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300" r:id="rId5"/>
    <p:sldId id="301" r:id="rId6"/>
    <p:sldId id="257" r:id="rId7"/>
    <p:sldId id="258" r:id="rId8"/>
    <p:sldId id="260" r:id="rId9"/>
    <p:sldId id="287" r:id="rId10"/>
    <p:sldId id="289" r:id="rId11"/>
    <p:sldId id="304" r:id="rId12"/>
    <p:sldId id="288" r:id="rId13"/>
    <p:sldId id="290" r:id="rId14"/>
    <p:sldId id="291" r:id="rId15"/>
    <p:sldId id="292" r:id="rId16"/>
    <p:sldId id="293" r:id="rId17"/>
    <p:sldId id="294" r:id="rId18"/>
    <p:sldId id="296" r:id="rId19"/>
    <p:sldId id="297" r:id="rId20"/>
    <p:sldId id="303" r:id="rId21"/>
    <p:sldId id="295" r:id="rId22"/>
    <p:sldId id="298" r:id="rId23"/>
    <p:sldId id="305" r:id="rId24"/>
    <p:sldId id="269" r:id="rId25"/>
  </p:sldIdLst>
  <p:sldSz cx="18288000" cy="1051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82C50D-B6AE-D4B6-C791-2B18432F309A}" name="Benjamin Sun" initials="BS" userId="S::benjamin.sun@cefc.org.sg::fa4193ef-14b1-4f0b-b15d-a9e80fe92f6f" providerId="AD"/>
  <p188:author id="{F624E324-2263-529E-3B49-FB612A79B384}" name="Sandra Chi" initials="SC" userId="S::sandra.chi@cefc.org.sg::f96e976a-731b-4ecc-9aae-795e5b90773b" providerId="AD"/>
  <p188:author id="{E3ACF177-BF68-1ECC-202F-B1AF4DACA5F3}" name="Joo Lian Tan" initials="JT" userId="S::joolian.tan@cefc.org.sg::a30cfa90-2151-49bb-9af9-0a8be83976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58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6883BD-8A75-400D-B4D9-BA87044FEB83}" type="datetimeFigureOut">
              <a:rPr lang="en-SG" smtClean="0"/>
              <a:t>3/7/2026</a:t>
            </a:fld>
            <a:endParaRPr lang="en-SG"/>
          </a:p>
        </p:txBody>
      </p:sp>
      <p:sp>
        <p:nvSpPr>
          <p:cNvPr id="4" name="Slide Image Placeholder 3"/>
          <p:cNvSpPr>
            <a:spLocks noGrp="1" noRot="1" noChangeAspect="1"/>
          </p:cNvSpPr>
          <p:nvPr>
            <p:ph type="sldImg" idx="2"/>
          </p:nvPr>
        </p:nvSpPr>
        <p:spPr>
          <a:xfrm>
            <a:off x="746125" y="1143000"/>
            <a:ext cx="536575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88F69B-EB97-41DD-8A1B-EEB11D542B15}" type="slidenum">
              <a:rPr lang="en-SG" smtClean="0"/>
              <a:t>‹#›</a:t>
            </a:fld>
            <a:endParaRPr lang="en-SG"/>
          </a:p>
        </p:txBody>
      </p:sp>
    </p:spTree>
    <p:extLst>
      <p:ext uri="{BB962C8B-B14F-4D97-AF65-F5344CB8AC3E}">
        <p14:creationId xmlns:p14="http://schemas.microsoft.com/office/powerpoint/2010/main" val="3271214867"/>
      </p:ext>
    </p:extLst>
  </p:cSld>
  <p:clrMap bg1="lt1" tx1="dk1" bg2="lt2" tx2="dk2" accent1="accent1" accent2="accent2" accent3="accent3" accent4="accent4" accent5="accent5" accent6="accent6" hlink="hlink" folHlink="folHlink"/>
  <p:notesStyle>
    <a:lvl1pPr marL="0" algn="l" defTabSz="1382416" rtl="0" eaLnBrk="1" latinLnBrk="0" hangingPunct="1">
      <a:defRPr sz="1814" kern="1200">
        <a:solidFill>
          <a:schemeClr val="tx1"/>
        </a:solidFill>
        <a:latin typeface="+mn-lt"/>
        <a:ea typeface="+mn-ea"/>
        <a:cs typeface="+mn-cs"/>
      </a:defRPr>
    </a:lvl1pPr>
    <a:lvl2pPr marL="691206" algn="l" defTabSz="1382416" rtl="0" eaLnBrk="1" latinLnBrk="0" hangingPunct="1">
      <a:defRPr sz="1814" kern="1200">
        <a:solidFill>
          <a:schemeClr val="tx1"/>
        </a:solidFill>
        <a:latin typeface="+mn-lt"/>
        <a:ea typeface="+mn-ea"/>
        <a:cs typeface="+mn-cs"/>
      </a:defRPr>
    </a:lvl2pPr>
    <a:lvl3pPr marL="1382416" algn="l" defTabSz="1382416" rtl="0" eaLnBrk="1" latinLnBrk="0" hangingPunct="1">
      <a:defRPr sz="1814" kern="1200">
        <a:solidFill>
          <a:schemeClr val="tx1"/>
        </a:solidFill>
        <a:latin typeface="+mn-lt"/>
        <a:ea typeface="+mn-ea"/>
        <a:cs typeface="+mn-cs"/>
      </a:defRPr>
    </a:lvl3pPr>
    <a:lvl4pPr marL="2073622" algn="l" defTabSz="1382416" rtl="0" eaLnBrk="1" latinLnBrk="0" hangingPunct="1">
      <a:defRPr sz="1814" kern="1200">
        <a:solidFill>
          <a:schemeClr val="tx1"/>
        </a:solidFill>
        <a:latin typeface="+mn-lt"/>
        <a:ea typeface="+mn-ea"/>
        <a:cs typeface="+mn-cs"/>
      </a:defRPr>
    </a:lvl4pPr>
    <a:lvl5pPr marL="2764830" algn="l" defTabSz="1382416" rtl="0" eaLnBrk="1" latinLnBrk="0" hangingPunct="1">
      <a:defRPr sz="1814" kern="1200">
        <a:solidFill>
          <a:schemeClr val="tx1"/>
        </a:solidFill>
        <a:latin typeface="+mn-lt"/>
        <a:ea typeface="+mn-ea"/>
        <a:cs typeface="+mn-cs"/>
      </a:defRPr>
    </a:lvl5pPr>
    <a:lvl6pPr marL="3456036" algn="l" defTabSz="1382416" rtl="0" eaLnBrk="1" latinLnBrk="0" hangingPunct="1">
      <a:defRPr sz="1814" kern="1200">
        <a:solidFill>
          <a:schemeClr val="tx1"/>
        </a:solidFill>
        <a:latin typeface="+mn-lt"/>
        <a:ea typeface="+mn-ea"/>
        <a:cs typeface="+mn-cs"/>
      </a:defRPr>
    </a:lvl6pPr>
    <a:lvl7pPr marL="4147244" algn="l" defTabSz="1382416" rtl="0" eaLnBrk="1" latinLnBrk="0" hangingPunct="1">
      <a:defRPr sz="1814" kern="1200">
        <a:solidFill>
          <a:schemeClr val="tx1"/>
        </a:solidFill>
        <a:latin typeface="+mn-lt"/>
        <a:ea typeface="+mn-ea"/>
        <a:cs typeface="+mn-cs"/>
      </a:defRPr>
    </a:lvl7pPr>
    <a:lvl8pPr marL="4838451" algn="l" defTabSz="1382416" rtl="0" eaLnBrk="1" latinLnBrk="0" hangingPunct="1">
      <a:defRPr sz="1814" kern="1200">
        <a:solidFill>
          <a:schemeClr val="tx1"/>
        </a:solidFill>
        <a:latin typeface="+mn-lt"/>
        <a:ea typeface="+mn-ea"/>
        <a:cs typeface="+mn-cs"/>
      </a:defRPr>
    </a:lvl8pPr>
    <a:lvl9pPr marL="5529658" algn="l" defTabSz="1382416" rtl="0" eaLnBrk="1" latinLnBrk="0" hangingPunct="1">
      <a:defRPr sz="18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1143000"/>
            <a:ext cx="536575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88F69B-EB97-41DD-8A1B-EEB11D542B15}" type="slidenum">
              <a:rPr lang="en-SG" smtClean="0"/>
              <a:t>2</a:t>
            </a:fld>
            <a:endParaRPr lang="en-SG"/>
          </a:p>
        </p:txBody>
      </p:sp>
    </p:spTree>
    <p:extLst>
      <p:ext uri="{BB962C8B-B14F-4D97-AF65-F5344CB8AC3E}">
        <p14:creationId xmlns:p14="http://schemas.microsoft.com/office/powerpoint/2010/main" val="218389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1143000"/>
            <a:ext cx="5365750" cy="3086100"/>
          </a:xfrm>
        </p:spPr>
      </p:sp>
      <p:sp>
        <p:nvSpPr>
          <p:cNvPr id="3" name="Notes Placeholder 2"/>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 min</a:t>
            </a:r>
          </a:p>
          <a:p>
            <a:pPr marL="171450" indent="-171450">
              <a:buFont typeface="Arial" panose="020B0604020202020204" pitchFamily="34" charset="0"/>
              <a:buChar char="•"/>
            </a:pPr>
            <a:r>
              <a:rPr lang="en-SG" u="none"/>
              <a:t>The objective of the activity is to build psychological safety in the group, and get group members to learn to listen to one another and grow in sharing something a bit vulnerable/authentic.</a:t>
            </a:r>
          </a:p>
          <a:p>
            <a:endParaRPr lang="en-SG"/>
          </a:p>
        </p:txBody>
      </p:sp>
      <p:sp>
        <p:nvSpPr>
          <p:cNvPr id="4" name="Slide Number Placeholder 3"/>
          <p:cNvSpPr>
            <a:spLocks noGrp="1"/>
          </p:cNvSpPr>
          <p:nvPr>
            <p:ph type="sldNum" sz="quarter" idx="5"/>
          </p:nvPr>
        </p:nvSpPr>
        <p:spPr/>
        <p:txBody>
          <a:bodyPr/>
          <a:lstStyle/>
          <a:p>
            <a:fld id="{BA88F69B-EB97-41DD-8A1B-EEB11D542B15}" type="slidenum">
              <a:rPr lang="en-SG" smtClean="0"/>
              <a:t>3</a:t>
            </a:fld>
            <a:endParaRPr lang="en-SG"/>
          </a:p>
        </p:txBody>
      </p:sp>
    </p:spTree>
    <p:extLst>
      <p:ext uri="{BB962C8B-B14F-4D97-AF65-F5344CB8AC3E}">
        <p14:creationId xmlns:p14="http://schemas.microsoft.com/office/powerpoint/2010/main" val="365736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C805D-5012-A5CB-9027-1E20D2DFB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70DB-1743-E28E-936F-D9509466333D}"/>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51515625-C503-6F2D-5909-64EF5891E8CB}"/>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15-20min</a:t>
            </a:r>
          </a:p>
          <a:p>
            <a:r>
              <a:rPr lang="en-SG" u="none"/>
              <a:t>Tip: as the Spirit leads you, have a short time after worship for people to respond to God in prayer.</a:t>
            </a:r>
            <a:endParaRPr lang="en-SG" u="sng"/>
          </a:p>
          <a:p>
            <a:endParaRPr lang="en-SG"/>
          </a:p>
        </p:txBody>
      </p:sp>
      <p:sp>
        <p:nvSpPr>
          <p:cNvPr id="4" name="Slide Number Placeholder 3">
            <a:extLst>
              <a:ext uri="{FF2B5EF4-FFF2-40B4-BE49-F238E27FC236}">
                <a16:creationId xmlns:a16="http://schemas.microsoft.com/office/drawing/2014/main" id="{57E8040C-1DB4-E085-C8CA-60DD966493D9}"/>
              </a:ext>
            </a:extLst>
          </p:cNvPr>
          <p:cNvSpPr>
            <a:spLocks noGrp="1"/>
          </p:cNvSpPr>
          <p:nvPr>
            <p:ph type="sldNum" sz="quarter" idx="5"/>
          </p:nvPr>
        </p:nvSpPr>
        <p:spPr/>
        <p:txBody>
          <a:bodyPr/>
          <a:lstStyle/>
          <a:p>
            <a:fld id="{BA88F69B-EB97-41DD-8A1B-EEB11D542B15}" type="slidenum">
              <a:rPr lang="en-SG" smtClean="0"/>
              <a:t>4</a:t>
            </a:fld>
            <a:endParaRPr lang="en-SG"/>
          </a:p>
        </p:txBody>
      </p:sp>
    </p:spTree>
    <p:extLst>
      <p:ext uri="{BB962C8B-B14F-4D97-AF65-F5344CB8AC3E}">
        <p14:creationId xmlns:p14="http://schemas.microsoft.com/office/powerpoint/2010/main" val="2052226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39975" y="512763"/>
            <a:ext cx="44640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u="sng"/>
              <a:t>Facilitators’ </a:t>
            </a:r>
            <a:r>
              <a:rPr lang="en-US" b="0" i="0" u="sng" kern="1200">
                <a:solidFill>
                  <a:schemeClr val="tx1"/>
                </a:solidFill>
                <a:effectLst/>
              </a:rPr>
              <a:t>Notes</a:t>
            </a:r>
            <a:r>
              <a:rPr lang="en-US" u="sng"/>
              <a:t>: </a:t>
            </a:r>
            <a:endParaRPr lang="en-US"/>
          </a:p>
          <a:p>
            <a:r>
              <a:rPr lang="en-US">
                <a:solidFill>
                  <a:srgbClr val="000000"/>
                </a:solidFill>
              </a:rPr>
              <a:t> </a:t>
            </a:r>
            <a:endParaRPr lang="en-US"/>
          </a:p>
          <a:p>
            <a:r>
              <a:rPr lang="en-US"/>
              <a:t>This slide is used by the preachers for related sermons. For reference only.</a:t>
            </a:r>
          </a:p>
          <a:p>
            <a:endParaRPr lang="en-US" sz="1800" u="sng" dirty="0"/>
          </a:p>
          <a:p>
            <a:endParaRPr lang="en-SG" sz="1200" b="0" i="0" u="sng" kern="1200">
              <a:solidFill>
                <a:schemeClr val="tx1"/>
              </a:solidFill>
              <a:effectLst/>
              <a:latin typeface="+mn-lt"/>
            </a:endParaRPr>
          </a:p>
          <a:p>
            <a:pPr rtl="0" fontAlgn="base"/>
            <a:r>
              <a:rPr lang="en-SG" sz="1200" b="0" i="0" u="sng" kern="1200">
                <a:solidFill>
                  <a:schemeClr val="tx1"/>
                </a:solidFill>
                <a:effectLst/>
                <a:latin typeface="+mn-lt"/>
                <a:ea typeface="+mn-ea"/>
                <a:cs typeface="+mn-cs"/>
              </a:rPr>
              <a:t>​</a:t>
            </a:r>
            <a:endParaRPr lang="en-SG" sz="1200" b="0" i="0" u="none" strike="noStrike" kern="1200">
              <a:solidFill>
                <a:schemeClr val="tx1"/>
              </a:solidFill>
              <a:effectLst/>
              <a:latin typeface="+mn-l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B6F6-81AE-297E-4F72-5E62F177A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C54D-590D-6421-27D0-01CBA0BE4A20}"/>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903D091-85BB-AE8F-8A34-0A02B5F1F96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endParaRPr lang="en-SG" b="0" u="none"/>
          </a:p>
          <a:p>
            <a:pPr marL="171450" indent="-171450">
              <a:buFont typeface="Arial" panose="020B0604020202020204" pitchFamily="34" charset="0"/>
              <a:buChar char="•"/>
            </a:pPr>
            <a:r>
              <a:rPr lang="en-SG" b="0" u="none"/>
              <a:t>The point of lectio </a:t>
            </a:r>
            <a:r>
              <a:rPr lang="en-SG" b="0" u="none" err="1"/>
              <a:t>divina</a:t>
            </a:r>
            <a:r>
              <a:rPr lang="en-SG" b="0" u="none"/>
              <a:t> (divine reading) is to listen to what God’s Spirit has to say to us through God’s Word</a:t>
            </a:r>
          </a:p>
          <a:p>
            <a:pPr marL="171450" indent="-171450">
              <a:buFont typeface="Arial" panose="020B0604020202020204" pitchFamily="34" charset="0"/>
              <a:buChar char="•"/>
            </a:pPr>
            <a:endParaRPr lang="en-SG" b="1" u="none"/>
          </a:p>
        </p:txBody>
      </p:sp>
      <p:sp>
        <p:nvSpPr>
          <p:cNvPr id="4" name="Slide Number Placeholder 3">
            <a:extLst>
              <a:ext uri="{FF2B5EF4-FFF2-40B4-BE49-F238E27FC236}">
                <a16:creationId xmlns:a16="http://schemas.microsoft.com/office/drawing/2014/main" id="{6CFE8B15-7127-0295-8A68-A5879F8C6260}"/>
              </a:ext>
            </a:extLst>
          </p:cNvPr>
          <p:cNvSpPr>
            <a:spLocks noGrp="1"/>
          </p:cNvSpPr>
          <p:nvPr>
            <p:ph type="sldNum" sz="quarter" idx="5"/>
          </p:nvPr>
        </p:nvSpPr>
        <p:spPr/>
        <p:txBody>
          <a:bodyPr/>
          <a:lstStyle/>
          <a:p>
            <a:fld id="{8B4D7FA8-4B1E-44E3-8EFB-43AC8FCD2B0D}" type="slidenum">
              <a:rPr lang="en-SG" smtClean="0"/>
              <a:t>6</a:t>
            </a:fld>
            <a:endParaRPr lang="en-SG"/>
          </a:p>
        </p:txBody>
      </p:sp>
    </p:spTree>
    <p:extLst>
      <p:ext uri="{BB962C8B-B14F-4D97-AF65-F5344CB8AC3E}">
        <p14:creationId xmlns:p14="http://schemas.microsoft.com/office/powerpoint/2010/main" val="3831182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E6E3D-17CE-FA2F-CBAD-E4F73C021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6FB3A-7FEC-B4C6-EF5C-C0592641289B}"/>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E33B662D-A208-475E-79A2-4903238E0ADE}"/>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2min</a:t>
            </a:r>
            <a:endParaRPr lang="en-SG" b="0" u="none"/>
          </a:p>
          <a:p>
            <a:pPr marL="171450" indent="-171450">
              <a:buFont typeface="Arial" panose="020B0604020202020204" pitchFamily="34" charset="0"/>
              <a:buChar char="•"/>
            </a:pPr>
            <a:r>
              <a:rPr lang="en-SG" b="0" u="none"/>
              <a:t>Get different members of the CG to read out. Do not get stuck too long on this. This is background context which will guide the interpretation of God’s Word.</a:t>
            </a:r>
          </a:p>
          <a:p>
            <a:pPr marL="171450" indent="-171450">
              <a:buFont typeface="Arial" panose="020B0604020202020204" pitchFamily="34" charset="0"/>
              <a:buChar char="•"/>
            </a:pPr>
            <a:endParaRPr lang="en-SG" b="1" u="none"/>
          </a:p>
        </p:txBody>
      </p:sp>
      <p:sp>
        <p:nvSpPr>
          <p:cNvPr id="4" name="Slide Number Placeholder 3">
            <a:extLst>
              <a:ext uri="{FF2B5EF4-FFF2-40B4-BE49-F238E27FC236}">
                <a16:creationId xmlns:a16="http://schemas.microsoft.com/office/drawing/2014/main" id="{1DABFAD1-93BC-94E9-E193-7614677E0C12}"/>
              </a:ext>
            </a:extLst>
          </p:cNvPr>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485495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Facilitators’ </a:t>
            </a:r>
            <a:r>
              <a:rPr lang="en-US" b="0" i="0" u="sng" kern="1200">
                <a:solidFill>
                  <a:schemeClr val="tx1"/>
                </a:solidFill>
                <a:effectLst/>
              </a:rPr>
              <a:t>Notes</a:t>
            </a:r>
            <a:r>
              <a:rPr lang="en-US" u="sng"/>
              <a:t>:</a:t>
            </a:r>
            <a:endParaRPr lang="en-US">
              <a:solidFill>
                <a:srgbClr val="444444"/>
              </a:solidFill>
            </a:endParaRPr>
          </a:p>
          <a:p>
            <a:endParaRPr lang="en-US">
              <a:solidFill>
                <a:srgbClr val="444444"/>
              </a:solidFill>
            </a:endParaRPr>
          </a:p>
          <a:p>
            <a:pPr marL="171450" indent="-171450">
              <a:buFont typeface="Arial,Sans-Serif"/>
              <a:buChar char="•"/>
            </a:pPr>
            <a:r>
              <a:rPr lang="en-US"/>
              <a:t>This slide is used by the preachers during Sunday sermons. For reference only.</a:t>
            </a:r>
            <a:endParaRPr lang="en-SG"/>
          </a:p>
          <a:p>
            <a:endParaRPr lang="en-US"/>
          </a:p>
        </p:txBody>
      </p:sp>
      <p:sp>
        <p:nvSpPr>
          <p:cNvPr id="4" name="Slide Number Placeholder 3"/>
          <p:cNvSpPr>
            <a:spLocks noGrp="1"/>
          </p:cNvSpPr>
          <p:nvPr>
            <p:ph type="sldNum" sz="quarter" idx="5"/>
          </p:nvPr>
        </p:nvSpPr>
        <p:spPr/>
        <p:txBody>
          <a:bodyPr/>
          <a:lstStyle/>
          <a:p>
            <a:fld id="{BA88F69B-EB97-41DD-8A1B-EEB11D542B15}" type="slidenum">
              <a:rPr lang="en-SG" smtClean="0"/>
              <a:t>8</a:t>
            </a:fld>
            <a:endParaRPr lang="en-SG"/>
          </a:p>
        </p:txBody>
      </p:sp>
    </p:spTree>
    <p:extLst>
      <p:ext uri="{BB962C8B-B14F-4D97-AF65-F5344CB8AC3E}">
        <p14:creationId xmlns:p14="http://schemas.microsoft.com/office/powerpoint/2010/main" val="57511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9DE0-3125-8396-D9A8-0AF7E9E5B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1931B-5F77-AB4D-7615-0396BBD935BB}"/>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6CD114BA-828C-4F92-58C7-38584DB151C4}"/>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2min</a:t>
            </a:r>
            <a:endParaRPr lang="en-SG" b="0" u="none"/>
          </a:p>
          <a:p>
            <a:pPr marL="171450" indent="-171450">
              <a:buFont typeface="Arial" panose="020B0604020202020204" pitchFamily="34" charset="0"/>
              <a:buChar char="•"/>
            </a:pPr>
            <a:r>
              <a:rPr lang="en-SG" b="0" u="none"/>
              <a:t>Get different members of the CG to read out. Do not get stuck too long on this. This is background context which will guide the interpretation of God’s Word.</a:t>
            </a:r>
          </a:p>
        </p:txBody>
      </p:sp>
      <p:sp>
        <p:nvSpPr>
          <p:cNvPr id="4" name="Slide Number Placeholder 3">
            <a:extLst>
              <a:ext uri="{FF2B5EF4-FFF2-40B4-BE49-F238E27FC236}">
                <a16:creationId xmlns:a16="http://schemas.microsoft.com/office/drawing/2014/main" id="{D3D16743-53B5-A2B1-E9A6-7B1E173E2E71}"/>
              </a:ext>
            </a:extLst>
          </p:cNvPr>
          <p:cNvSpPr>
            <a:spLocks noGrp="1"/>
          </p:cNvSpPr>
          <p:nvPr>
            <p:ph type="sldNum" sz="quarter" idx="5"/>
          </p:nvPr>
        </p:nvSpPr>
        <p:spPr/>
        <p:txBody>
          <a:bodyPr/>
          <a:lstStyle/>
          <a:p>
            <a:fld id="{8B4D7FA8-4B1E-44E3-8EFB-43AC8FCD2B0D}" type="slidenum">
              <a:rPr lang="en-SG" smtClean="0"/>
              <a:t>9</a:t>
            </a:fld>
            <a:endParaRPr lang="en-SG"/>
          </a:p>
        </p:txBody>
      </p:sp>
    </p:spTree>
    <p:extLst>
      <p:ext uri="{BB962C8B-B14F-4D97-AF65-F5344CB8AC3E}">
        <p14:creationId xmlns:p14="http://schemas.microsoft.com/office/powerpoint/2010/main" val="3508225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C032C-12AC-0B3E-E166-F9EE97756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EF415-2A4B-8463-03FF-F82E8974F16B}"/>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788B73DC-0266-99E4-041B-F8B8684B3C3F}"/>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Answers are meant to be short, and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pPr marL="171450" indent="-171450">
              <a:buFont typeface="Arial" panose="020B0604020202020204" pitchFamily="34" charset="0"/>
              <a:buChar char="•"/>
            </a:pPr>
            <a:r>
              <a:rPr lang="en-SG" b="0" u="none"/>
              <a:t>If CG members want to research and bring up additional historical and cultural context this should be welcomed, but there is no need to.</a:t>
            </a:r>
            <a:endParaRPr lang="en-SG" b="1" u="none"/>
          </a:p>
        </p:txBody>
      </p:sp>
      <p:sp>
        <p:nvSpPr>
          <p:cNvPr id="4" name="Slide Number Placeholder 3">
            <a:extLst>
              <a:ext uri="{FF2B5EF4-FFF2-40B4-BE49-F238E27FC236}">
                <a16:creationId xmlns:a16="http://schemas.microsoft.com/office/drawing/2014/main" id="{39AFEDB7-C0A5-2C24-A396-1CC5BE972D6C}"/>
              </a:ext>
            </a:extLst>
          </p:cNvPr>
          <p:cNvSpPr>
            <a:spLocks noGrp="1"/>
          </p:cNvSpPr>
          <p:nvPr>
            <p:ph type="sldNum" sz="quarter" idx="5"/>
          </p:nvPr>
        </p:nvSpPr>
        <p:spPr/>
        <p:txBody>
          <a:bodyPr/>
          <a:lstStyle/>
          <a:p>
            <a:fld id="{8B4D7FA8-4B1E-44E3-8EFB-43AC8FCD2B0D}" type="slidenum">
              <a:rPr lang="en-SG" smtClean="0"/>
              <a:t>10</a:t>
            </a:fld>
            <a:endParaRPr lang="en-SG"/>
          </a:p>
        </p:txBody>
      </p:sp>
    </p:spTree>
    <p:extLst>
      <p:ext uri="{BB962C8B-B14F-4D97-AF65-F5344CB8AC3E}">
        <p14:creationId xmlns:p14="http://schemas.microsoft.com/office/powerpoint/2010/main" val="2426312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D2955-FA8E-0391-299B-5F53EB437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49AD7-EB65-E98A-86FE-9C62DED15BD1}"/>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53C8E1A2-1BA5-2453-1E5D-7FB98942132E}"/>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37CF43AC-AAA8-CD08-42EF-20F9CC6FD9A3}"/>
              </a:ext>
            </a:extLst>
          </p:cNvPr>
          <p:cNvSpPr>
            <a:spLocks noGrp="1"/>
          </p:cNvSpPr>
          <p:nvPr>
            <p:ph type="sldNum" sz="quarter" idx="5"/>
          </p:nvPr>
        </p:nvSpPr>
        <p:spPr/>
        <p:txBody>
          <a:bodyPr/>
          <a:lstStyle/>
          <a:p>
            <a:fld id="{8B4D7FA8-4B1E-44E3-8EFB-43AC8FCD2B0D}" type="slidenum">
              <a:rPr lang="en-SG" smtClean="0"/>
              <a:t>11</a:t>
            </a:fld>
            <a:endParaRPr lang="en-SG"/>
          </a:p>
        </p:txBody>
      </p:sp>
    </p:spTree>
    <p:extLst>
      <p:ext uri="{BB962C8B-B14F-4D97-AF65-F5344CB8AC3E}">
        <p14:creationId xmlns:p14="http://schemas.microsoft.com/office/powerpoint/2010/main" val="7311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B13D2-E7D9-1DFF-291B-AFF7B8B4E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3D3FC-8ECF-6352-650E-31CF0543B2C0}"/>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AF9F499E-67E0-7E3C-90B8-7362E7940923}"/>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1A2DFEA8-5BA3-7AA6-9384-B67AB5C251CD}"/>
              </a:ext>
            </a:extLst>
          </p:cNvPr>
          <p:cNvSpPr>
            <a:spLocks noGrp="1"/>
          </p:cNvSpPr>
          <p:nvPr>
            <p:ph type="sldNum" sz="quarter" idx="5"/>
          </p:nvPr>
        </p:nvSpPr>
        <p:spPr/>
        <p:txBody>
          <a:bodyPr/>
          <a:lstStyle/>
          <a:p>
            <a:fld id="{8B4D7FA8-4B1E-44E3-8EFB-43AC8FCD2B0D}" type="slidenum">
              <a:rPr lang="en-SG" smtClean="0"/>
              <a:t>12</a:t>
            </a:fld>
            <a:endParaRPr lang="en-SG"/>
          </a:p>
        </p:txBody>
      </p:sp>
    </p:spTree>
    <p:extLst>
      <p:ext uri="{BB962C8B-B14F-4D97-AF65-F5344CB8AC3E}">
        <p14:creationId xmlns:p14="http://schemas.microsoft.com/office/powerpoint/2010/main" val="679903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0988C-88D8-39A9-1C28-8613B5476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D8F04D-2FAC-58A9-6A98-705FE2E0C8D4}"/>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E18CFFD-AD75-7E61-C7DF-91AC413BE266}"/>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DDDB46E5-848E-D003-3168-9796A89E8531}"/>
              </a:ext>
            </a:extLst>
          </p:cNvPr>
          <p:cNvSpPr>
            <a:spLocks noGrp="1"/>
          </p:cNvSpPr>
          <p:nvPr>
            <p:ph type="sldNum" sz="quarter" idx="5"/>
          </p:nvPr>
        </p:nvSpPr>
        <p:spPr/>
        <p:txBody>
          <a:bodyPr/>
          <a:lstStyle/>
          <a:p>
            <a:fld id="{8B4D7FA8-4B1E-44E3-8EFB-43AC8FCD2B0D}" type="slidenum">
              <a:rPr lang="en-SG" smtClean="0"/>
              <a:t>13</a:t>
            </a:fld>
            <a:endParaRPr lang="en-SG"/>
          </a:p>
        </p:txBody>
      </p:sp>
    </p:spTree>
    <p:extLst>
      <p:ext uri="{BB962C8B-B14F-4D97-AF65-F5344CB8AC3E}">
        <p14:creationId xmlns:p14="http://schemas.microsoft.com/office/powerpoint/2010/main" val="1804728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E62EA-FDA1-6BF0-106A-6A73F7973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4E95D-70DA-BE36-3C36-D5066C6DFAFC}"/>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A4217DD8-4605-D30B-D4EE-7E914F10D726}"/>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Answers are meant to be short, and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pPr marL="171450" indent="-171450">
              <a:buFont typeface="Arial" panose="020B0604020202020204" pitchFamily="34" charset="0"/>
              <a:buChar char="•"/>
            </a:pPr>
            <a:r>
              <a:rPr lang="en-SG" b="0" u="none"/>
              <a:t>If CG members want to research and bring up additional historical and cultural context this should be welcomed, but there is no need to.</a:t>
            </a:r>
            <a:endParaRPr lang="en-SG" b="1" u="none"/>
          </a:p>
        </p:txBody>
      </p:sp>
      <p:sp>
        <p:nvSpPr>
          <p:cNvPr id="4" name="Slide Number Placeholder 3">
            <a:extLst>
              <a:ext uri="{FF2B5EF4-FFF2-40B4-BE49-F238E27FC236}">
                <a16:creationId xmlns:a16="http://schemas.microsoft.com/office/drawing/2014/main" id="{4D5BDC64-53D4-811F-0066-6A0272195CC7}"/>
              </a:ext>
            </a:extLst>
          </p:cNvPr>
          <p:cNvSpPr>
            <a:spLocks noGrp="1"/>
          </p:cNvSpPr>
          <p:nvPr>
            <p:ph type="sldNum" sz="quarter" idx="5"/>
          </p:nvPr>
        </p:nvSpPr>
        <p:spPr/>
        <p:txBody>
          <a:bodyPr/>
          <a:lstStyle/>
          <a:p>
            <a:fld id="{8B4D7FA8-4B1E-44E3-8EFB-43AC8FCD2B0D}" type="slidenum">
              <a:rPr lang="en-SG" smtClean="0"/>
              <a:t>14</a:t>
            </a:fld>
            <a:endParaRPr lang="en-SG"/>
          </a:p>
        </p:txBody>
      </p:sp>
    </p:spTree>
    <p:extLst>
      <p:ext uri="{BB962C8B-B14F-4D97-AF65-F5344CB8AC3E}">
        <p14:creationId xmlns:p14="http://schemas.microsoft.com/office/powerpoint/2010/main" val="1598751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E5D17-A899-FECD-D817-152D70734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E6BF1-6BB0-6156-09F1-8CE7324AF6DA}"/>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873E00C2-DB21-D7A4-61A0-48359485BC0B}"/>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868E3E58-C5BD-B063-B185-5E30084C75EE}"/>
              </a:ext>
            </a:extLst>
          </p:cNvPr>
          <p:cNvSpPr>
            <a:spLocks noGrp="1"/>
          </p:cNvSpPr>
          <p:nvPr>
            <p:ph type="sldNum" sz="quarter" idx="5"/>
          </p:nvPr>
        </p:nvSpPr>
        <p:spPr/>
        <p:txBody>
          <a:bodyPr/>
          <a:lstStyle/>
          <a:p>
            <a:fld id="{8B4D7FA8-4B1E-44E3-8EFB-43AC8FCD2B0D}" type="slidenum">
              <a:rPr lang="en-SG" smtClean="0"/>
              <a:t>15</a:t>
            </a:fld>
            <a:endParaRPr lang="en-SG"/>
          </a:p>
        </p:txBody>
      </p:sp>
    </p:spTree>
    <p:extLst>
      <p:ext uri="{BB962C8B-B14F-4D97-AF65-F5344CB8AC3E}">
        <p14:creationId xmlns:p14="http://schemas.microsoft.com/office/powerpoint/2010/main" val="1264414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A43A4-AB76-2C88-7E8F-C2A50A26E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D3A18-47E8-6702-E38C-EB5A44861CFA}"/>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AE753943-FFEC-1C55-8647-A797DA708029}"/>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AC6645ED-7D03-90BE-723C-0E86D16C16BF}"/>
              </a:ext>
            </a:extLst>
          </p:cNvPr>
          <p:cNvSpPr>
            <a:spLocks noGrp="1"/>
          </p:cNvSpPr>
          <p:nvPr>
            <p:ph type="sldNum" sz="quarter" idx="5"/>
          </p:nvPr>
        </p:nvSpPr>
        <p:spPr/>
        <p:txBody>
          <a:bodyPr/>
          <a:lstStyle/>
          <a:p>
            <a:fld id="{8B4D7FA8-4B1E-44E3-8EFB-43AC8FCD2B0D}" type="slidenum">
              <a:rPr lang="en-SG" smtClean="0"/>
              <a:t>16</a:t>
            </a:fld>
            <a:endParaRPr lang="en-SG"/>
          </a:p>
        </p:txBody>
      </p:sp>
    </p:spTree>
    <p:extLst>
      <p:ext uri="{BB962C8B-B14F-4D97-AF65-F5344CB8AC3E}">
        <p14:creationId xmlns:p14="http://schemas.microsoft.com/office/powerpoint/2010/main" val="60588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FEBAF-B799-7173-CCA5-FD3884141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ACC33-99D8-5804-5556-4016CF412307}"/>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E53F4A9-FB9B-2D15-AE61-48FA978051C3}"/>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86756D3E-5004-AC6A-1C0A-898499D63823}"/>
              </a:ext>
            </a:extLst>
          </p:cNvPr>
          <p:cNvSpPr>
            <a:spLocks noGrp="1"/>
          </p:cNvSpPr>
          <p:nvPr>
            <p:ph type="sldNum" sz="quarter" idx="5"/>
          </p:nvPr>
        </p:nvSpPr>
        <p:spPr/>
        <p:txBody>
          <a:bodyPr/>
          <a:lstStyle/>
          <a:p>
            <a:fld id="{8B4D7FA8-4B1E-44E3-8EFB-43AC8FCD2B0D}" type="slidenum">
              <a:rPr lang="en-SG" smtClean="0"/>
              <a:t>17</a:t>
            </a:fld>
            <a:endParaRPr lang="en-SG"/>
          </a:p>
        </p:txBody>
      </p:sp>
    </p:spTree>
    <p:extLst>
      <p:ext uri="{BB962C8B-B14F-4D97-AF65-F5344CB8AC3E}">
        <p14:creationId xmlns:p14="http://schemas.microsoft.com/office/powerpoint/2010/main" val="1119073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203BB-E52E-C2FC-D4EF-4D9BF74E8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85EC2-A3B3-A8F3-B407-F56ED149BB01}"/>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994C70DC-1A74-F4F2-3872-2DBC9019DACD}"/>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Answers are meant to be short, and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pPr marL="171450" indent="-171450">
              <a:buFont typeface="Arial" panose="020B0604020202020204" pitchFamily="34" charset="0"/>
              <a:buChar char="•"/>
            </a:pPr>
            <a:r>
              <a:rPr lang="en-SG" b="0" u="none"/>
              <a:t>If CG members want to research and bring up additional historical and cultural context this should be welcomed, but there is no need to.</a:t>
            </a:r>
            <a:endParaRPr lang="en-SG" b="1" u="none"/>
          </a:p>
        </p:txBody>
      </p:sp>
      <p:sp>
        <p:nvSpPr>
          <p:cNvPr id="4" name="Slide Number Placeholder 3">
            <a:extLst>
              <a:ext uri="{FF2B5EF4-FFF2-40B4-BE49-F238E27FC236}">
                <a16:creationId xmlns:a16="http://schemas.microsoft.com/office/drawing/2014/main" id="{FA74AF5D-19FF-EA75-9590-D1C664E200E1}"/>
              </a:ext>
            </a:extLst>
          </p:cNvPr>
          <p:cNvSpPr>
            <a:spLocks noGrp="1"/>
          </p:cNvSpPr>
          <p:nvPr>
            <p:ph type="sldNum" sz="quarter" idx="5"/>
          </p:nvPr>
        </p:nvSpPr>
        <p:spPr/>
        <p:txBody>
          <a:bodyPr/>
          <a:lstStyle/>
          <a:p>
            <a:fld id="{8B4D7FA8-4B1E-44E3-8EFB-43AC8FCD2B0D}" type="slidenum">
              <a:rPr lang="en-SG" smtClean="0"/>
              <a:t>18</a:t>
            </a:fld>
            <a:endParaRPr lang="en-SG"/>
          </a:p>
        </p:txBody>
      </p:sp>
    </p:spTree>
    <p:extLst>
      <p:ext uri="{BB962C8B-B14F-4D97-AF65-F5344CB8AC3E}">
        <p14:creationId xmlns:p14="http://schemas.microsoft.com/office/powerpoint/2010/main" val="2452853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98A1D-E66F-125B-5096-CDE3D620EA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50CFA7-67D3-6D3F-01B9-452A5C61BC73}"/>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89ACBED6-F086-392A-7CF9-9D0DD8A7AED1}"/>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20min</a:t>
            </a:r>
            <a:endParaRPr lang="en-SG" b="1" u="sng"/>
          </a:p>
          <a:p>
            <a:pPr marL="171450" indent="-171450">
              <a:buFont typeface="Arial" panose="020B0604020202020204" pitchFamily="34" charset="0"/>
              <a:buChar char="•"/>
            </a:pPr>
            <a:r>
              <a:rPr lang="en-SG" b="0" u="none"/>
              <a:t>Choose one or more of the 4 areas</a:t>
            </a:r>
          </a:p>
          <a:p>
            <a:pPr marL="171450" indent="-171450">
              <a:buFont typeface="Arial" panose="020B0604020202020204" pitchFamily="34" charset="0"/>
              <a:buChar char="•"/>
            </a:pPr>
            <a:r>
              <a:rPr lang="en-SG" b="0" u="none"/>
              <a:t>Pray for one another in your sub-groups / accountability groups – turning the sharing heavenward to God in prayer.</a:t>
            </a:r>
          </a:p>
        </p:txBody>
      </p:sp>
      <p:sp>
        <p:nvSpPr>
          <p:cNvPr id="4" name="Slide Number Placeholder 3">
            <a:extLst>
              <a:ext uri="{FF2B5EF4-FFF2-40B4-BE49-F238E27FC236}">
                <a16:creationId xmlns:a16="http://schemas.microsoft.com/office/drawing/2014/main" id="{733326B0-2891-B598-606E-5E72B051C732}"/>
              </a:ext>
            </a:extLst>
          </p:cNvPr>
          <p:cNvSpPr>
            <a:spLocks noGrp="1"/>
          </p:cNvSpPr>
          <p:nvPr>
            <p:ph type="sldNum" sz="quarter" idx="5"/>
          </p:nvPr>
        </p:nvSpPr>
        <p:spPr/>
        <p:txBody>
          <a:bodyPr/>
          <a:lstStyle/>
          <a:p>
            <a:fld id="{8B4D7FA8-4B1E-44E3-8EFB-43AC8FCD2B0D}" type="slidenum">
              <a:rPr lang="en-SG" smtClean="0"/>
              <a:t>19</a:t>
            </a:fld>
            <a:endParaRPr lang="en-SG"/>
          </a:p>
        </p:txBody>
      </p:sp>
    </p:spTree>
    <p:extLst>
      <p:ext uri="{BB962C8B-B14F-4D97-AF65-F5344CB8AC3E}">
        <p14:creationId xmlns:p14="http://schemas.microsoft.com/office/powerpoint/2010/main" val="1110466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A8006-8E7E-FBB4-ABAD-477BC1378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B8097-6FD7-36F9-0505-0869C2052623}"/>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96574034-5A21-F69A-81D6-717559DEA457}"/>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20min</a:t>
            </a:r>
            <a:endParaRPr lang="en-SG" b="1" u="sng"/>
          </a:p>
          <a:p>
            <a:pPr marL="171450" indent="-171450">
              <a:buFont typeface="Arial" panose="020B0604020202020204" pitchFamily="34" charset="0"/>
              <a:buChar char="•"/>
            </a:pPr>
            <a:r>
              <a:rPr lang="en-SG" b="0" u="none"/>
              <a:t>Choose one or more of the 4 areas</a:t>
            </a:r>
          </a:p>
          <a:p>
            <a:pPr marL="171450" indent="-171450">
              <a:buFont typeface="Arial" panose="020B0604020202020204" pitchFamily="34" charset="0"/>
              <a:buChar char="•"/>
            </a:pPr>
            <a:r>
              <a:rPr lang="en-SG" b="0" u="none"/>
              <a:t>Pray for one another in your sub-groups / accountability groups – turning the sharing heavenward to God in prayer.</a:t>
            </a:r>
          </a:p>
        </p:txBody>
      </p:sp>
      <p:sp>
        <p:nvSpPr>
          <p:cNvPr id="4" name="Slide Number Placeholder 3">
            <a:extLst>
              <a:ext uri="{FF2B5EF4-FFF2-40B4-BE49-F238E27FC236}">
                <a16:creationId xmlns:a16="http://schemas.microsoft.com/office/drawing/2014/main" id="{CD06EE27-A9E2-9AD6-04A4-4F7E08550981}"/>
              </a:ext>
            </a:extLst>
          </p:cNvPr>
          <p:cNvSpPr>
            <a:spLocks noGrp="1"/>
          </p:cNvSpPr>
          <p:nvPr>
            <p:ph type="sldNum" sz="quarter" idx="5"/>
          </p:nvPr>
        </p:nvSpPr>
        <p:spPr/>
        <p:txBody>
          <a:bodyPr/>
          <a:lstStyle/>
          <a:p>
            <a:fld id="{8B4D7FA8-4B1E-44E3-8EFB-43AC8FCD2B0D}" type="slidenum">
              <a:rPr lang="en-SG" smtClean="0"/>
              <a:t>20</a:t>
            </a:fld>
            <a:endParaRPr lang="en-SG"/>
          </a:p>
        </p:txBody>
      </p:sp>
    </p:spTree>
    <p:extLst>
      <p:ext uri="{BB962C8B-B14F-4D97-AF65-F5344CB8AC3E}">
        <p14:creationId xmlns:p14="http://schemas.microsoft.com/office/powerpoint/2010/main" val="3023680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Share only to those who are keen.</a:t>
            </a:r>
            <a:endParaRPr lang="en-SG" b="0" u="none"/>
          </a:p>
          <a:p>
            <a:endParaRPr lang="en-SG" b="1" u="none"/>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fld id="{8B4D7FA8-4B1E-44E3-8EFB-43AC8FCD2B0D}" type="slidenum">
              <a:rPr lang="en-SG" smtClean="0"/>
              <a:t>21</a:t>
            </a:fld>
            <a:endParaRPr lang="en-SG"/>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720956"/>
            <a:ext cx="13716000" cy="3660987"/>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523125"/>
            <a:ext cx="13716000" cy="2538835"/>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7A8EA922-4F31-4772-9807-6B14DCD8960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143861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cs typeface=" Avenir Next Arabic Medium" panose="020B0604020202020204"/>
              </a:defRPr>
            </a:lvl1pPr>
            <a:lvl2pPr>
              <a:defRPr>
                <a:cs typeface=" Avenir Next Arabic Medium" panose="020B0604020202020204"/>
              </a:defRPr>
            </a:lvl2pPr>
            <a:lvl3pPr>
              <a:defRPr>
                <a:cs typeface=" Avenir Next Arabic Medium" panose="020B0604020202020204"/>
              </a:defRPr>
            </a:lvl3pPr>
            <a:lvl4pPr>
              <a:defRPr>
                <a:cs typeface=" Avenir Next Arabic Medium" panose="020B0604020202020204"/>
              </a:defRPr>
            </a:lvl4pPr>
            <a:lvl5pPr>
              <a:defRPr>
                <a:cs typeface=" Avenir Next Arabic Medium" panose="020B060402020202020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8EA922-4F31-4772-9807-6B14DCD8960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247805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621599"/>
            <a:ext cx="15773400" cy="437419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7037177"/>
            <a:ext cx="15773400" cy="2300287"/>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8EA922-4F31-4772-9807-6B14DCD8960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1432395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8EA922-4F31-4772-9807-6B14DCD8960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46446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59859"/>
            <a:ext cx="15773400" cy="2032530"/>
          </a:xfrm>
        </p:spPr>
        <p:txBody>
          <a:bodyPr/>
          <a:lstStyle/>
          <a:p>
            <a:r>
              <a:rPr lang="en-US"/>
              <a:t>Click to edit Master title style</a:t>
            </a:r>
          </a:p>
        </p:txBody>
      </p:sp>
      <p:sp>
        <p:nvSpPr>
          <p:cNvPr id="3" name="Text Placeholder 2"/>
          <p:cNvSpPr>
            <a:spLocks noGrp="1"/>
          </p:cNvSpPr>
          <p:nvPr>
            <p:ph type="body" idx="1"/>
          </p:nvPr>
        </p:nvSpPr>
        <p:spPr>
          <a:xfrm>
            <a:off x="1259683" y="2577783"/>
            <a:ext cx="7736681"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841115"/>
            <a:ext cx="7736681"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77783"/>
            <a:ext cx="7774782"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841115"/>
            <a:ext cx="7774782"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A8EA922-4F31-4772-9807-6B14DCD89604}" type="datetimeFigureOut">
              <a:rPr lang="en-SG" smtClean="0"/>
              <a:t>3/7/2026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206565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8EA922-4F31-4772-9807-6B14DCD89604}" type="datetimeFigureOut">
              <a:rPr lang="en-SG" smtClean="0"/>
              <a:t>3/7/2026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335958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EA922-4F31-4772-9807-6B14DCD89604}" type="datetimeFigureOut">
              <a:rPr lang="en-SG" smtClean="0"/>
              <a:t>3/7/2026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465844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514052"/>
            <a:ext cx="9258300" cy="7472892"/>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7A8EA922-4F31-4772-9807-6B14DCD8960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3802135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514052"/>
            <a:ext cx="9258300" cy="7472892"/>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7A8EA922-4F31-4772-9807-6B14DCD8960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1500506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8EA922-4F31-4772-9807-6B14DCD8960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1505755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59858"/>
            <a:ext cx="3943350" cy="89114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59858"/>
            <a:ext cx="11601450" cy="89114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8EA922-4F31-4772-9807-6B14DCD8960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2451962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59859"/>
            <a:ext cx="15773400"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99291"/>
            <a:ext cx="15773400"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746404"/>
            <a:ext cx="4114800" cy="559858"/>
          </a:xfrm>
          <a:prstGeom prst="rect">
            <a:avLst/>
          </a:prstGeom>
        </p:spPr>
        <p:txBody>
          <a:bodyPr vert="horz" lIns="91440" tIns="45720" rIns="91440" bIns="45720" rtlCol="0" anchor="ctr"/>
          <a:lstStyle>
            <a:lvl1pPr algn="l">
              <a:defRPr sz="1800">
                <a:solidFill>
                  <a:schemeClr val="tx1">
                    <a:tint val="82000"/>
                  </a:schemeClr>
                </a:solidFill>
              </a:defRPr>
            </a:lvl1pPr>
          </a:lstStyle>
          <a:p>
            <a:fld id="{7A8EA922-4F31-4772-9807-6B14DCD89604}" type="datetimeFigureOut">
              <a:rPr lang="en-SG" smtClean="0"/>
              <a:t>3/7/2026</a:t>
            </a:fld>
            <a:endParaRPr lang="en-SG"/>
          </a:p>
        </p:txBody>
      </p:sp>
      <p:sp>
        <p:nvSpPr>
          <p:cNvPr id="5" name="Footer Placeholder 4"/>
          <p:cNvSpPr>
            <a:spLocks noGrp="1"/>
          </p:cNvSpPr>
          <p:nvPr>
            <p:ph type="ftr" sz="quarter" idx="3"/>
          </p:nvPr>
        </p:nvSpPr>
        <p:spPr>
          <a:xfrm>
            <a:off x="6057900" y="9746404"/>
            <a:ext cx="6172200" cy="55985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746404"/>
            <a:ext cx="4114800" cy="559858"/>
          </a:xfrm>
          <a:prstGeom prst="rect">
            <a:avLst/>
          </a:prstGeom>
        </p:spPr>
        <p:txBody>
          <a:bodyPr vert="horz" lIns="91440" tIns="45720" rIns="91440" bIns="45720" rtlCol="0" anchor="ctr"/>
          <a:lstStyle>
            <a:lvl1pPr algn="r">
              <a:defRPr sz="1800">
                <a:solidFill>
                  <a:schemeClr val="tx1">
                    <a:tint val="82000"/>
                  </a:schemeClr>
                </a:solidFill>
              </a:defRPr>
            </a:lvl1pPr>
          </a:lstStyle>
          <a:p>
            <a:fld id="{9C72B43C-2E91-4807-A536-D8A9F5D55105}" type="slidenum">
              <a:rPr lang="en-SG" smtClean="0"/>
              <a:t>‹#›</a:t>
            </a:fld>
            <a:endParaRPr lang="en-SG"/>
          </a:p>
        </p:txBody>
      </p:sp>
    </p:spTree>
    <p:extLst>
      <p:ext uri="{BB962C8B-B14F-4D97-AF65-F5344CB8AC3E}">
        <p14:creationId xmlns:p14="http://schemas.microsoft.com/office/powerpoint/2010/main" val="30574619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hyperlink" Target="https://www.youtube.com/watch?v=wzt5PZ1DczI"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youtu.be/D5DyeCx8H4U?si=A8bH4gMTNlc49YA-" TargetMode="External"/><Relationship Id="rId5" Type="http://schemas.openxmlformats.org/officeDocument/2006/relationships/hyperlink" Target="https://www.youtube.com/watch?v=QF8sPZmP8fU&amp;t=15s" TargetMode="External"/><Relationship Id="rId4" Type="http://schemas.openxmlformats.org/officeDocument/2006/relationships/hyperlink" Target="https://youtu.be/LULK2nZ6sCc?si=7eYas-LZT5QmeecQ" TargetMode="External"/><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18288000" cy="105156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175"/>
          </a:p>
        </p:txBody>
      </p:sp>
      <p:sp>
        <p:nvSpPr>
          <p:cNvPr id="3" name="TextBox 3"/>
          <p:cNvSpPr txBox="1"/>
          <p:nvPr/>
        </p:nvSpPr>
        <p:spPr>
          <a:xfrm>
            <a:off x="4545883" y="3672275"/>
            <a:ext cx="9196247" cy="194617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397"/>
              </a:lnSpc>
            </a:pPr>
            <a:r>
              <a:rPr lang="en-US" sz="9000" b="1" spc="-836">
                <a:solidFill>
                  <a:srgbClr val="F8F8F0"/>
                </a:solidFill>
                <a:latin typeface=" Avenir Next Arabic Bold"/>
                <a:ea typeface=" Avenir Next Arabic Bold"/>
                <a:cs typeface=" Avenir Next Arabic Bold"/>
                <a:sym typeface=" Avenir Next Arabic Bold"/>
              </a:rPr>
              <a:t>POSTEXILIC </a:t>
            </a:r>
            <a:endParaRPr lang="en-US">
              <a:sym typeface=" Avenir Next Arabic Bold"/>
            </a:endParaRPr>
          </a:p>
          <a:p>
            <a:pPr algn="ctr">
              <a:lnSpc>
                <a:spcPts val="7397"/>
              </a:lnSpc>
            </a:pPr>
            <a:r>
              <a:rPr lang="en-US" sz="9000" b="1" spc="-836">
                <a:solidFill>
                  <a:srgbClr val="F8F8F0"/>
                </a:solidFill>
                <a:latin typeface=" Avenir Next Arabic Bold"/>
                <a:ea typeface=" Avenir Next Arabic Bold"/>
                <a:cs typeface=" Avenir Next Arabic Bold"/>
                <a:sym typeface=" Avenir Next Arabic Bold"/>
              </a:rPr>
              <a:t>PROPHETS</a:t>
            </a:r>
            <a:endParaRPr lang="en-US"/>
          </a:p>
        </p:txBody>
      </p:sp>
      <p:sp>
        <p:nvSpPr>
          <p:cNvPr id="4" name="TextBox 4"/>
          <p:cNvSpPr txBox="1"/>
          <p:nvPr/>
        </p:nvSpPr>
        <p:spPr>
          <a:xfrm>
            <a:off x="3991181" y="5733404"/>
            <a:ext cx="10305645" cy="62837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893"/>
              </a:lnSpc>
            </a:pPr>
            <a:r>
              <a:rPr lang="en-US" sz="5000" b="1" spc="-439">
                <a:solidFill>
                  <a:srgbClr val="EBE9E6"/>
                </a:solidFill>
                <a:latin typeface=" Avenir Next Arabic Medium"/>
                <a:ea typeface=" Avenir Next Arabic Medium"/>
                <a:cs typeface=" Avenir Next Arabic Medium"/>
                <a:sym typeface=" Avenir Next Arabic Medium"/>
              </a:rPr>
              <a:t>HAGGAI, ZECHARIAH &amp; MALACHI</a:t>
            </a:r>
          </a:p>
        </p:txBody>
      </p:sp>
      <p:sp>
        <p:nvSpPr>
          <p:cNvPr id="6" name="Freeform 3">
            <a:extLst>
              <a:ext uri="{FF2B5EF4-FFF2-40B4-BE49-F238E27FC236}">
                <a16:creationId xmlns:a16="http://schemas.microsoft.com/office/drawing/2014/main" id="{3359B81C-EFC6-4E43-B65F-0E6D23BED87A}"/>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2211086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moke&#10;&#10;AI-generated content may be incorrect.">
            <a:extLst>
              <a:ext uri="{FF2B5EF4-FFF2-40B4-BE49-F238E27FC236}">
                <a16:creationId xmlns:a16="http://schemas.microsoft.com/office/drawing/2014/main" id="{E43CFB7F-E6E5-9552-111B-F330B5D03CF8}"/>
              </a:ext>
            </a:extLst>
          </p:cNvPr>
          <p:cNvPicPr>
            <a:picLocks noGrp="1" noRot="1" noChangeAspect="1" noMove="1" noResize="1" noEditPoints="1" noAdjustHandles="1" noChangeArrowheads="1" noChangeShapeType="1" noCrop="1"/>
          </p:cNvPicPr>
          <p:nvPr/>
        </p:nvPicPr>
        <p:blipFill>
          <a:blip r:embed="rId3"/>
          <a:srcRect/>
          <a:stretch>
            <a:fillRect/>
          </a:stretch>
        </p:blipFill>
        <p:spPr>
          <a:xfrm>
            <a:off x="0" y="0"/>
            <a:ext cx="18940370" cy="10675366"/>
          </a:xfrm>
          <a:prstGeom prst="rect">
            <a:avLst/>
          </a:prstGeom>
        </p:spPr>
      </p:pic>
      <p:sp>
        <p:nvSpPr>
          <p:cNvPr id="3" name="Subtitle 2">
            <a:extLst>
              <a:ext uri="{FF2B5EF4-FFF2-40B4-BE49-F238E27FC236}">
                <a16:creationId xmlns:a16="http://schemas.microsoft.com/office/drawing/2014/main" id="{F8856FA8-6E42-070B-9096-9842E3E0B5DB}"/>
              </a:ext>
            </a:extLst>
          </p:cNvPr>
          <p:cNvSpPr>
            <a:spLocks noGrp="1"/>
          </p:cNvSpPr>
          <p:nvPr>
            <p:ph type="subTitle" idx="1"/>
          </p:nvPr>
        </p:nvSpPr>
        <p:spPr>
          <a:xfrm>
            <a:off x="4798126" y="4422256"/>
            <a:ext cx="9839739" cy="1254822"/>
          </a:xfrm>
          <a:effectLst>
            <a:outerShdw blurRad="50800" dist="38100" dir="2700000" algn="tl" rotWithShape="0">
              <a:prstClr val="black">
                <a:alpha val="40000"/>
              </a:prstClr>
            </a:outerShdw>
          </a:effectLst>
        </p:spPr>
        <p:txBody>
          <a:bodyPr vert="horz" lIns="89453" tIns="44726" rIns="89453" bIns="44726" rtlCol="0" anchor="t">
            <a:noAutofit/>
          </a:bodyPr>
          <a:lstStyle/>
          <a:p>
            <a:r>
              <a:rPr lang="en-SG" sz="5000" b="1" spc="-294">
                <a:solidFill>
                  <a:srgbClr val="EBE9E6"/>
                </a:solidFill>
                <a:latin typeface="+mj-lt"/>
              </a:rPr>
              <a:t>“BEING CLEAN”</a:t>
            </a:r>
          </a:p>
          <a:p>
            <a:r>
              <a:rPr lang="en-SG" sz="5000" b="1" spc="-294">
                <a:solidFill>
                  <a:srgbClr val="EBE9E6"/>
                </a:solidFill>
                <a:latin typeface="+mj-lt"/>
              </a:rPr>
              <a:t>(Zechariah 3: 1-10)</a:t>
            </a:r>
          </a:p>
        </p:txBody>
      </p:sp>
      <p:sp>
        <p:nvSpPr>
          <p:cNvPr id="7" name="TextBox 3">
            <a:extLst>
              <a:ext uri="{FF2B5EF4-FFF2-40B4-BE49-F238E27FC236}">
                <a16:creationId xmlns:a16="http://schemas.microsoft.com/office/drawing/2014/main" id="{B0372425-5A2E-6BC9-DB90-FA4C2BB1B589}"/>
              </a:ext>
            </a:extLst>
          </p:cNvPr>
          <p:cNvSpPr txBox="1"/>
          <p:nvPr/>
        </p:nvSpPr>
        <p:spPr>
          <a:xfrm>
            <a:off x="4414433" y="3305632"/>
            <a:ext cx="10397603" cy="9746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397"/>
              </a:lnSpc>
            </a:pPr>
            <a:r>
              <a:rPr lang="en-US" sz="9000" b="1" spc="-836">
                <a:solidFill>
                  <a:srgbClr val="F8F8F0"/>
                </a:solidFill>
                <a:latin typeface=" Avenir Next Arabic Bold"/>
                <a:ea typeface=" Avenir Next Arabic Bold"/>
                <a:cs typeface=" Avenir Next Arabic Bold"/>
                <a:sym typeface=" Avenir Next Arabic Bold"/>
              </a:rPr>
              <a:t>STUDY 4</a:t>
            </a:r>
          </a:p>
        </p:txBody>
      </p:sp>
      <p:sp>
        <p:nvSpPr>
          <p:cNvPr id="5" name="Freeform 3">
            <a:extLst>
              <a:ext uri="{FF2B5EF4-FFF2-40B4-BE49-F238E27FC236}">
                <a16:creationId xmlns:a16="http://schemas.microsoft.com/office/drawing/2014/main" id="{BE664CE8-2EF8-BBBD-8853-C4263AEE440D}"/>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358771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476C13E7-5849-C8A4-0B88-3CF3A9C7AA42}"/>
              </a:ext>
            </a:extLst>
          </p:cNvPr>
          <p:cNvSpPr>
            <a:spLocks noGrp="1" noRot="1" noMove="1" noResize="1" noEditPoints="1" noAdjustHandles="1" noChangeArrowheads="1" noChangeShapeType="1"/>
          </p:cNvSpPr>
          <p:nvPr/>
        </p:nvSpPr>
        <p:spPr>
          <a:xfrm rot="-5400000">
            <a:off x="3897403" y="-3897403"/>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2C0FF348-31AD-A0AA-5C84-43C12A35C66B}"/>
              </a:ext>
            </a:extLst>
          </p:cNvPr>
          <p:cNvSpPr>
            <a:spLocks noGrp="1"/>
          </p:cNvSpPr>
          <p:nvPr>
            <p:ph type="title"/>
          </p:nvPr>
        </p:nvSpPr>
        <p:spPr>
          <a:xfrm>
            <a:off x="2757226" y="586368"/>
            <a:ext cx="15773400" cy="2032530"/>
          </a:xfrm>
        </p:spPr>
        <p:txBody>
          <a:bodyPr>
            <a:normAutofit/>
          </a:bodyPr>
          <a:lstStyle/>
          <a:p>
            <a:r>
              <a:rPr lang="en-US" sz="8000" b="1" spc="-150">
                <a:solidFill>
                  <a:srgbClr val="000000"/>
                </a:solidFill>
                <a:latin typeface=" Avenir Next Arabic Bold"/>
                <a:ea typeface=" Avenir Next Arabic Bold"/>
                <a:cs typeface=" Avenir Next Arabic Bold"/>
                <a:sym typeface=" Avenir Next Arabic Bold"/>
              </a:rPr>
              <a:t>WELCOME</a:t>
            </a:r>
            <a:endParaRPr lang="en-SG" sz="8000" b="1" spc="-150"/>
          </a:p>
        </p:txBody>
      </p:sp>
      <p:sp>
        <p:nvSpPr>
          <p:cNvPr id="3" name="Content Placeholder 2">
            <a:extLst>
              <a:ext uri="{FF2B5EF4-FFF2-40B4-BE49-F238E27FC236}">
                <a16:creationId xmlns:a16="http://schemas.microsoft.com/office/drawing/2014/main" id="{A9CEEE65-72A5-5B4B-3F9B-1975FC58D885}"/>
              </a:ext>
            </a:extLst>
          </p:cNvPr>
          <p:cNvSpPr>
            <a:spLocks noGrp="1"/>
          </p:cNvSpPr>
          <p:nvPr>
            <p:ph idx="1"/>
          </p:nvPr>
        </p:nvSpPr>
        <p:spPr>
          <a:xfrm>
            <a:off x="1173631" y="4172213"/>
            <a:ext cx="8002509" cy="5254823"/>
          </a:xfrm>
        </p:spPr>
        <p:txBody>
          <a:bodyPr>
            <a:normAutofit fontScale="92500" lnSpcReduction="10000"/>
          </a:bodyPr>
          <a:lstStyle/>
          <a:p>
            <a:r>
              <a:rPr lang="en-US" sz="4000">
                <a:latin typeface=" Avenir Next Arabic Medium"/>
              </a:rPr>
              <a:t>We all sometimes wish we could have a "clean slate" in certain areas of our lives. This connects to our theme of spiritual cleansing in Zechariah 3.</a:t>
            </a:r>
          </a:p>
          <a:p>
            <a:pPr marL="0" indent="0">
              <a:buNone/>
            </a:pPr>
            <a:endParaRPr lang="en-US" sz="4000">
              <a:latin typeface=" Avenir Next Arabic Medium"/>
            </a:endParaRPr>
          </a:p>
          <a:p>
            <a:r>
              <a:rPr lang="en-US" sz="4000">
                <a:latin typeface=" Avenir Next Arabic Medium"/>
              </a:rPr>
              <a:t>Each person shares (in 1min or less): "If I could start fresh with a clean slate in one area of my life, it would be..."</a:t>
            </a:r>
          </a:p>
          <a:p>
            <a:pPr marL="0" indent="0">
              <a:buNone/>
            </a:pPr>
            <a:endParaRPr lang="en-SG"/>
          </a:p>
        </p:txBody>
      </p:sp>
      <p:sp>
        <p:nvSpPr>
          <p:cNvPr id="6" name="Oval 5">
            <a:extLst>
              <a:ext uri="{FF2B5EF4-FFF2-40B4-BE49-F238E27FC236}">
                <a16:creationId xmlns:a16="http://schemas.microsoft.com/office/drawing/2014/main" id="{CFCFA900-E97E-381F-0117-56334C080D23}"/>
              </a:ext>
            </a:extLst>
          </p:cNvPr>
          <p:cNvSpPr>
            <a:spLocks noChangeAspect="1"/>
          </p:cNvSpPr>
          <p:nvPr/>
        </p:nvSpPr>
        <p:spPr>
          <a:xfrm>
            <a:off x="1188719" y="767016"/>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ank with solid fill">
            <a:extLst>
              <a:ext uri="{FF2B5EF4-FFF2-40B4-BE49-F238E27FC236}">
                <a16:creationId xmlns:a16="http://schemas.microsoft.com/office/drawing/2014/main" id="{30DA340B-B62A-7547-76E0-F2BECD05D68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8939" y="885267"/>
            <a:ext cx="984728" cy="1028132"/>
          </a:xfrm>
          <a:prstGeom prst="rect">
            <a:avLst/>
          </a:prstGeom>
        </p:spPr>
      </p:pic>
      <p:sp>
        <p:nvSpPr>
          <p:cNvPr id="5" name="Title 1">
            <a:extLst>
              <a:ext uri="{FF2B5EF4-FFF2-40B4-BE49-F238E27FC236}">
                <a16:creationId xmlns:a16="http://schemas.microsoft.com/office/drawing/2014/main" id="{376080F3-D7A7-B2F7-0CA7-E48D012DED4E}"/>
              </a:ext>
            </a:extLst>
          </p:cNvPr>
          <p:cNvSpPr txBox="1">
            <a:spLocks/>
          </p:cNvSpPr>
          <p:nvPr/>
        </p:nvSpPr>
        <p:spPr>
          <a:xfrm>
            <a:off x="1169321" y="2642290"/>
            <a:ext cx="15949358" cy="1487248"/>
          </a:xfrm>
          <a:prstGeom prst="rect">
            <a:avLst/>
          </a:prstGeom>
        </p:spPr>
        <p:txBody>
          <a:bodyPr vert="horz" lIns="91440" tIns="45720" rIns="91440" bIns="45720" rtlCol="0" anchor="ct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6000" b="1">
                <a:latin typeface=" Avenir Next Arabic Medium"/>
              </a:rPr>
              <a:t>Ice-breaker Activity: "Clean Slate"</a:t>
            </a:r>
          </a:p>
        </p:txBody>
      </p:sp>
      <p:pic>
        <p:nvPicPr>
          <p:cNvPr id="16" name="Picture 15" descr="A spiral notebook with white flowers on a blue wood surface&#10;&#10;AI-generated content may be incorrect.">
            <a:extLst>
              <a:ext uri="{FF2B5EF4-FFF2-40B4-BE49-F238E27FC236}">
                <a16:creationId xmlns:a16="http://schemas.microsoft.com/office/drawing/2014/main" id="{47B68B82-2312-05F1-5E41-D3EF2CA5BDE0}"/>
              </a:ext>
            </a:extLst>
          </p:cNvPr>
          <p:cNvPicPr>
            <a:picLocks noChangeAspect="1"/>
          </p:cNvPicPr>
          <p:nvPr/>
        </p:nvPicPr>
        <p:blipFill>
          <a:blip r:embed="rId5"/>
          <a:stretch>
            <a:fillRect/>
          </a:stretch>
        </p:blipFill>
        <p:spPr>
          <a:xfrm>
            <a:off x="9845972" y="4172213"/>
            <a:ext cx="7794602" cy="4323137"/>
          </a:xfrm>
          <a:prstGeom prst="rect">
            <a:avLst/>
          </a:prstGeom>
        </p:spPr>
      </p:pic>
    </p:spTree>
    <p:extLst>
      <p:ext uri="{BB962C8B-B14F-4D97-AF65-F5344CB8AC3E}">
        <p14:creationId xmlns:p14="http://schemas.microsoft.com/office/powerpoint/2010/main" val="1615534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C5D74-94B9-2079-5541-0FE50FFB798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784F1464-321D-A85A-0BB6-02EDA65ABDA5}"/>
              </a:ext>
            </a:extLst>
          </p:cNvPr>
          <p:cNvSpPr>
            <a:spLocks noGrp="1" noRot="1" noMove="1" noResize="1" noEditPoints="1" noAdjustHandles="1" noChangeArrowheads="1" noChangeShapeType="1"/>
          </p:cNvSpPr>
          <p:nvPr/>
        </p:nvSpPr>
        <p:spPr>
          <a:xfrm rot="-5400000">
            <a:off x="3897403"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7B1898C5-9051-C307-588F-F0E90A376512}"/>
              </a:ext>
            </a:extLst>
          </p:cNvPr>
          <p:cNvSpPr>
            <a:spLocks noGrp="1"/>
          </p:cNvSpPr>
          <p:nvPr>
            <p:ph type="title"/>
          </p:nvPr>
        </p:nvSpPr>
        <p:spPr>
          <a:xfrm>
            <a:off x="2613964" y="738318"/>
            <a:ext cx="15773400" cy="1690689"/>
          </a:xfrm>
        </p:spPr>
        <p:txBody>
          <a:bodyPr>
            <a:normAutofit/>
          </a:bodyPr>
          <a:lstStyle/>
          <a:p>
            <a:r>
              <a:rPr lang="en-SG" sz="8000" b="1" spc="-150">
                <a:cs typeface=" Avenir Next Arabic Bold" panose="020B0604020202020204"/>
              </a:rPr>
              <a:t>WORSHIP</a:t>
            </a:r>
          </a:p>
        </p:txBody>
      </p:sp>
      <p:sp>
        <p:nvSpPr>
          <p:cNvPr id="3" name="Content Placeholder 2">
            <a:extLst>
              <a:ext uri="{FF2B5EF4-FFF2-40B4-BE49-F238E27FC236}">
                <a16:creationId xmlns:a16="http://schemas.microsoft.com/office/drawing/2014/main" id="{F3BA1A93-5B7E-99DC-AA3C-A4EE14CE207A}"/>
              </a:ext>
            </a:extLst>
          </p:cNvPr>
          <p:cNvSpPr>
            <a:spLocks noGrp="1"/>
          </p:cNvSpPr>
          <p:nvPr>
            <p:ph idx="1"/>
          </p:nvPr>
        </p:nvSpPr>
        <p:spPr>
          <a:xfrm>
            <a:off x="1047114" y="2848464"/>
            <a:ext cx="9787549" cy="6672052"/>
          </a:xfrm>
        </p:spPr>
        <p:txBody>
          <a:bodyPr vert="horz" lIns="91440" tIns="45720" rIns="91440" bIns="45720" rtlCol="0" anchor="t">
            <a:normAutofit/>
          </a:bodyPr>
          <a:lstStyle/>
          <a:p>
            <a:pPr marL="0" indent="0">
              <a:buNone/>
            </a:pPr>
            <a:r>
              <a:rPr lang="en-US" sz="4800" b="1">
                <a:latin typeface="Avenir Next Arabic Medium"/>
              </a:rPr>
              <a:t>Worship Jesus our great High Priest who lives to intercede for us</a:t>
            </a:r>
            <a:r>
              <a:rPr lang="en-US" sz="4800" b="1" dirty="0">
                <a:latin typeface="Avenir Next Arabic Medium"/>
              </a:rPr>
              <a:t> and purify </a:t>
            </a:r>
            <a:r>
              <a:rPr lang="en-US" sz="4800" b="1">
                <a:latin typeface="Avenir Next Arabic Medium"/>
              </a:rPr>
              <a:t>us</a:t>
            </a:r>
            <a:r>
              <a:rPr lang="en-US" sz="4800" b="1" dirty="0">
                <a:latin typeface="Avenir Next Arabic Medium"/>
              </a:rPr>
              <a:t> </a:t>
            </a:r>
            <a:r>
              <a:rPr lang="en-US" sz="4800" b="1">
                <a:latin typeface="Avenir Next Arabic Medium"/>
              </a:rPr>
              <a:t>from every sin.</a:t>
            </a:r>
          </a:p>
          <a:p>
            <a:pPr marL="0" indent="0">
              <a:buNone/>
            </a:pPr>
            <a:endParaRPr lang="en-US" sz="4000">
              <a:latin typeface="Avenir Next Arabic Medium"/>
            </a:endParaRPr>
          </a:p>
          <a:p>
            <a:r>
              <a:rPr lang="en-US" sz="4000">
                <a:cs typeface="Arial"/>
                <a:hlinkClick r:id="rId4"/>
              </a:rPr>
              <a:t>Before the Throne of God Above (Kristyn Getty)</a:t>
            </a:r>
            <a:r>
              <a:rPr lang="en-US" sz="4000">
                <a:ea typeface="+mn-lt"/>
                <a:cs typeface="+mn-lt"/>
              </a:rPr>
              <a:t> </a:t>
            </a:r>
          </a:p>
          <a:p>
            <a:r>
              <a:rPr lang="en-US" sz="4000">
                <a:hlinkClick r:id="rId5"/>
              </a:rPr>
              <a:t>There </a:t>
            </a:r>
            <a:r>
              <a:rPr lang="en-US" sz="4000" dirty="0">
                <a:hlinkClick r:id="rId5"/>
              </a:rPr>
              <a:t>Is A Fountain </a:t>
            </a:r>
            <a:r>
              <a:rPr lang="en-US" sz="4000">
                <a:hlinkClick r:id="rId5"/>
              </a:rPr>
              <a:t>(</a:t>
            </a:r>
            <a:r>
              <a:rPr lang="en-US" sz="4000" dirty="0">
                <a:hlinkClick r:id="rId5"/>
              </a:rPr>
              <a:t>Reawaken </a:t>
            </a:r>
            <a:r>
              <a:rPr lang="en-US" sz="4000">
                <a:hlinkClick r:id="rId5"/>
              </a:rPr>
              <a:t>Hymns)</a:t>
            </a:r>
            <a:r>
              <a:rPr lang="en-US" sz="4000"/>
              <a:t> </a:t>
            </a:r>
            <a:endParaRPr lang="en-US" sz="4000" dirty="0"/>
          </a:p>
          <a:p>
            <a:r>
              <a:rPr lang="en-US" sz="4000" dirty="0">
                <a:hlinkClick r:id="rId6"/>
              </a:rPr>
              <a:t>Jesus Paid It All (Fernando Ortega)</a:t>
            </a:r>
            <a:endParaRPr lang="en-US" sz="4000"/>
          </a:p>
          <a:p>
            <a:r>
              <a:rPr lang="en-US" sz="4000">
                <a:cs typeface="Arial"/>
                <a:hlinkClick r:id="rId7"/>
              </a:rPr>
              <a:t>Refiner’s Fire (Brian Doerksen)</a:t>
            </a:r>
            <a:endParaRPr lang="en-US" sz="4000"/>
          </a:p>
          <a:p>
            <a:pPr marL="0" indent="0">
              <a:buNone/>
            </a:pPr>
            <a:endParaRPr lang="en-SG"/>
          </a:p>
        </p:txBody>
      </p:sp>
      <p:pic>
        <p:nvPicPr>
          <p:cNvPr id="7" name="Graphic 6" descr="Harp with solid fill">
            <a:extLst>
              <a:ext uri="{FF2B5EF4-FFF2-40B4-BE49-F238E27FC236}">
                <a16:creationId xmlns:a16="http://schemas.microsoft.com/office/drawing/2014/main" id="{80F12A64-3472-0CF9-7B67-28EDCEE602E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64867" y="1119466"/>
            <a:ext cx="920774" cy="913890"/>
          </a:xfrm>
          <a:prstGeom prst="rect">
            <a:avLst/>
          </a:prstGeom>
        </p:spPr>
      </p:pic>
      <p:grpSp>
        <p:nvGrpSpPr>
          <p:cNvPr id="8" name="Group 7">
            <a:extLst>
              <a:ext uri="{FF2B5EF4-FFF2-40B4-BE49-F238E27FC236}">
                <a16:creationId xmlns:a16="http://schemas.microsoft.com/office/drawing/2014/main" id="{2FA8A737-7A3C-AAEB-F549-731A25B81A4B}"/>
              </a:ext>
            </a:extLst>
          </p:cNvPr>
          <p:cNvGrpSpPr>
            <a:grpSpLocks noUngrp="1" noChangeAspect="1"/>
          </p:cNvGrpSpPr>
          <p:nvPr/>
        </p:nvGrpSpPr>
        <p:grpSpPr>
          <a:xfrm>
            <a:off x="1047114" y="864456"/>
            <a:ext cx="1371600" cy="1371600"/>
            <a:chOff x="1047114" y="864456"/>
            <a:chExt cx="1588539" cy="1555986"/>
          </a:xfrm>
        </p:grpSpPr>
        <p:sp>
          <p:nvSpPr>
            <p:cNvPr id="9" name="Oval 8">
              <a:extLst>
                <a:ext uri="{FF2B5EF4-FFF2-40B4-BE49-F238E27FC236}">
                  <a16:creationId xmlns:a16="http://schemas.microsoft.com/office/drawing/2014/main" id="{D63C9F97-C1E8-06D0-528D-FC902B1B938B}"/>
                </a:ext>
              </a:extLst>
            </p:cNvPr>
            <p:cNvSpPr/>
            <p:nvPr/>
          </p:nvSpPr>
          <p:spPr>
            <a:xfrm>
              <a:off x="1047114" y="864456"/>
              <a:ext cx="1588539" cy="1555986"/>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Harp with solid fill">
              <a:extLst>
                <a:ext uri="{FF2B5EF4-FFF2-40B4-BE49-F238E27FC236}">
                  <a16:creationId xmlns:a16="http://schemas.microsoft.com/office/drawing/2014/main" id="{A6C359AF-49D5-DC2A-12BF-DE2C32E2237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09616" y="1152756"/>
              <a:ext cx="1050447" cy="1033191"/>
            </a:xfrm>
            <a:prstGeom prst="rect">
              <a:avLst/>
            </a:prstGeom>
          </p:spPr>
        </p:pic>
      </p:grpSp>
      <p:pic>
        <p:nvPicPr>
          <p:cNvPr id="6" name="Picture 5">
            <a:extLst>
              <a:ext uri="{FF2B5EF4-FFF2-40B4-BE49-F238E27FC236}">
                <a16:creationId xmlns:a16="http://schemas.microsoft.com/office/drawing/2014/main" id="{98A25293-4966-8656-09C7-0CDE0408E0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52407" y="-1"/>
            <a:ext cx="6882939" cy="10515602"/>
          </a:xfrm>
          <a:prstGeom prst="rect">
            <a:avLst/>
          </a:prstGeom>
        </p:spPr>
      </p:pic>
    </p:spTree>
    <p:extLst>
      <p:ext uri="{BB962C8B-B14F-4D97-AF65-F5344CB8AC3E}">
        <p14:creationId xmlns:p14="http://schemas.microsoft.com/office/powerpoint/2010/main" val="1721619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451FD5D1-76E3-987C-E624-080DEF448F58}"/>
              </a:ext>
            </a:extLst>
          </p:cNvPr>
          <p:cNvGrpSpPr>
            <a:grpSpLocks noGrp="1" noUngrp="1" noRot="1" noMove="1" noResize="1"/>
          </p:cNvGrpSpPr>
          <p:nvPr/>
        </p:nvGrpSpPr>
        <p:grpSpPr>
          <a:xfrm rot="16200000">
            <a:off x="4071050" y="-4109150"/>
            <a:ext cx="10553700" cy="18695799"/>
            <a:chOff x="-406399" y="-750836"/>
            <a:chExt cx="14071600" cy="24927732"/>
          </a:xfrm>
        </p:grpSpPr>
        <p:sp>
          <p:nvSpPr>
            <p:cNvPr id="14" name="Freeform 3">
              <a:extLst>
                <a:ext uri="{FF2B5EF4-FFF2-40B4-BE49-F238E27FC236}">
                  <a16:creationId xmlns:a16="http://schemas.microsoft.com/office/drawing/2014/main" id="{CA13A430-9157-1700-718E-F44A43B60AAD}"/>
                </a:ext>
              </a:extLst>
            </p:cNvPr>
            <p:cNvSpPr>
              <a:spLocks noGrp="1" noRot="1" noMove="1" noResize="1" noEditPoints="1" noAdjustHandles="1" noChangeArrowheads="1" noChangeShapeType="1"/>
            </p:cNvSpPr>
            <p:nvPr/>
          </p:nvSpPr>
          <p:spPr>
            <a:xfrm>
              <a:off x="-406399" y="-750836"/>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2792603" y="1109140"/>
            <a:ext cx="8337147" cy="1112420"/>
          </a:xfrm>
          <a:prstGeom prst="rect">
            <a:avLst/>
          </a:prstGeom>
        </p:spPr>
        <p:txBody>
          <a:bodyPr lIns="0" tIns="0" rIns="0" bIns="0" rtlCol="0" anchor="t">
            <a:spAutoFit/>
          </a:bodyPr>
          <a:lstStyle/>
          <a:p>
            <a:pPr>
              <a:lnSpc>
                <a:spcPts val="8399"/>
              </a:lnSpc>
            </a:pPr>
            <a:r>
              <a:rPr lang="en-US" sz="8000" b="1" spc="-150">
                <a:solidFill>
                  <a:srgbClr val="000000"/>
                </a:solidFill>
                <a:latin typeface="Avenir Next Arabic Bold"/>
                <a:sym typeface=" Avenir Next Arabic Bold"/>
              </a:rPr>
              <a:t>WORD</a:t>
            </a:r>
            <a:endParaRPr lang="en-US" sz="8000" spc="-150">
              <a:latin typeface="Avenir Next Arabic Bold"/>
            </a:endParaRPr>
          </a:p>
        </p:txBody>
      </p:sp>
      <p:pic>
        <p:nvPicPr>
          <p:cNvPr id="17" name="Graphic 16" descr="Scroll outline">
            <a:extLst>
              <a:ext uri="{FF2B5EF4-FFF2-40B4-BE49-F238E27FC236}">
                <a16:creationId xmlns:a16="http://schemas.microsoft.com/office/drawing/2014/main" id="{3211DE83-D933-DD22-604B-A2AB772D5D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6606" y="941078"/>
            <a:ext cx="914400" cy="914400"/>
          </a:xfrm>
          <a:prstGeom prst="rect">
            <a:avLst/>
          </a:prstGeom>
        </p:spPr>
      </p:pic>
      <p:grpSp>
        <p:nvGrpSpPr>
          <p:cNvPr id="8" name="Group 7">
            <a:extLst>
              <a:ext uri="{FF2B5EF4-FFF2-40B4-BE49-F238E27FC236}">
                <a16:creationId xmlns:a16="http://schemas.microsoft.com/office/drawing/2014/main" id="{9C30627F-0F05-2740-1184-F72FC789E3FD}"/>
              </a:ext>
            </a:extLst>
          </p:cNvPr>
          <p:cNvGrpSpPr>
            <a:grpSpLocks noUngrp="1" noChangeAspect="1"/>
          </p:cNvGrpSpPr>
          <p:nvPr/>
        </p:nvGrpSpPr>
        <p:grpSpPr>
          <a:xfrm>
            <a:off x="1169321" y="763311"/>
            <a:ext cx="1371600" cy="1371600"/>
            <a:chOff x="1729300" y="663480"/>
            <a:chExt cx="1588539" cy="1555986"/>
          </a:xfrm>
        </p:grpSpPr>
        <p:sp>
          <p:nvSpPr>
            <p:cNvPr id="3" name="Oval 2">
              <a:extLst>
                <a:ext uri="{FF2B5EF4-FFF2-40B4-BE49-F238E27FC236}">
                  <a16:creationId xmlns:a16="http://schemas.microsoft.com/office/drawing/2014/main" id="{A04AEB80-D459-00B3-CA22-6A0539F4A72A}"/>
                </a:ext>
              </a:extLst>
            </p:cNvPr>
            <p:cNvSpPr/>
            <p:nvPr/>
          </p:nvSpPr>
          <p:spPr>
            <a:xfrm>
              <a:off x="1729300" y="663480"/>
              <a:ext cx="1588539" cy="1555986"/>
            </a:xfrm>
            <a:prstGeom prst="ellipse">
              <a:avLst/>
            </a:prstGeom>
            <a:solidFill>
              <a:schemeClr val="accent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9E576FA-5714-2F05-1AF8-B313EA815B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13393" y="968759"/>
              <a:ext cx="1058478" cy="1069566"/>
            </a:xfrm>
            <a:prstGeom prst="rect">
              <a:avLst/>
            </a:prstGeom>
          </p:spPr>
        </p:pic>
      </p:grpSp>
      <p:pic>
        <p:nvPicPr>
          <p:cNvPr id="6" name="Picture 5">
            <a:extLst>
              <a:ext uri="{FF2B5EF4-FFF2-40B4-BE49-F238E27FC236}">
                <a16:creationId xmlns:a16="http://schemas.microsoft.com/office/drawing/2014/main" id="{EBC3137F-EE9D-1DEC-14A8-2CE75C1D8526}"/>
              </a:ext>
            </a:extLst>
          </p:cNvPr>
          <p:cNvPicPr>
            <a:picLocks noGrp="1" noRot="1" noChangeAspect="1" noMove="1" noResize="1" noEditPoints="1" noAdjustHandles="1" noChangeArrowheads="1" noChangeShapeType="1" noCrop="1"/>
          </p:cNvPicPr>
          <p:nvPr/>
        </p:nvPicPr>
        <p:blipFill>
          <a:blip r:embed="rId6"/>
          <a:stretch>
            <a:fillRect/>
          </a:stretch>
        </p:blipFill>
        <p:spPr>
          <a:xfrm>
            <a:off x="863308" y="2397460"/>
            <a:ext cx="17404604" cy="74495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69415-7DF8-1FA0-69BE-0F7D239B3417}"/>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DC3497C-CEEE-5E71-B9CA-DD6DD9B112E5}"/>
              </a:ext>
            </a:extLst>
          </p:cNvPr>
          <p:cNvSpPr/>
          <p:nvPr/>
        </p:nvSpPr>
        <p:spPr>
          <a:xfrm rot="16200000">
            <a:off x="3874996"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C1FBBB37-3400-6F00-C818-0CF43F0CB6CD}"/>
              </a:ext>
            </a:extLst>
          </p:cNvPr>
          <p:cNvSpPr>
            <a:spLocks noGrp="1"/>
          </p:cNvSpPr>
          <p:nvPr>
            <p:ph type="title"/>
          </p:nvPr>
        </p:nvSpPr>
        <p:spPr>
          <a:xfrm>
            <a:off x="1244671" y="869635"/>
            <a:ext cx="15949358" cy="1487248"/>
          </a:xfrm>
        </p:spPr>
        <p:txBody>
          <a:bodyPr>
            <a:noAutofit/>
          </a:bodyPr>
          <a:lstStyle/>
          <a:p>
            <a:r>
              <a:rPr lang="en-SG" sz="6000" b="1">
                <a:cs typeface=" Avenir Next Arabic Medium" panose="020B0604020202020204"/>
              </a:rPr>
              <a:t>Activity 1: Lectio Divina (Zechariah 3:1-10)</a:t>
            </a:r>
            <a:endParaRPr lang="en-SG" sz="6000" b="1" i="1">
              <a:cs typeface=" Avenir Next Arabic Medium" panose="020B0604020202020204"/>
            </a:endParaRPr>
          </a:p>
        </p:txBody>
      </p:sp>
      <p:sp>
        <p:nvSpPr>
          <p:cNvPr id="3" name="Content Placeholder 2">
            <a:extLst>
              <a:ext uri="{FF2B5EF4-FFF2-40B4-BE49-F238E27FC236}">
                <a16:creationId xmlns:a16="http://schemas.microsoft.com/office/drawing/2014/main" id="{CB37F27C-4516-A3AB-AC4C-7297F0D74A95}"/>
              </a:ext>
            </a:extLst>
          </p:cNvPr>
          <p:cNvSpPr>
            <a:spLocks noGrp="1"/>
          </p:cNvSpPr>
          <p:nvPr>
            <p:ph idx="1"/>
          </p:nvPr>
        </p:nvSpPr>
        <p:spPr>
          <a:xfrm>
            <a:off x="1327865" y="2964235"/>
            <a:ext cx="16166179" cy="5613403"/>
          </a:xfrm>
        </p:spPr>
        <p:txBody>
          <a:bodyPr>
            <a:normAutofit/>
          </a:bodyPr>
          <a:lstStyle/>
          <a:p>
            <a:r>
              <a:rPr lang="en-US" sz="4000"/>
              <a:t>Get one member of the CG to read Zechariah 3:1-10 out loud, while the rest listen in silence.</a:t>
            </a:r>
          </a:p>
          <a:p>
            <a:r>
              <a:rPr lang="en-US" sz="4000"/>
              <a:t>Maintain silence for 2 minutes, reflecting on what stood out for you as you heard that reading. What is the Spirit of God drawing your attention to?</a:t>
            </a:r>
          </a:p>
          <a:p>
            <a:r>
              <a:rPr lang="en-US" sz="4000"/>
              <a:t>Another member of the CG can read Zechariah 3:1-10 out loud a second time.</a:t>
            </a:r>
          </a:p>
          <a:p>
            <a:r>
              <a:rPr lang="en-US" sz="4000"/>
              <a:t>Maintain silence for another 2 minutes, again listening to what the Spirit of God may be saying to you. </a:t>
            </a:r>
          </a:p>
          <a:p>
            <a:pPr marL="0" indent="0">
              <a:buNone/>
            </a:pPr>
            <a:endParaRPr lang="en-SG" sz="4000"/>
          </a:p>
          <a:p>
            <a:pPr marL="0" indent="0">
              <a:buNone/>
            </a:pPr>
            <a:endParaRPr lang="en-SG" sz="4000"/>
          </a:p>
          <a:p>
            <a:pPr marL="0" indent="0">
              <a:buNone/>
            </a:pPr>
            <a:endParaRPr lang="en-SG" sz="4000"/>
          </a:p>
        </p:txBody>
      </p:sp>
      <p:grpSp>
        <p:nvGrpSpPr>
          <p:cNvPr id="8" name="Group 5">
            <a:extLst>
              <a:ext uri="{FF2B5EF4-FFF2-40B4-BE49-F238E27FC236}">
                <a16:creationId xmlns:a16="http://schemas.microsoft.com/office/drawing/2014/main" id="{14AF068C-6AD7-33B0-146D-3B157530CA15}"/>
              </a:ext>
            </a:extLst>
          </p:cNvPr>
          <p:cNvGrpSpPr/>
          <p:nvPr/>
        </p:nvGrpSpPr>
        <p:grpSpPr>
          <a:xfrm flipV="1">
            <a:off x="1327865" y="2356883"/>
            <a:ext cx="15999789" cy="20731"/>
            <a:chOff x="-16808" y="1265616"/>
            <a:chExt cx="20929855" cy="108458"/>
          </a:xfrm>
        </p:grpSpPr>
        <p:sp>
          <p:nvSpPr>
            <p:cNvPr id="9" name="Freeform 6">
              <a:extLst>
                <a:ext uri="{FF2B5EF4-FFF2-40B4-BE49-F238E27FC236}">
                  <a16:creationId xmlns:a16="http://schemas.microsoft.com/office/drawing/2014/main" id="{807563C6-68E8-FFA2-C3F7-24345037D556}"/>
                </a:ext>
              </a:extLst>
            </p:cNvPr>
            <p:cNvSpPr/>
            <p:nvPr/>
          </p:nvSpPr>
          <p:spPr>
            <a:xfrm>
              <a:off x="-16808" y="1265616"/>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Tree>
    <p:extLst>
      <p:ext uri="{BB962C8B-B14F-4D97-AF65-F5344CB8AC3E}">
        <p14:creationId xmlns:p14="http://schemas.microsoft.com/office/powerpoint/2010/main" val="2618566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20510-06B9-DF08-B162-51406A93DDD7}"/>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B57BD924-CCBE-23E0-8121-0BA825B32E2E}"/>
              </a:ext>
            </a:extLst>
          </p:cNvPr>
          <p:cNvGrpSpPr/>
          <p:nvPr/>
        </p:nvGrpSpPr>
        <p:grpSpPr>
          <a:xfrm rot="-5400000">
            <a:off x="4034790" y="-4072891"/>
            <a:ext cx="10553700" cy="18623281"/>
            <a:chOff x="0" y="0"/>
            <a:chExt cx="13716000" cy="24384000"/>
          </a:xfrm>
        </p:grpSpPr>
        <p:sp>
          <p:nvSpPr>
            <p:cNvPr id="7" name="Freeform 3">
              <a:extLst>
                <a:ext uri="{FF2B5EF4-FFF2-40B4-BE49-F238E27FC236}">
                  <a16:creationId xmlns:a16="http://schemas.microsoft.com/office/drawing/2014/main" id="{85731741-A2EC-668E-F78C-3FC40CF7FB5A}"/>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AB80B1F8-4967-F23E-582F-7EC939A512F1}"/>
              </a:ext>
            </a:extLst>
          </p:cNvPr>
          <p:cNvSpPr>
            <a:spLocks noGrp="1"/>
          </p:cNvSpPr>
          <p:nvPr>
            <p:ph type="title"/>
          </p:nvPr>
        </p:nvSpPr>
        <p:spPr>
          <a:xfrm>
            <a:off x="1424940" y="220469"/>
            <a:ext cx="15773400" cy="2032530"/>
          </a:xfrm>
        </p:spPr>
        <p:txBody>
          <a:bodyPr>
            <a:normAutofit/>
          </a:bodyPr>
          <a:lstStyle/>
          <a:p>
            <a:r>
              <a:rPr lang="en-SG" sz="6000" b="1">
                <a:solidFill>
                  <a:schemeClr val="bg1"/>
                </a:solidFill>
                <a:cs typeface=" Avenir Next Arabic Medium" panose="020B0604020202020204"/>
              </a:rPr>
              <a:t>The Context of Zechariah 3:1-10</a:t>
            </a:r>
            <a:endParaRPr lang="en-SG" sz="6000" b="1" i="1">
              <a:solidFill>
                <a:schemeClr val="bg1"/>
              </a:solidFill>
              <a:cs typeface=" Avenir Next Arabic Medium" panose="020B0604020202020204"/>
            </a:endParaRPr>
          </a:p>
        </p:txBody>
      </p:sp>
      <p:sp>
        <p:nvSpPr>
          <p:cNvPr id="3" name="Content Placeholder 2">
            <a:extLst>
              <a:ext uri="{FF2B5EF4-FFF2-40B4-BE49-F238E27FC236}">
                <a16:creationId xmlns:a16="http://schemas.microsoft.com/office/drawing/2014/main" id="{B69055C3-17BD-8618-2757-3B8D0E6B8383}"/>
              </a:ext>
            </a:extLst>
          </p:cNvPr>
          <p:cNvSpPr>
            <a:spLocks noGrp="1"/>
          </p:cNvSpPr>
          <p:nvPr>
            <p:ph idx="1"/>
          </p:nvPr>
        </p:nvSpPr>
        <p:spPr>
          <a:xfrm>
            <a:off x="1424940" y="1921774"/>
            <a:ext cx="15773400" cy="6672052"/>
          </a:xfrm>
        </p:spPr>
        <p:txBody>
          <a:bodyPr>
            <a:normAutofit/>
          </a:bodyPr>
          <a:lstStyle/>
          <a:p>
            <a:r>
              <a:rPr lang="en-US" sz="4000">
                <a:solidFill>
                  <a:schemeClr val="bg1"/>
                </a:solidFill>
                <a:latin typeface=" Avenir Next Arabic Bold"/>
                <a:cs typeface=" Avenir Next Arabic Medium" panose="020B0604020202020204"/>
              </a:rPr>
              <a:t>When the word of the Lord came to Zechariah in the fall of 520 B.C., God’s people in Jerusalem would have been discouraged, for three reasons:</a:t>
            </a:r>
          </a:p>
          <a:p>
            <a:pPr marL="1371600" lvl="1" indent="-685800">
              <a:buFont typeface="+mj-lt"/>
              <a:buAutoNum type="arabicPeriod"/>
            </a:pPr>
            <a:r>
              <a:rPr lang="en-US" sz="4000">
                <a:solidFill>
                  <a:schemeClr val="bg1"/>
                </a:solidFill>
                <a:latin typeface=" Avenir Next Arabic Bold"/>
                <a:cs typeface=" Avenir Next Arabic Medium" panose="020B0604020202020204"/>
              </a:rPr>
              <a:t>The city walls lay in ruins. They were not protected against invaders.</a:t>
            </a:r>
          </a:p>
          <a:p>
            <a:pPr marL="1371600" lvl="1" indent="-685800">
              <a:buFont typeface="+mj-lt"/>
              <a:buAutoNum type="arabicPeriod"/>
            </a:pPr>
            <a:r>
              <a:rPr lang="en-US" sz="4000">
                <a:solidFill>
                  <a:schemeClr val="bg1"/>
                </a:solidFill>
                <a:latin typeface=" Avenir Next Arabic Bold"/>
                <a:cs typeface=" Avenir Next Arabic Medium" panose="020B0604020202020204"/>
              </a:rPr>
              <a:t>The temple was absent. Work on the temple had stalled for many years.</a:t>
            </a:r>
          </a:p>
          <a:p>
            <a:pPr marL="1371600" lvl="1" indent="-685800">
              <a:buFont typeface="+mj-lt"/>
              <a:buAutoNum type="arabicPeriod"/>
            </a:pPr>
            <a:r>
              <a:rPr lang="en-US" sz="4000">
                <a:solidFill>
                  <a:schemeClr val="bg1"/>
                </a:solidFill>
                <a:latin typeface=" Avenir Next Arabic Bold"/>
                <a:cs typeface=" Avenir Next Arabic Medium" panose="020B0604020202020204"/>
              </a:rPr>
              <a:t>The leadership of the province was in flux. Zerubbabel had only been appointed as governor months before.* </a:t>
            </a:r>
          </a:p>
          <a:p>
            <a:r>
              <a:rPr lang="en-US" sz="4000">
                <a:solidFill>
                  <a:schemeClr val="bg1"/>
                </a:solidFill>
                <a:latin typeface=" Avenir Next Arabic Bold"/>
                <a:cs typeface=" Avenir Next Arabic Medium" panose="020B0604020202020204"/>
              </a:rPr>
              <a:t>Zechariah 3 is the 4</a:t>
            </a:r>
            <a:r>
              <a:rPr lang="en-US" sz="4000" baseline="30000">
                <a:solidFill>
                  <a:schemeClr val="bg1"/>
                </a:solidFill>
                <a:latin typeface=" Avenir Next Arabic Bold"/>
                <a:cs typeface=" Avenir Next Arabic Medium" panose="020B0604020202020204"/>
              </a:rPr>
              <a:t>th</a:t>
            </a:r>
            <a:r>
              <a:rPr lang="en-US" sz="4000">
                <a:solidFill>
                  <a:schemeClr val="bg1"/>
                </a:solidFill>
                <a:latin typeface=" Avenir Next Arabic Bold"/>
                <a:cs typeface=" Avenir Next Arabic Medium" panose="020B0604020202020204"/>
              </a:rPr>
              <a:t> of 8 night visions given to Zechariah, focusing on spiritual cleansing and restoration. </a:t>
            </a:r>
          </a:p>
          <a:p>
            <a:pPr marL="0" indent="0">
              <a:buNone/>
            </a:pPr>
            <a:endParaRPr lang="en-SG">
              <a:solidFill>
                <a:schemeClr val="bg1"/>
              </a:solidFill>
            </a:endParaRPr>
          </a:p>
          <a:p>
            <a:pPr marL="0" indent="0">
              <a:buNone/>
            </a:pPr>
            <a:endParaRPr lang="en-SG">
              <a:solidFill>
                <a:schemeClr val="bg1"/>
              </a:solidFill>
            </a:endParaRPr>
          </a:p>
          <a:p>
            <a:pPr marL="0" indent="0">
              <a:buNone/>
            </a:pPr>
            <a:endParaRPr lang="en-SG">
              <a:solidFill>
                <a:schemeClr val="bg1"/>
              </a:solidFill>
            </a:endParaRPr>
          </a:p>
        </p:txBody>
      </p:sp>
      <p:sp>
        <p:nvSpPr>
          <p:cNvPr id="4" name="TextBox 3">
            <a:extLst>
              <a:ext uri="{FF2B5EF4-FFF2-40B4-BE49-F238E27FC236}">
                <a16:creationId xmlns:a16="http://schemas.microsoft.com/office/drawing/2014/main" id="{603C9E7E-5A4D-2428-F5C6-EA43646F9C43}"/>
              </a:ext>
            </a:extLst>
          </p:cNvPr>
          <p:cNvSpPr txBox="1"/>
          <p:nvPr/>
        </p:nvSpPr>
        <p:spPr>
          <a:xfrm>
            <a:off x="1188720" y="9248859"/>
            <a:ext cx="16245840" cy="892552"/>
          </a:xfrm>
          <a:prstGeom prst="rect">
            <a:avLst/>
          </a:prstGeom>
          <a:noFill/>
        </p:spPr>
        <p:txBody>
          <a:bodyPr wrap="square" rtlCol="0">
            <a:spAutoFit/>
          </a:bodyPr>
          <a:lstStyle/>
          <a:p>
            <a:r>
              <a:rPr lang="en-US" sz="2800">
                <a:solidFill>
                  <a:schemeClr val="bg1"/>
                </a:solidFill>
              </a:rPr>
              <a:t>* </a:t>
            </a:r>
            <a:r>
              <a:rPr lang="en-US" sz="2400">
                <a:solidFill>
                  <a:schemeClr val="bg1"/>
                </a:solidFill>
                <a:cs typeface=" Avenir Next Arabic Medium" panose="020B0604020202020204"/>
              </a:rPr>
              <a:t>Adapted from Gregory, Bryan R. </a:t>
            </a:r>
            <a:r>
              <a:rPr lang="en-US" sz="2400" i="1">
                <a:solidFill>
                  <a:schemeClr val="bg1"/>
                </a:solidFill>
                <a:cs typeface=" Avenir Next Arabic Medium" panose="020B0604020202020204"/>
              </a:rPr>
              <a:t>Longing for God in an age of discouragement: the Gospel according to Zechariah</a:t>
            </a:r>
            <a:r>
              <a:rPr lang="en-US" sz="2400">
                <a:solidFill>
                  <a:schemeClr val="bg1"/>
                </a:solidFill>
                <a:cs typeface=" Avenir Next Arabic Medium" panose="020B0604020202020204"/>
              </a:rPr>
              <a:t>. P &amp; R Publ., 2010.</a:t>
            </a:r>
            <a:endParaRPr lang="en-SG" sz="2800">
              <a:solidFill>
                <a:schemeClr val="bg1"/>
              </a:solidFill>
              <a:cs typeface=" Avenir Next Arabic Medium" panose="020B0604020202020204"/>
            </a:endParaRPr>
          </a:p>
        </p:txBody>
      </p:sp>
    </p:spTree>
    <p:extLst>
      <p:ext uri="{BB962C8B-B14F-4D97-AF65-F5344CB8AC3E}">
        <p14:creationId xmlns:p14="http://schemas.microsoft.com/office/powerpoint/2010/main" val="336409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515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poster with text and symbols&#10;&#10;AI-generated content may be incorrect.">
            <a:extLst>
              <a:ext uri="{FF2B5EF4-FFF2-40B4-BE49-F238E27FC236}">
                <a16:creationId xmlns:a16="http://schemas.microsoft.com/office/drawing/2014/main" id="{7FE3FB1D-55F8-F681-6FDD-FB2DD6DAFDBF}"/>
              </a:ext>
            </a:extLst>
          </p:cNvPr>
          <p:cNvPicPr>
            <a:picLocks noGrp="1" noChangeAspect="1"/>
          </p:cNvPicPr>
          <p:nvPr>
            <p:ph idx="1"/>
          </p:nvPr>
        </p:nvPicPr>
        <p:blipFill>
          <a:blip r:embed="rId3"/>
          <a:srcRect t="19"/>
          <a:stretch>
            <a:fillRect/>
          </a:stretch>
        </p:blipFill>
        <p:spPr>
          <a:xfrm>
            <a:off x="20" y="1965"/>
            <a:ext cx="18287980" cy="10513635"/>
          </a:xfrm>
          <a:prstGeom prst="rect">
            <a:avLst/>
          </a:prstGeom>
        </p:spPr>
      </p:pic>
    </p:spTree>
    <p:extLst>
      <p:ext uri="{BB962C8B-B14F-4D97-AF65-F5344CB8AC3E}">
        <p14:creationId xmlns:p14="http://schemas.microsoft.com/office/powerpoint/2010/main" val="2843279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0AAE9-6A52-479B-8B36-20BD1614CE3D}"/>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1B38DE3F-F045-68DC-3791-480CA3E42FD8}"/>
              </a:ext>
            </a:extLst>
          </p:cNvPr>
          <p:cNvGrpSpPr/>
          <p:nvPr/>
        </p:nvGrpSpPr>
        <p:grpSpPr>
          <a:xfrm rot="-5400000">
            <a:off x="4034790" y="-4072891"/>
            <a:ext cx="10553700" cy="18623281"/>
            <a:chOff x="0" y="0"/>
            <a:chExt cx="13716000" cy="24384000"/>
          </a:xfrm>
        </p:grpSpPr>
        <p:sp>
          <p:nvSpPr>
            <p:cNvPr id="7" name="Freeform 3">
              <a:extLst>
                <a:ext uri="{FF2B5EF4-FFF2-40B4-BE49-F238E27FC236}">
                  <a16:creationId xmlns:a16="http://schemas.microsoft.com/office/drawing/2014/main" id="{2D8EB051-32D4-6543-842C-0CD67856D464}"/>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2930E7D7-958D-EB97-64CC-63E6C05E38B5}"/>
              </a:ext>
            </a:extLst>
          </p:cNvPr>
          <p:cNvSpPr>
            <a:spLocks noGrp="1"/>
          </p:cNvSpPr>
          <p:nvPr>
            <p:ph type="title"/>
          </p:nvPr>
        </p:nvSpPr>
        <p:spPr>
          <a:xfrm>
            <a:off x="1257300" y="247777"/>
            <a:ext cx="15773400" cy="2032530"/>
          </a:xfrm>
        </p:spPr>
        <p:txBody>
          <a:bodyPr>
            <a:normAutofit/>
          </a:bodyPr>
          <a:lstStyle/>
          <a:p>
            <a:r>
              <a:rPr lang="en-SG" sz="6000" b="1">
                <a:solidFill>
                  <a:schemeClr val="bg1"/>
                </a:solidFill>
                <a:cs typeface=" Avenir Next Arabic Bold" panose="020B0604020202020204"/>
              </a:rPr>
              <a:t>Context: Who was Joshua the High Priest?</a:t>
            </a:r>
            <a:endParaRPr lang="en-SG" sz="6000" b="1" i="1">
              <a:solidFill>
                <a:schemeClr val="bg1"/>
              </a:solidFill>
              <a:cs typeface=" Avenir Next Arabic Bold" panose="020B0604020202020204"/>
            </a:endParaRPr>
          </a:p>
        </p:txBody>
      </p:sp>
      <p:sp>
        <p:nvSpPr>
          <p:cNvPr id="3" name="Content Placeholder 2">
            <a:extLst>
              <a:ext uri="{FF2B5EF4-FFF2-40B4-BE49-F238E27FC236}">
                <a16:creationId xmlns:a16="http://schemas.microsoft.com/office/drawing/2014/main" id="{1C85B598-7CB7-D89F-E227-DADB814122B8}"/>
              </a:ext>
            </a:extLst>
          </p:cNvPr>
          <p:cNvSpPr>
            <a:spLocks noGrp="1"/>
          </p:cNvSpPr>
          <p:nvPr>
            <p:ph idx="1"/>
          </p:nvPr>
        </p:nvSpPr>
        <p:spPr>
          <a:xfrm>
            <a:off x="1257300" y="1921773"/>
            <a:ext cx="15773400" cy="6672052"/>
          </a:xfrm>
        </p:spPr>
        <p:txBody>
          <a:bodyPr>
            <a:normAutofit/>
          </a:bodyPr>
          <a:lstStyle/>
          <a:p>
            <a:r>
              <a:rPr lang="en-US" sz="4000">
                <a:solidFill>
                  <a:schemeClr val="bg1"/>
                </a:solidFill>
              </a:rPr>
              <a:t>We’ve encountered him before in Haggai 1:1-11. </a:t>
            </a:r>
          </a:p>
          <a:p>
            <a:r>
              <a:rPr lang="en-US" sz="4000">
                <a:solidFill>
                  <a:schemeClr val="bg1"/>
                </a:solidFill>
              </a:rPr>
              <a:t>His lineage can be traced through his father Jehozadak to the great priest Zadok and ultimately to Aaron, brother of Moses and first high priest of Israel.*</a:t>
            </a:r>
          </a:p>
          <a:p>
            <a:r>
              <a:rPr lang="en-US" sz="4000">
                <a:solidFill>
                  <a:schemeClr val="bg1"/>
                </a:solidFill>
              </a:rPr>
              <a:t>Joshua and Zerubbabel were key leaders (one priestly, one royal) in the second phase of the restoration of Jerusalem</a:t>
            </a:r>
          </a:p>
          <a:p>
            <a:r>
              <a:rPr lang="en-US" sz="4000">
                <a:solidFill>
                  <a:schemeClr val="bg1"/>
                </a:solidFill>
              </a:rPr>
              <a:t>Joshua represented both the spiritual </a:t>
            </a:r>
            <a:r>
              <a:rPr lang="en-US" sz="4000" i="1">
                <a:solidFill>
                  <a:schemeClr val="bg1"/>
                </a:solidFill>
              </a:rPr>
              <a:t>leadership</a:t>
            </a:r>
            <a:r>
              <a:rPr lang="en-US" sz="4000">
                <a:solidFill>
                  <a:schemeClr val="bg1"/>
                </a:solidFill>
              </a:rPr>
              <a:t> of God’s people and the spiritual </a:t>
            </a:r>
            <a:r>
              <a:rPr lang="en-US" sz="4000" i="1">
                <a:solidFill>
                  <a:schemeClr val="bg1"/>
                </a:solidFill>
              </a:rPr>
              <a:t>condition</a:t>
            </a:r>
            <a:r>
              <a:rPr lang="en-US" sz="4000">
                <a:solidFill>
                  <a:schemeClr val="bg1"/>
                </a:solidFill>
              </a:rPr>
              <a:t> of God’s people</a:t>
            </a:r>
          </a:p>
          <a:p>
            <a:r>
              <a:rPr lang="en-US" sz="4000">
                <a:solidFill>
                  <a:schemeClr val="bg1"/>
                </a:solidFill>
              </a:rPr>
              <a:t>If you want further background on Joshua, read </a:t>
            </a:r>
            <a:r>
              <a:rPr lang="en-US" sz="4000" b="1">
                <a:solidFill>
                  <a:schemeClr val="bg1"/>
                </a:solidFill>
              </a:rPr>
              <a:t>Ezra 3</a:t>
            </a:r>
          </a:p>
          <a:p>
            <a:endParaRPr lang="en-US" sz="4000">
              <a:solidFill>
                <a:schemeClr val="bg1"/>
              </a:solidFill>
            </a:endParaRPr>
          </a:p>
          <a:p>
            <a:pPr marL="0" indent="0">
              <a:buNone/>
            </a:pPr>
            <a:endParaRPr lang="en-US" sz="4000">
              <a:solidFill>
                <a:schemeClr val="bg1"/>
              </a:solidFill>
            </a:endParaRPr>
          </a:p>
          <a:p>
            <a:pPr marL="0" indent="0">
              <a:buNone/>
            </a:pPr>
            <a:endParaRPr lang="en-SG" sz="4000">
              <a:solidFill>
                <a:schemeClr val="bg1"/>
              </a:solidFill>
            </a:endParaRPr>
          </a:p>
          <a:p>
            <a:pPr marL="0" indent="0">
              <a:buNone/>
            </a:pPr>
            <a:endParaRPr lang="en-SG" sz="4000">
              <a:solidFill>
                <a:schemeClr val="bg1"/>
              </a:solidFill>
            </a:endParaRPr>
          </a:p>
          <a:p>
            <a:pPr marL="0" indent="0">
              <a:buNone/>
            </a:pPr>
            <a:endParaRPr lang="en-SG" sz="4000">
              <a:solidFill>
                <a:schemeClr val="bg1"/>
              </a:solidFill>
            </a:endParaRPr>
          </a:p>
        </p:txBody>
      </p:sp>
      <p:sp>
        <p:nvSpPr>
          <p:cNvPr id="4" name="TextBox 3">
            <a:extLst>
              <a:ext uri="{FF2B5EF4-FFF2-40B4-BE49-F238E27FC236}">
                <a16:creationId xmlns:a16="http://schemas.microsoft.com/office/drawing/2014/main" id="{6AF66378-7242-BB95-508D-DA9D09735D57}"/>
              </a:ext>
            </a:extLst>
          </p:cNvPr>
          <p:cNvSpPr txBox="1"/>
          <p:nvPr/>
        </p:nvSpPr>
        <p:spPr>
          <a:xfrm>
            <a:off x="936992" y="8581803"/>
            <a:ext cx="17133758" cy="1151534"/>
          </a:xfrm>
          <a:prstGeom prst="rect">
            <a:avLst/>
          </a:prstGeom>
          <a:noFill/>
        </p:spPr>
        <p:txBody>
          <a:bodyPr wrap="square" lIns="91440" tIns="45720" rIns="91440" bIns="45720" rtlCol="0" anchor="t">
            <a:spAutoFit/>
          </a:bodyPr>
          <a:lstStyle/>
          <a:p>
            <a:pPr lvl="1"/>
            <a:r>
              <a:rPr lang="en-US" sz="2400">
                <a:solidFill>
                  <a:schemeClr val="bg1"/>
                </a:solidFill>
              </a:rPr>
              <a:t>* </a:t>
            </a:r>
            <a:r>
              <a:rPr lang="en-US" sz="2400">
                <a:solidFill>
                  <a:schemeClr val="bg1"/>
                </a:solidFill>
                <a:cs typeface=" Avenir Next Arabic Medium" panose="020B0604020202020204"/>
              </a:rPr>
              <a:t>Mark J. Boda, The NIV Application Commentary (Grand Rapids, MI: Zondervan Publishing House, 2004), 250</a:t>
            </a:r>
            <a:r>
              <a:rPr lang="en-US" sz="2800">
                <a:solidFill>
                  <a:schemeClr val="bg1"/>
                </a:solidFill>
                <a:cs typeface=" Avenir Next Arabic Medium" panose="020B0604020202020204"/>
              </a:rPr>
              <a:t>.</a:t>
            </a:r>
          </a:p>
          <a:p>
            <a:endParaRPr lang="en-SG" sz="4083">
              <a:solidFill>
                <a:schemeClr val="bg1"/>
              </a:solidFill>
            </a:endParaRPr>
          </a:p>
        </p:txBody>
      </p:sp>
    </p:spTree>
    <p:extLst>
      <p:ext uri="{BB962C8B-B14F-4D97-AF65-F5344CB8AC3E}">
        <p14:creationId xmlns:p14="http://schemas.microsoft.com/office/powerpoint/2010/main" val="3219827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D1B26-F7FA-2570-93E5-5209483271B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8428BA6-7D39-B9B0-3993-86E7C5A5AF41}"/>
              </a:ext>
            </a:extLst>
          </p:cNvPr>
          <p:cNvSpPr/>
          <p:nvPr/>
        </p:nvSpPr>
        <p:spPr>
          <a:xfrm rot="-5400000">
            <a:off x="3874999"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A7F08AE8-357E-4665-252D-D634456DADFC}"/>
              </a:ext>
            </a:extLst>
          </p:cNvPr>
          <p:cNvSpPr>
            <a:spLocks noGrp="1"/>
          </p:cNvSpPr>
          <p:nvPr>
            <p:ph type="title"/>
          </p:nvPr>
        </p:nvSpPr>
        <p:spPr>
          <a:xfrm>
            <a:off x="1164310" y="1779106"/>
            <a:ext cx="15773400" cy="2032530"/>
          </a:xfrm>
        </p:spPr>
        <p:txBody>
          <a:bodyPr>
            <a:normAutofit/>
          </a:bodyPr>
          <a:lstStyle/>
          <a:p>
            <a:r>
              <a:rPr lang="en-SG" sz="4800" b="1">
                <a:cs typeface=" Avenir Next Arabic Medium" panose="020B0604020202020204"/>
              </a:rPr>
              <a:t>Read Zechariah 3:1-5 and answer the following questions</a:t>
            </a:r>
            <a:endParaRPr lang="en-SG" sz="4800" b="1" i="1">
              <a:cs typeface=" Avenir Next Arabic Medium" panose="020B0604020202020204"/>
            </a:endParaRPr>
          </a:p>
        </p:txBody>
      </p:sp>
      <p:sp>
        <p:nvSpPr>
          <p:cNvPr id="3" name="Content Placeholder 2">
            <a:extLst>
              <a:ext uri="{FF2B5EF4-FFF2-40B4-BE49-F238E27FC236}">
                <a16:creationId xmlns:a16="http://schemas.microsoft.com/office/drawing/2014/main" id="{385C80B9-1FAC-9F87-E61F-59322C550390}"/>
              </a:ext>
            </a:extLst>
          </p:cNvPr>
          <p:cNvSpPr>
            <a:spLocks noGrp="1"/>
          </p:cNvSpPr>
          <p:nvPr>
            <p:ph idx="1"/>
          </p:nvPr>
        </p:nvSpPr>
        <p:spPr>
          <a:xfrm>
            <a:off x="1164310" y="3811636"/>
            <a:ext cx="15789759" cy="5494567"/>
          </a:xfrm>
        </p:spPr>
        <p:txBody>
          <a:bodyPr vert="horz" lIns="91440" tIns="45720" rIns="91440" bIns="45720" rtlCol="0" anchor="t">
            <a:normAutofit lnSpcReduction="10000"/>
          </a:bodyPr>
          <a:lstStyle/>
          <a:p>
            <a:pPr marL="771525" indent="-771525">
              <a:lnSpc>
                <a:spcPct val="100000"/>
              </a:lnSpc>
              <a:spcBef>
                <a:spcPts val="0"/>
              </a:spcBef>
              <a:buFont typeface="+mj-lt"/>
              <a:buAutoNum type="arabicPeriod"/>
            </a:pPr>
            <a:r>
              <a:rPr lang="en-US" sz="4000"/>
              <a:t>From Zechariah 3:1, what do you notice about where Satan is standing and what he is doing?</a:t>
            </a:r>
            <a:br>
              <a:rPr lang="en-US" sz="4000"/>
            </a:br>
            <a:endParaRPr lang="en-US" sz="4000"/>
          </a:p>
          <a:p>
            <a:pPr marL="771525" indent="-771525">
              <a:lnSpc>
                <a:spcPct val="100000"/>
              </a:lnSpc>
              <a:spcBef>
                <a:spcPts val="0"/>
              </a:spcBef>
              <a:buFont typeface="+mj-lt"/>
              <a:buAutoNum type="arabicPeriod"/>
            </a:pPr>
            <a:r>
              <a:rPr lang="en-US" sz="4000"/>
              <a:t>From Zechariah 3:2, how does the LORD respond to the actions of Satan?</a:t>
            </a:r>
            <a:br>
              <a:rPr lang="en-US" sz="4000"/>
            </a:br>
            <a:endParaRPr lang="en-US" sz="4000"/>
          </a:p>
          <a:p>
            <a:pPr marL="771525" indent="-771525">
              <a:lnSpc>
                <a:spcPct val="100000"/>
              </a:lnSpc>
              <a:spcBef>
                <a:spcPts val="0"/>
              </a:spcBef>
              <a:buFont typeface="+mj-lt"/>
              <a:buAutoNum type="arabicPeriod"/>
            </a:pPr>
            <a:r>
              <a:rPr lang="en-US" sz="4000"/>
              <a:t>What do Joshua’s filthy garments symbolize (Zechariah 3:3)?  What is the significance of him receiving clean clothes (Zechariah 3:5)? </a:t>
            </a:r>
            <a:endParaRPr lang="en-US" sz="4000" b="1"/>
          </a:p>
          <a:p>
            <a:pPr marL="0" indent="0">
              <a:buNone/>
            </a:pPr>
            <a:endParaRPr lang="en-SG" sz="4000">
              <a:cs typeface=" Avenir Next Arabic Medium" panose="020B0604020202020204"/>
            </a:endParaRPr>
          </a:p>
        </p:txBody>
      </p:sp>
      <p:sp>
        <p:nvSpPr>
          <p:cNvPr id="5" name="Title 1">
            <a:extLst>
              <a:ext uri="{FF2B5EF4-FFF2-40B4-BE49-F238E27FC236}">
                <a16:creationId xmlns:a16="http://schemas.microsoft.com/office/drawing/2014/main" id="{50FFAA12-D5E5-B149-A20C-229BB6400AE0}"/>
              </a:ext>
            </a:extLst>
          </p:cNvPr>
          <p:cNvSpPr txBox="1">
            <a:spLocks/>
          </p:cNvSpPr>
          <p:nvPr/>
        </p:nvSpPr>
        <p:spPr>
          <a:xfrm>
            <a:off x="1156595" y="266290"/>
            <a:ext cx="15773400" cy="1702010"/>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6000" b="1">
                <a:latin typeface=" Avenir Next Arabic Medium" panose="020B0604020202020204" charset="-78"/>
                <a:cs typeface=" Avenir Next Arabic Medium" panose="020B0604020202020204" charset="-78"/>
              </a:rPr>
              <a:t>Activity 2: Read &amp; Discuss</a:t>
            </a:r>
            <a:endParaRPr lang="en-SG" sz="6000" b="1" i="1">
              <a:latin typeface=" Avenir Next Arabic Medium" panose="020B0604020202020204" charset="-78"/>
              <a:cs typeface=" Avenir Next Arabic Medium" panose="020B0604020202020204" charset="-78"/>
            </a:endParaRPr>
          </a:p>
        </p:txBody>
      </p:sp>
      <p:grpSp>
        <p:nvGrpSpPr>
          <p:cNvPr id="8" name="Group 5">
            <a:extLst>
              <a:ext uri="{FF2B5EF4-FFF2-40B4-BE49-F238E27FC236}">
                <a16:creationId xmlns:a16="http://schemas.microsoft.com/office/drawing/2014/main" id="{BF6E4B5D-7C52-B691-A990-E1C70728DFBC}"/>
              </a:ext>
            </a:extLst>
          </p:cNvPr>
          <p:cNvGrpSpPr/>
          <p:nvPr/>
        </p:nvGrpSpPr>
        <p:grpSpPr>
          <a:xfrm flipV="1">
            <a:off x="1156595" y="1758375"/>
            <a:ext cx="15999789" cy="20731"/>
            <a:chOff x="-16808" y="1265616"/>
            <a:chExt cx="20929855" cy="108458"/>
          </a:xfrm>
        </p:grpSpPr>
        <p:sp>
          <p:nvSpPr>
            <p:cNvPr id="9" name="Freeform 6">
              <a:extLst>
                <a:ext uri="{FF2B5EF4-FFF2-40B4-BE49-F238E27FC236}">
                  <a16:creationId xmlns:a16="http://schemas.microsoft.com/office/drawing/2014/main" id="{75075F68-8429-5187-2E8B-7AFFC5E0582E}"/>
                </a:ext>
              </a:extLst>
            </p:cNvPr>
            <p:cNvSpPr/>
            <p:nvPr/>
          </p:nvSpPr>
          <p:spPr>
            <a:xfrm>
              <a:off x="-16808" y="1265616"/>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Tree>
    <p:extLst>
      <p:ext uri="{BB962C8B-B14F-4D97-AF65-F5344CB8AC3E}">
        <p14:creationId xmlns:p14="http://schemas.microsoft.com/office/powerpoint/2010/main" val="379161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BF8EC-C1B4-5D4E-2A1B-C7F35D78CBFD}"/>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39A577AD-0D60-345E-51B8-21ECEA487977}"/>
              </a:ext>
            </a:extLst>
          </p:cNvPr>
          <p:cNvSpPr/>
          <p:nvPr/>
        </p:nvSpPr>
        <p:spPr>
          <a:xfrm rot="-5400000">
            <a:off x="3874995"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B7A0A4B4-56D4-6900-572A-CF39E04EDAB4}"/>
              </a:ext>
            </a:extLst>
          </p:cNvPr>
          <p:cNvSpPr>
            <a:spLocks noGrp="1"/>
          </p:cNvSpPr>
          <p:nvPr>
            <p:ph type="title"/>
          </p:nvPr>
        </p:nvSpPr>
        <p:spPr>
          <a:xfrm>
            <a:off x="2254441" y="98119"/>
            <a:ext cx="15773400" cy="2032530"/>
          </a:xfrm>
        </p:spPr>
        <p:txBody>
          <a:bodyPr>
            <a:normAutofit/>
          </a:bodyPr>
          <a:lstStyle/>
          <a:p>
            <a:r>
              <a:rPr lang="en-SG" sz="4800" b="1">
                <a:cs typeface=" Avenir Next Arabic Bold" panose="020B0604020202020204"/>
              </a:rPr>
              <a:t>Question 1 Discussion Notes</a:t>
            </a:r>
            <a:endParaRPr lang="en-SG" sz="4800" b="1" i="1">
              <a:cs typeface=" Avenir Next Arabic Bold" panose="020B0604020202020204"/>
            </a:endParaRPr>
          </a:p>
        </p:txBody>
      </p:sp>
      <p:sp>
        <p:nvSpPr>
          <p:cNvPr id="3" name="Content Placeholder 2">
            <a:extLst>
              <a:ext uri="{FF2B5EF4-FFF2-40B4-BE49-F238E27FC236}">
                <a16:creationId xmlns:a16="http://schemas.microsoft.com/office/drawing/2014/main" id="{83DFB636-DCF3-C701-5BE0-5C7BDA59387E}"/>
              </a:ext>
            </a:extLst>
          </p:cNvPr>
          <p:cNvSpPr>
            <a:spLocks noGrp="1"/>
          </p:cNvSpPr>
          <p:nvPr>
            <p:ph idx="1"/>
          </p:nvPr>
        </p:nvSpPr>
        <p:spPr>
          <a:xfrm>
            <a:off x="1156596" y="1879857"/>
            <a:ext cx="16246034" cy="7000875"/>
          </a:xfrm>
        </p:spPr>
        <p:txBody>
          <a:bodyPr vert="horz" lIns="91440" tIns="45720" rIns="91440" bIns="45720" rtlCol="0" anchor="t">
            <a:normAutofit/>
          </a:bodyPr>
          <a:lstStyle/>
          <a:p>
            <a:pPr>
              <a:lnSpc>
                <a:spcPct val="100000"/>
              </a:lnSpc>
              <a:spcBef>
                <a:spcPts val="0"/>
              </a:spcBef>
            </a:pPr>
            <a:r>
              <a:rPr lang="en-US" sz="4000" dirty="0">
                <a:cs typeface=" Avenir Next Arabic Medium" panose="020B0604020202020204"/>
              </a:rPr>
              <a:t>Interesting fact: Zech 3:1 in Hebrew (the original language) </a:t>
            </a:r>
            <a:r>
              <a:rPr lang="en-US" sz="4000" i="1" dirty="0">
                <a:cs typeface=" Avenir Next Arabic Medium" panose="020B0604020202020204"/>
              </a:rPr>
              <a:t>Satan</a:t>
            </a:r>
            <a:r>
              <a:rPr lang="en-US" sz="4000" dirty="0">
                <a:cs typeface=" Avenir Next Arabic Medium" panose="020B0604020202020204"/>
              </a:rPr>
              <a:t> is not a proper name. It is literally “the </a:t>
            </a:r>
            <a:r>
              <a:rPr lang="en-US" sz="4000" dirty="0" err="1">
                <a:cs typeface=" Avenir Next Arabic Medium" panose="020B0604020202020204"/>
              </a:rPr>
              <a:t>satan</a:t>
            </a:r>
            <a:r>
              <a:rPr lang="en-US" sz="4000" dirty="0">
                <a:cs typeface=" Avenir Next Arabic Medium" panose="020B0604020202020204"/>
              </a:rPr>
              <a:t>”, which means “the enemy”   </a:t>
            </a:r>
          </a:p>
          <a:p>
            <a:pPr>
              <a:lnSpc>
                <a:spcPct val="100000"/>
              </a:lnSpc>
              <a:spcBef>
                <a:spcPts val="0"/>
              </a:spcBef>
            </a:pPr>
            <a:r>
              <a:rPr lang="en-US" sz="4000" dirty="0">
                <a:cs typeface=" Avenir Next Arabic Medium" panose="020B0604020202020204"/>
              </a:rPr>
              <a:t>“the </a:t>
            </a:r>
            <a:r>
              <a:rPr lang="en-US" sz="4000" dirty="0" err="1">
                <a:cs typeface=" Avenir Next Arabic Medium" panose="020B0604020202020204"/>
              </a:rPr>
              <a:t>satan</a:t>
            </a:r>
            <a:r>
              <a:rPr lang="en-US" sz="4000" dirty="0">
                <a:cs typeface=" Avenir Next Arabic Medium" panose="020B0604020202020204"/>
              </a:rPr>
              <a:t>” or enemy is standing at the </a:t>
            </a:r>
            <a:r>
              <a:rPr lang="en-US" sz="4000" b="1" dirty="0">
                <a:cs typeface=" Avenir Next Arabic Medium" panose="020B0604020202020204"/>
              </a:rPr>
              <a:t>right hand </a:t>
            </a:r>
            <a:r>
              <a:rPr lang="en-US" sz="4000" dirty="0">
                <a:cs typeface=" Avenir Next Arabic Medium" panose="020B0604020202020204"/>
              </a:rPr>
              <a:t>of the angel of the LORD, a position of authority, making him a “first officer in the heavenly court”*</a:t>
            </a:r>
          </a:p>
          <a:p>
            <a:pPr>
              <a:lnSpc>
                <a:spcPct val="100000"/>
              </a:lnSpc>
              <a:spcBef>
                <a:spcPts val="0"/>
              </a:spcBef>
            </a:pPr>
            <a:r>
              <a:rPr lang="en-US" sz="4000" dirty="0">
                <a:cs typeface=" Avenir Next Arabic Medium" panose="020B0604020202020204"/>
              </a:rPr>
              <a:t>This adversary is something like a prosecuting lawyer, who brings an </a:t>
            </a:r>
            <a:r>
              <a:rPr lang="en-US" sz="4000" b="1" dirty="0">
                <a:cs typeface=" Avenir Next Arabic Medium" panose="020B0604020202020204"/>
              </a:rPr>
              <a:t>accusation</a:t>
            </a:r>
            <a:r>
              <a:rPr lang="en-US" sz="4000" dirty="0">
                <a:cs typeface=" Avenir Next Arabic Medium" panose="020B0604020202020204"/>
              </a:rPr>
              <a:t> and seeks a guilty verdict</a:t>
            </a:r>
          </a:p>
          <a:p>
            <a:pPr>
              <a:lnSpc>
                <a:spcPct val="110000"/>
              </a:lnSpc>
              <a:spcBef>
                <a:spcPts val="0"/>
              </a:spcBef>
            </a:pPr>
            <a:endParaRPr lang="en-US" sz="4300" b="1" i="1" dirty="0">
              <a:solidFill>
                <a:srgbClr val="C00000"/>
              </a:solidFill>
            </a:endParaRPr>
          </a:p>
          <a:p>
            <a:pPr>
              <a:lnSpc>
                <a:spcPct val="110000"/>
              </a:lnSpc>
              <a:spcBef>
                <a:spcPts val="0"/>
              </a:spcBef>
            </a:pPr>
            <a:r>
              <a:rPr lang="en-US" sz="4000" b="1" i="1" dirty="0">
                <a:solidFill>
                  <a:schemeClr val="accent2">
                    <a:lumMod val="75000"/>
                  </a:schemeClr>
                </a:solidFill>
                <a:cs typeface=" Avenir Next Arabic Medium" panose="020B0604020202020204"/>
              </a:rPr>
              <a:t>Why this matters</a:t>
            </a:r>
            <a:r>
              <a:rPr lang="en-US" sz="4000" dirty="0">
                <a:solidFill>
                  <a:schemeClr val="accent2">
                    <a:lumMod val="75000"/>
                  </a:schemeClr>
                </a:solidFill>
                <a:cs typeface=" Avenir Next Arabic Medium" panose="020B0604020202020204"/>
              </a:rPr>
              <a:t>: </a:t>
            </a:r>
            <a:r>
              <a:rPr lang="en-US" sz="4000" i="1" dirty="0"/>
              <a:t>do</a:t>
            </a:r>
            <a:r>
              <a:rPr lang="en-US" sz="4000" i="1" dirty="0">
                <a:cs typeface=" Avenir Next Arabic Medium" panose="020B0604020202020204"/>
              </a:rPr>
              <a:t> we sometimes feel </a:t>
            </a:r>
            <a:r>
              <a:rPr lang="en-US" sz="4000" b="1" i="1" dirty="0">
                <a:cs typeface=" Avenir Next Arabic Medium" panose="020B0604020202020204"/>
              </a:rPr>
              <a:t>weighed down </a:t>
            </a:r>
            <a:r>
              <a:rPr lang="en-US" sz="4000" i="1" dirty="0">
                <a:cs typeface=" Avenir Next Arabic Medium" panose="020B0604020202020204"/>
              </a:rPr>
              <a:t>by the accusation of Satan, the </a:t>
            </a:r>
            <a:r>
              <a:rPr lang="en-US" sz="4000" b="1" i="1" dirty="0">
                <a:cs typeface=" Avenir Next Arabic Medium" panose="020B0604020202020204"/>
              </a:rPr>
              <a:t>enemy </a:t>
            </a:r>
            <a:r>
              <a:rPr lang="en-US" sz="4000" i="1" dirty="0">
                <a:cs typeface=" Avenir Next Arabic Medium" panose="020B0604020202020204"/>
              </a:rPr>
              <a:t>of our souls?</a:t>
            </a:r>
          </a:p>
          <a:p>
            <a:endParaRPr lang="en-US" dirty="0"/>
          </a:p>
          <a:p>
            <a:endParaRPr lang="en-US" dirty="0"/>
          </a:p>
          <a:p>
            <a:pPr marL="0" indent="0">
              <a:buNone/>
            </a:pPr>
            <a:endParaRPr lang="en-US" dirty="0"/>
          </a:p>
          <a:p>
            <a:pPr marL="0" indent="0">
              <a:buNone/>
            </a:pPr>
            <a:endParaRPr lang="en-US" b="1" dirty="0"/>
          </a:p>
          <a:p>
            <a:endParaRPr lang="en-US" dirty="0"/>
          </a:p>
          <a:p>
            <a:pPr marL="0" indent="0">
              <a:buNone/>
            </a:pPr>
            <a:endParaRPr lang="en-US" dirty="0"/>
          </a:p>
          <a:p>
            <a:pPr marL="0" indent="0">
              <a:buNone/>
            </a:pPr>
            <a:endParaRPr lang="en-SG" dirty="0"/>
          </a:p>
          <a:p>
            <a:pPr marL="0" indent="0">
              <a:buNone/>
            </a:pPr>
            <a:endParaRPr lang="en-SG" dirty="0"/>
          </a:p>
          <a:p>
            <a:pPr marL="0" indent="0">
              <a:buNone/>
            </a:pPr>
            <a:endParaRPr lang="en-SG" dirty="0"/>
          </a:p>
        </p:txBody>
      </p:sp>
      <p:sp>
        <p:nvSpPr>
          <p:cNvPr id="4" name="TextBox 3">
            <a:extLst>
              <a:ext uri="{FF2B5EF4-FFF2-40B4-BE49-F238E27FC236}">
                <a16:creationId xmlns:a16="http://schemas.microsoft.com/office/drawing/2014/main" id="{93BA709C-A6D5-CABB-3D75-066EFD56E2C8}"/>
              </a:ext>
            </a:extLst>
          </p:cNvPr>
          <p:cNvSpPr txBox="1"/>
          <p:nvPr/>
        </p:nvSpPr>
        <p:spPr>
          <a:xfrm>
            <a:off x="1156595" y="9278829"/>
            <a:ext cx="16439298" cy="1520866"/>
          </a:xfrm>
          <a:prstGeom prst="rect">
            <a:avLst/>
          </a:prstGeom>
          <a:noFill/>
        </p:spPr>
        <p:txBody>
          <a:bodyPr wrap="square" lIns="91440" tIns="45720" rIns="91440" bIns="45720" rtlCol="0" anchor="t">
            <a:spAutoFit/>
          </a:bodyPr>
          <a:lstStyle/>
          <a:p>
            <a:r>
              <a:rPr lang="en-US" sz="2800"/>
              <a:t>*</a:t>
            </a:r>
            <a:r>
              <a:rPr lang="en-US" sz="2400">
                <a:cs typeface=" Avenir Next Arabic Medium" panose="020B0604020202020204"/>
              </a:rPr>
              <a:t>Andrew E. Hill, , ed. David G. Firth, vol. 28, Tyndale Old Testament Commentaries (Nottingham, England: Inter-Varsity Press, 2012), 148</a:t>
            </a:r>
            <a:r>
              <a:rPr lang="en-US" sz="2400"/>
              <a:t>.</a:t>
            </a:r>
          </a:p>
          <a:p>
            <a:endParaRPr lang="en-SG" sz="4083"/>
          </a:p>
        </p:txBody>
      </p:sp>
      <p:pic>
        <p:nvPicPr>
          <p:cNvPr id="7" name="Graphic 6" descr="Postit Notes with solid fill">
            <a:extLst>
              <a:ext uri="{FF2B5EF4-FFF2-40B4-BE49-F238E27FC236}">
                <a16:creationId xmlns:a16="http://schemas.microsoft.com/office/drawing/2014/main" id="{57C36FED-55C9-5D23-DD74-8B59C2B34D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6595" y="567360"/>
            <a:ext cx="914400" cy="914400"/>
          </a:xfrm>
          <a:prstGeom prst="rect">
            <a:avLst/>
          </a:prstGeom>
        </p:spPr>
      </p:pic>
    </p:spTree>
    <p:extLst>
      <p:ext uri="{BB962C8B-B14F-4D97-AF65-F5344CB8AC3E}">
        <p14:creationId xmlns:p14="http://schemas.microsoft.com/office/powerpoint/2010/main" val="116065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41CE3-28EA-B542-CB98-40548F5E5FDA}"/>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0CA1665-FF45-3F3C-C001-0BA95193C158}"/>
              </a:ext>
            </a:extLst>
          </p:cNvPr>
          <p:cNvSpPr/>
          <p:nvPr/>
        </p:nvSpPr>
        <p:spPr>
          <a:xfrm rot="-5400000">
            <a:off x="3874999"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2328DCBC-091C-EEC5-80BF-1E396648B7AD}"/>
              </a:ext>
            </a:extLst>
          </p:cNvPr>
          <p:cNvSpPr>
            <a:spLocks noGrp="1"/>
          </p:cNvSpPr>
          <p:nvPr>
            <p:ph type="title"/>
          </p:nvPr>
        </p:nvSpPr>
        <p:spPr>
          <a:xfrm>
            <a:off x="2514600" y="396977"/>
            <a:ext cx="15773400" cy="1429432"/>
          </a:xfrm>
        </p:spPr>
        <p:txBody>
          <a:bodyPr>
            <a:normAutofit/>
          </a:bodyPr>
          <a:lstStyle/>
          <a:p>
            <a:r>
              <a:rPr lang="en-SG" sz="4800" b="1"/>
              <a:t>Question 2 Discussion Notes</a:t>
            </a:r>
            <a:endParaRPr lang="en-SG" sz="4800" b="1" i="1"/>
          </a:p>
        </p:txBody>
      </p:sp>
      <p:sp>
        <p:nvSpPr>
          <p:cNvPr id="3" name="Content Placeholder 2">
            <a:extLst>
              <a:ext uri="{FF2B5EF4-FFF2-40B4-BE49-F238E27FC236}">
                <a16:creationId xmlns:a16="http://schemas.microsoft.com/office/drawing/2014/main" id="{900B6F5A-2E38-077D-8724-099497F00D9F}"/>
              </a:ext>
            </a:extLst>
          </p:cNvPr>
          <p:cNvSpPr>
            <a:spLocks noGrp="1"/>
          </p:cNvSpPr>
          <p:nvPr>
            <p:ph idx="1"/>
          </p:nvPr>
        </p:nvSpPr>
        <p:spPr>
          <a:xfrm>
            <a:off x="1340041" y="1826409"/>
            <a:ext cx="16149673" cy="8027336"/>
          </a:xfrm>
        </p:spPr>
        <p:txBody>
          <a:bodyPr>
            <a:normAutofit fontScale="70000" lnSpcReduction="20000"/>
          </a:bodyPr>
          <a:lstStyle/>
          <a:p>
            <a:pPr>
              <a:lnSpc>
                <a:spcPct val="110000"/>
              </a:lnSpc>
              <a:spcBef>
                <a:spcPts val="0"/>
              </a:spcBef>
            </a:pPr>
            <a:r>
              <a:rPr lang="en-US" sz="5700" dirty="0"/>
              <a:t>The LORD rebukes the accusing enemy (the </a:t>
            </a:r>
            <a:r>
              <a:rPr lang="en-US" sz="5700" dirty="0" err="1"/>
              <a:t>satan</a:t>
            </a:r>
            <a:r>
              <a:rPr lang="en-US" sz="5700" dirty="0"/>
              <a:t>). This enemy could have been accusing Joshua for being unworthy of being God’s high priest</a:t>
            </a:r>
          </a:p>
          <a:p>
            <a:pPr>
              <a:lnSpc>
                <a:spcPct val="110000"/>
              </a:lnSpc>
              <a:spcBef>
                <a:spcPts val="0"/>
              </a:spcBef>
            </a:pPr>
            <a:r>
              <a:rPr lang="en-US" sz="5700" dirty="0"/>
              <a:t>In the rebuke, God refers to Himself as “The LORD who has </a:t>
            </a:r>
            <a:r>
              <a:rPr lang="en-US" sz="5700" b="1" dirty="0"/>
              <a:t>chosen</a:t>
            </a:r>
            <a:r>
              <a:rPr lang="en-US" sz="5700" dirty="0"/>
              <a:t> Jerusalem”, and refers to Joshua as “a brand (burning stick) plucked from the fire”</a:t>
            </a:r>
          </a:p>
          <a:p>
            <a:pPr>
              <a:lnSpc>
                <a:spcPct val="110000"/>
              </a:lnSpc>
              <a:spcBef>
                <a:spcPts val="0"/>
              </a:spcBef>
            </a:pPr>
            <a:r>
              <a:rPr lang="en-US" sz="5700" dirty="0"/>
              <a:t>The significance of this: what nullifies the accusation against Joshua is that God has </a:t>
            </a:r>
            <a:r>
              <a:rPr lang="en-US" sz="5700" b="1" dirty="0"/>
              <a:t>sovereignly</a:t>
            </a:r>
            <a:r>
              <a:rPr lang="en-US" sz="5700" dirty="0"/>
              <a:t> and </a:t>
            </a:r>
            <a:r>
              <a:rPr lang="en-US" sz="5700" b="1" dirty="0"/>
              <a:t>graciously chosen </a:t>
            </a:r>
            <a:r>
              <a:rPr lang="en-US" sz="5700" dirty="0"/>
              <a:t>Joshua and the whole of Israel – this choice was NOT because they had done anything to deserve it</a:t>
            </a:r>
          </a:p>
          <a:p>
            <a:pPr marL="0" indent="0">
              <a:lnSpc>
                <a:spcPct val="110000"/>
              </a:lnSpc>
              <a:spcBef>
                <a:spcPts val="0"/>
              </a:spcBef>
              <a:buNone/>
            </a:pPr>
            <a:endParaRPr lang="en-US" sz="5200" dirty="0"/>
          </a:p>
          <a:p>
            <a:pPr>
              <a:lnSpc>
                <a:spcPct val="100000"/>
              </a:lnSpc>
              <a:spcBef>
                <a:spcPts val="0"/>
              </a:spcBef>
            </a:pPr>
            <a:endParaRPr lang="en-US" sz="5700" b="1" i="1" dirty="0">
              <a:solidFill>
                <a:schemeClr val="accent2">
                  <a:lumMod val="75000"/>
                </a:schemeClr>
              </a:solidFill>
            </a:endParaRPr>
          </a:p>
          <a:p>
            <a:pPr>
              <a:lnSpc>
                <a:spcPct val="100000"/>
              </a:lnSpc>
              <a:spcBef>
                <a:spcPts val="0"/>
              </a:spcBef>
            </a:pPr>
            <a:r>
              <a:rPr lang="en-US" sz="5700" b="1" i="1" dirty="0">
                <a:solidFill>
                  <a:schemeClr val="accent2">
                    <a:lumMod val="75000"/>
                  </a:schemeClr>
                </a:solidFill>
              </a:rPr>
              <a:t>Why this matters:</a:t>
            </a:r>
            <a:r>
              <a:rPr lang="en-US" sz="5700" dirty="0">
                <a:solidFill>
                  <a:schemeClr val="accent2">
                    <a:lumMod val="75000"/>
                  </a:schemeClr>
                </a:solidFill>
              </a:rPr>
              <a:t> </a:t>
            </a:r>
            <a:r>
              <a:rPr lang="en-US" sz="5700" i="1" dirty="0"/>
              <a:t>when we feel condemned, let’s remember that because God has graciously </a:t>
            </a:r>
            <a:r>
              <a:rPr lang="en-US" sz="5700" b="1" i="1" dirty="0"/>
              <a:t>chosen</a:t>
            </a:r>
            <a:r>
              <a:rPr lang="en-US" sz="5700" i="1" dirty="0"/>
              <a:t> us, </a:t>
            </a:r>
            <a:r>
              <a:rPr lang="en-US" sz="5700" b="1" i="1" dirty="0"/>
              <a:t>in Christ </a:t>
            </a:r>
            <a:r>
              <a:rPr lang="en-US" sz="5700" i="1" dirty="0"/>
              <a:t>we are </a:t>
            </a:r>
            <a:r>
              <a:rPr lang="en-US" sz="5700" b="1" i="1" dirty="0"/>
              <a:t>freed</a:t>
            </a:r>
            <a:r>
              <a:rPr lang="en-US" sz="5700" i="1" dirty="0"/>
              <a:t> from condemnation (Romans 8:1)</a:t>
            </a:r>
            <a:endParaRPr lang="en-SG" sz="5700" i="1" dirty="0"/>
          </a:p>
          <a:p>
            <a:pPr marL="0" indent="0">
              <a:buNone/>
            </a:pPr>
            <a:endParaRPr lang="en-SG" sz="3600" dirty="0"/>
          </a:p>
        </p:txBody>
      </p:sp>
      <p:pic>
        <p:nvPicPr>
          <p:cNvPr id="5" name="Graphic 4" descr="Postit Notes with solid fill">
            <a:extLst>
              <a:ext uri="{FF2B5EF4-FFF2-40B4-BE49-F238E27FC236}">
                <a16:creationId xmlns:a16="http://schemas.microsoft.com/office/drawing/2014/main" id="{23EBD36B-CD1C-C250-CD20-3915B26A4B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40041" y="645309"/>
            <a:ext cx="914400" cy="914400"/>
          </a:xfrm>
          <a:prstGeom prst="rect">
            <a:avLst/>
          </a:prstGeom>
        </p:spPr>
      </p:pic>
    </p:spTree>
    <p:extLst>
      <p:ext uri="{BB962C8B-B14F-4D97-AF65-F5344CB8AC3E}">
        <p14:creationId xmlns:p14="http://schemas.microsoft.com/office/powerpoint/2010/main" val="3239647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6184-3AAE-B683-B3AE-5FBBE93F194B}"/>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5182D861-9491-CC14-34B3-9B83D4996397}"/>
              </a:ext>
            </a:extLst>
          </p:cNvPr>
          <p:cNvSpPr/>
          <p:nvPr/>
        </p:nvSpPr>
        <p:spPr>
          <a:xfrm rot="-5400000">
            <a:off x="3881537"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87D60E59-4EB0-B26D-1F52-525DB8886CC5}"/>
              </a:ext>
            </a:extLst>
          </p:cNvPr>
          <p:cNvSpPr>
            <a:spLocks noGrp="1"/>
          </p:cNvSpPr>
          <p:nvPr>
            <p:ph type="title"/>
          </p:nvPr>
        </p:nvSpPr>
        <p:spPr>
          <a:xfrm>
            <a:off x="2395724" y="57425"/>
            <a:ext cx="15773400" cy="2032530"/>
          </a:xfrm>
        </p:spPr>
        <p:txBody>
          <a:bodyPr>
            <a:normAutofit/>
          </a:bodyPr>
          <a:lstStyle/>
          <a:p>
            <a:r>
              <a:rPr lang="en-SG" sz="4800" b="1"/>
              <a:t>Question 3 Discussion Notes</a:t>
            </a:r>
            <a:endParaRPr lang="en-SG" sz="4800" b="1" i="1"/>
          </a:p>
        </p:txBody>
      </p:sp>
      <p:sp>
        <p:nvSpPr>
          <p:cNvPr id="7" name="Content Placeholder 2">
            <a:extLst>
              <a:ext uri="{FF2B5EF4-FFF2-40B4-BE49-F238E27FC236}">
                <a16:creationId xmlns:a16="http://schemas.microsoft.com/office/drawing/2014/main" id="{BC09A6F8-CD23-A33D-350A-CFD9EF112557}"/>
              </a:ext>
            </a:extLst>
          </p:cNvPr>
          <p:cNvSpPr>
            <a:spLocks noGrp="1"/>
          </p:cNvSpPr>
          <p:nvPr>
            <p:ph idx="1"/>
          </p:nvPr>
        </p:nvSpPr>
        <p:spPr>
          <a:xfrm>
            <a:off x="1206691" y="1733181"/>
            <a:ext cx="16389255" cy="8027336"/>
          </a:xfrm>
        </p:spPr>
        <p:txBody>
          <a:bodyPr vert="horz" lIns="91440" tIns="45720" rIns="91440" bIns="45720" rtlCol="0" anchor="t">
            <a:normAutofit/>
          </a:bodyPr>
          <a:lstStyle/>
          <a:p>
            <a:pPr>
              <a:lnSpc>
                <a:spcPct val="100000"/>
              </a:lnSpc>
              <a:spcBef>
                <a:spcPts val="0"/>
              </a:spcBef>
            </a:pPr>
            <a:r>
              <a:rPr lang="en-SG" sz="4000" dirty="0"/>
              <a:t>Joshua’s </a:t>
            </a:r>
            <a:r>
              <a:rPr lang="en-SG" sz="4000" b="1" dirty="0"/>
              <a:t>filthy</a:t>
            </a:r>
            <a:r>
              <a:rPr lang="en-SG" sz="4000" dirty="0"/>
              <a:t> garments are equated with his sin (Zech 3:4) – both his own sin and the sin of the people of God. The word translated “filthy” is closely related to two Hebrew nouns for human excrement and vomit</a:t>
            </a:r>
            <a:r>
              <a:rPr lang="en-US" sz="4000" dirty="0"/>
              <a:t>*</a:t>
            </a:r>
          </a:p>
          <a:p>
            <a:pPr>
              <a:lnSpc>
                <a:spcPct val="100000"/>
              </a:lnSpc>
              <a:spcBef>
                <a:spcPts val="0"/>
              </a:spcBef>
            </a:pPr>
            <a:r>
              <a:rPr lang="en-SG" sz="4000" dirty="0"/>
              <a:t>The “pure vestments” (Zech 3:4) Joshua received are the fine clothes that the high priest would wear</a:t>
            </a:r>
          </a:p>
          <a:p>
            <a:pPr>
              <a:lnSpc>
                <a:spcPct val="100000"/>
              </a:lnSpc>
              <a:spcBef>
                <a:spcPts val="0"/>
              </a:spcBef>
            </a:pPr>
            <a:r>
              <a:rPr lang="en-US" sz="4000" dirty="0"/>
              <a:t>This is significant because God has </a:t>
            </a:r>
            <a:r>
              <a:rPr lang="en-US" sz="4000" b="1" dirty="0"/>
              <a:t>cleansed</a:t>
            </a:r>
            <a:r>
              <a:rPr lang="en-US" sz="4000" dirty="0"/>
              <a:t> Joshua and </a:t>
            </a:r>
            <a:r>
              <a:rPr lang="en-US" sz="4000" b="1" dirty="0"/>
              <a:t>installed</a:t>
            </a:r>
            <a:r>
              <a:rPr lang="en-US" sz="4000" dirty="0"/>
              <a:t> him as a priest in Joshua temple. Through Joshua the priestly mediator God will be removing the guilt from His people!</a:t>
            </a:r>
          </a:p>
          <a:p>
            <a:pPr>
              <a:lnSpc>
                <a:spcPct val="100000"/>
              </a:lnSpc>
              <a:spcBef>
                <a:spcPts val="0"/>
              </a:spcBef>
            </a:pPr>
            <a:endParaRPr lang="en-US" sz="4000" dirty="0"/>
          </a:p>
          <a:p>
            <a:pPr>
              <a:lnSpc>
                <a:spcPct val="100000"/>
              </a:lnSpc>
              <a:spcBef>
                <a:spcPts val="0"/>
              </a:spcBef>
            </a:pPr>
            <a:r>
              <a:rPr lang="en-US" sz="4000" b="1" i="1" dirty="0">
                <a:solidFill>
                  <a:schemeClr val="accent2">
                    <a:lumMod val="75000"/>
                  </a:schemeClr>
                </a:solidFill>
              </a:rPr>
              <a:t>Why this matters: </a:t>
            </a:r>
            <a:r>
              <a:rPr lang="en-US" sz="4000" i="1" dirty="0"/>
              <a:t>we too can be </a:t>
            </a:r>
            <a:r>
              <a:rPr lang="en-US" sz="4000" b="1" i="1" dirty="0"/>
              <a:t>cleansed</a:t>
            </a:r>
            <a:r>
              <a:rPr lang="en-US" sz="4000" i="1" dirty="0"/>
              <a:t> and </a:t>
            </a:r>
            <a:r>
              <a:rPr lang="en-US" sz="4000" b="1" i="1" dirty="0"/>
              <a:t>empowered</a:t>
            </a:r>
            <a:r>
              <a:rPr lang="en-US" sz="4000" i="1" dirty="0"/>
              <a:t> by God!</a:t>
            </a:r>
          </a:p>
          <a:p>
            <a:endParaRPr lang="en-US" sz="4000" dirty="0"/>
          </a:p>
          <a:p>
            <a:pPr marL="0" indent="0">
              <a:buNone/>
            </a:pPr>
            <a:endParaRPr lang="en-SG" sz="4000" dirty="0"/>
          </a:p>
        </p:txBody>
      </p:sp>
      <p:sp>
        <p:nvSpPr>
          <p:cNvPr id="8" name="TextBox 7">
            <a:extLst>
              <a:ext uri="{FF2B5EF4-FFF2-40B4-BE49-F238E27FC236}">
                <a16:creationId xmlns:a16="http://schemas.microsoft.com/office/drawing/2014/main" id="{B059D556-15EB-BB0B-57EF-13AB5128F06C}"/>
              </a:ext>
            </a:extLst>
          </p:cNvPr>
          <p:cNvSpPr txBox="1"/>
          <p:nvPr/>
        </p:nvSpPr>
        <p:spPr>
          <a:xfrm>
            <a:off x="692054" y="9760517"/>
            <a:ext cx="17032410" cy="1089978"/>
          </a:xfrm>
          <a:prstGeom prst="rect">
            <a:avLst/>
          </a:prstGeom>
          <a:noFill/>
        </p:spPr>
        <p:txBody>
          <a:bodyPr wrap="square" rtlCol="0">
            <a:spAutoFit/>
          </a:bodyPr>
          <a:lstStyle/>
          <a:p>
            <a:pPr lvl="1"/>
            <a:r>
              <a:rPr lang="en-US" sz="2400"/>
              <a:t>*Mark J. Boda, The NIV Application Commentary (Grand Rapids, MI: Zondervan Publishing House, 2004), 253.</a:t>
            </a:r>
            <a:endParaRPr lang="en-SG" sz="2400"/>
          </a:p>
          <a:p>
            <a:endParaRPr lang="en-SG" sz="4083"/>
          </a:p>
        </p:txBody>
      </p:sp>
      <p:pic>
        <p:nvPicPr>
          <p:cNvPr id="4" name="Graphic 3" descr="Postit Notes with solid fill">
            <a:extLst>
              <a:ext uri="{FF2B5EF4-FFF2-40B4-BE49-F238E27FC236}">
                <a16:creationId xmlns:a16="http://schemas.microsoft.com/office/drawing/2014/main" id="{EAE562A3-EC65-9FA7-E591-53CED3684B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06691" y="492909"/>
            <a:ext cx="914400" cy="914400"/>
          </a:xfrm>
          <a:prstGeom prst="rect">
            <a:avLst/>
          </a:prstGeom>
        </p:spPr>
      </p:pic>
    </p:spTree>
    <p:extLst>
      <p:ext uri="{BB962C8B-B14F-4D97-AF65-F5344CB8AC3E}">
        <p14:creationId xmlns:p14="http://schemas.microsoft.com/office/powerpoint/2010/main" val="1808207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331F2-7F21-7BBB-E314-18709E5019DD}"/>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7D5A12D-8F73-C996-7125-E0CAB43E71F4}"/>
              </a:ext>
            </a:extLst>
          </p:cNvPr>
          <p:cNvSpPr/>
          <p:nvPr/>
        </p:nvSpPr>
        <p:spPr>
          <a:xfrm rot="-5400000">
            <a:off x="3874995" y="-3897403"/>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B2F26C85-FCF8-B11B-3C3E-C33D061F2D54}"/>
              </a:ext>
            </a:extLst>
          </p:cNvPr>
          <p:cNvSpPr>
            <a:spLocks noGrp="1"/>
          </p:cNvSpPr>
          <p:nvPr>
            <p:ph type="title"/>
          </p:nvPr>
        </p:nvSpPr>
        <p:spPr>
          <a:xfrm>
            <a:off x="1131616" y="2164381"/>
            <a:ext cx="15773400" cy="2032530"/>
          </a:xfrm>
        </p:spPr>
        <p:txBody>
          <a:bodyPr>
            <a:normAutofit/>
          </a:bodyPr>
          <a:lstStyle/>
          <a:p>
            <a:r>
              <a:rPr lang="en-SG" sz="4800" b="1"/>
              <a:t>Read Zechariah 3:6-10 and answer the following questions</a:t>
            </a:r>
            <a:endParaRPr lang="en-SG" sz="4800" b="1" i="1"/>
          </a:p>
        </p:txBody>
      </p:sp>
      <p:sp>
        <p:nvSpPr>
          <p:cNvPr id="3" name="Content Placeholder 2">
            <a:extLst>
              <a:ext uri="{FF2B5EF4-FFF2-40B4-BE49-F238E27FC236}">
                <a16:creationId xmlns:a16="http://schemas.microsoft.com/office/drawing/2014/main" id="{25523295-AFD0-6198-DC01-55C805856837}"/>
              </a:ext>
            </a:extLst>
          </p:cNvPr>
          <p:cNvSpPr>
            <a:spLocks noGrp="1"/>
          </p:cNvSpPr>
          <p:nvPr>
            <p:ph idx="1"/>
          </p:nvPr>
        </p:nvSpPr>
        <p:spPr>
          <a:xfrm>
            <a:off x="1131616" y="4203074"/>
            <a:ext cx="15773400" cy="6672052"/>
          </a:xfrm>
        </p:spPr>
        <p:txBody>
          <a:bodyPr>
            <a:normAutofit/>
          </a:bodyPr>
          <a:lstStyle/>
          <a:p>
            <a:pPr marL="771525" indent="-771525">
              <a:buFont typeface="+mj-lt"/>
              <a:buAutoNum type="arabicPeriod" startAt="4"/>
            </a:pPr>
            <a:r>
              <a:rPr lang="en-US" sz="4000"/>
              <a:t>In Zechariah 3:8, God refers to “my servant, the Branch”. Who does this represent and why is this important?</a:t>
            </a:r>
          </a:p>
          <a:p>
            <a:pPr marL="771525" indent="-771525">
              <a:buFont typeface="+mj-lt"/>
              <a:buAutoNum type="arabicPeriod" startAt="4"/>
            </a:pPr>
            <a:endParaRPr lang="en-US" sz="4000"/>
          </a:p>
          <a:p>
            <a:pPr marL="771525" indent="-771525">
              <a:buFont typeface="+mj-lt"/>
              <a:buAutoNum type="arabicPeriod" startAt="4"/>
            </a:pPr>
            <a:r>
              <a:rPr lang="en-US" sz="4000"/>
              <a:t>In Zechariah 3:9-10, there are two references to a particular “day”. What will God accomplish on this “day”, and why is this important for us?</a:t>
            </a:r>
          </a:p>
          <a:p>
            <a:pPr marL="771525" indent="-771525">
              <a:buFont typeface="+mj-lt"/>
              <a:buAutoNum type="arabicPeriod" startAt="4"/>
            </a:pPr>
            <a:endParaRPr lang="en-US" sz="4000"/>
          </a:p>
          <a:p>
            <a:pPr marL="771525" indent="-771525">
              <a:buFont typeface="+mj-lt"/>
              <a:buAutoNum type="arabicPeriod" startAt="4"/>
            </a:pPr>
            <a:endParaRPr lang="en-US" sz="4000"/>
          </a:p>
          <a:p>
            <a:pPr marL="771525" indent="-771525">
              <a:buFont typeface="+mj-lt"/>
              <a:buAutoNum type="arabicPeriod" startAt="4"/>
            </a:pPr>
            <a:endParaRPr lang="en-US" sz="4000"/>
          </a:p>
          <a:p>
            <a:pPr marL="0" indent="0">
              <a:buNone/>
            </a:pPr>
            <a:endParaRPr lang="en-US" sz="4000"/>
          </a:p>
          <a:p>
            <a:pPr marL="0" indent="0">
              <a:buNone/>
            </a:pPr>
            <a:endParaRPr lang="en-SG" sz="4000"/>
          </a:p>
          <a:p>
            <a:pPr marL="0" indent="0">
              <a:buNone/>
            </a:pPr>
            <a:endParaRPr lang="en-SG" sz="4000"/>
          </a:p>
          <a:p>
            <a:pPr marL="0" indent="0">
              <a:buNone/>
            </a:pPr>
            <a:endParaRPr lang="en-SG" sz="4000"/>
          </a:p>
        </p:txBody>
      </p:sp>
      <p:grpSp>
        <p:nvGrpSpPr>
          <p:cNvPr id="5" name="Group 5">
            <a:extLst>
              <a:ext uri="{FF2B5EF4-FFF2-40B4-BE49-F238E27FC236}">
                <a16:creationId xmlns:a16="http://schemas.microsoft.com/office/drawing/2014/main" id="{BE0DBFC9-1F93-2BFF-FD2F-1A0A60665AFA}"/>
              </a:ext>
            </a:extLst>
          </p:cNvPr>
          <p:cNvGrpSpPr/>
          <p:nvPr/>
        </p:nvGrpSpPr>
        <p:grpSpPr>
          <a:xfrm flipV="1">
            <a:off x="1156595" y="2152398"/>
            <a:ext cx="15999789" cy="20731"/>
            <a:chOff x="-16808" y="1906246"/>
            <a:chExt cx="20929855" cy="108458"/>
          </a:xfrm>
        </p:grpSpPr>
        <p:sp>
          <p:nvSpPr>
            <p:cNvPr id="6" name="Freeform 6">
              <a:extLst>
                <a:ext uri="{FF2B5EF4-FFF2-40B4-BE49-F238E27FC236}">
                  <a16:creationId xmlns:a16="http://schemas.microsoft.com/office/drawing/2014/main" id="{F91A9750-CCAC-0F40-8021-28DDFCCFD800}"/>
                </a:ext>
              </a:extLst>
            </p:cNvPr>
            <p:cNvSpPr/>
            <p:nvPr/>
          </p:nvSpPr>
          <p:spPr>
            <a:xfrm>
              <a:off x="-16808" y="1906246"/>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
        <p:nvSpPr>
          <p:cNvPr id="7" name="Title 1">
            <a:extLst>
              <a:ext uri="{FF2B5EF4-FFF2-40B4-BE49-F238E27FC236}">
                <a16:creationId xmlns:a16="http://schemas.microsoft.com/office/drawing/2014/main" id="{BC132E17-C935-2865-331A-366939CFE292}"/>
              </a:ext>
            </a:extLst>
          </p:cNvPr>
          <p:cNvSpPr txBox="1">
            <a:spLocks/>
          </p:cNvSpPr>
          <p:nvPr/>
        </p:nvSpPr>
        <p:spPr>
          <a:xfrm>
            <a:off x="1131616" y="216414"/>
            <a:ext cx="15773400" cy="2032530"/>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6000" b="1">
                <a:latin typeface="Avenir Next Arabic Bold"/>
                <a:ea typeface="+mj-lt"/>
                <a:cs typeface="+mj-lt"/>
              </a:rPr>
              <a:t>Activity 3: Read &amp; Discuss</a:t>
            </a:r>
            <a:endParaRPr lang="en-SG" sz="6000" b="1">
              <a:latin typeface="Avenir Next Arabic Bold"/>
              <a:cs typeface=" Avenir Next Arabic Bold"/>
            </a:endParaRPr>
          </a:p>
        </p:txBody>
      </p:sp>
    </p:spTree>
    <p:extLst>
      <p:ext uri="{BB962C8B-B14F-4D97-AF65-F5344CB8AC3E}">
        <p14:creationId xmlns:p14="http://schemas.microsoft.com/office/powerpoint/2010/main" val="1935597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206B0-B4DA-31A4-E072-30AD96710751}"/>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12F21C6B-D75D-FF46-C0F9-F979B5F15B92}"/>
              </a:ext>
            </a:extLst>
          </p:cNvPr>
          <p:cNvSpPr/>
          <p:nvPr/>
        </p:nvSpPr>
        <p:spPr>
          <a:xfrm rot="-5400000">
            <a:off x="3967122" y="-3989529"/>
            <a:ext cx="10515599" cy="1849466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D707672D-B3E2-6A0E-130F-69063B85D039}"/>
              </a:ext>
            </a:extLst>
          </p:cNvPr>
          <p:cNvSpPr>
            <a:spLocks noGrp="1"/>
          </p:cNvSpPr>
          <p:nvPr>
            <p:ph type="title"/>
          </p:nvPr>
        </p:nvSpPr>
        <p:spPr>
          <a:xfrm>
            <a:off x="2245328" y="548709"/>
            <a:ext cx="15773400" cy="1326091"/>
          </a:xfrm>
        </p:spPr>
        <p:txBody>
          <a:bodyPr>
            <a:normAutofit/>
          </a:bodyPr>
          <a:lstStyle/>
          <a:p>
            <a:r>
              <a:rPr lang="en-SG" sz="4800" b="1"/>
              <a:t>Question 4 Discussion Notes</a:t>
            </a:r>
            <a:endParaRPr lang="en-SG" sz="4800" b="1" i="1"/>
          </a:p>
        </p:txBody>
      </p:sp>
      <p:sp>
        <p:nvSpPr>
          <p:cNvPr id="7" name="Content Placeholder 2">
            <a:extLst>
              <a:ext uri="{FF2B5EF4-FFF2-40B4-BE49-F238E27FC236}">
                <a16:creationId xmlns:a16="http://schemas.microsoft.com/office/drawing/2014/main" id="{B3AE9B4E-94DA-AA34-1DD3-13117A6C8F43}"/>
              </a:ext>
            </a:extLst>
          </p:cNvPr>
          <p:cNvSpPr>
            <a:spLocks noGrp="1"/>
          </p:cNvSpPr>
          <p:nvPr>
            <p:ph idx="1"/>
          </p:nvPr>
        </p:nvSpPr>
        <p:spPr>
          <a:xfrm>
            <a:off x="1144105" y="1959665"/>
            <a:ext cx="15999789" cy="6922517"/>
          </a:xfrm>
        </p:spPr>
        <p:txBody>
          <a:bodyPr vert="horz" lIns="91440" tIns="45720" rIns="91440" bIns="45720" rtlCol="0" anchor="t">
            <a:normAutofit fontScale="92500" lnSpcReduction="20000"/>
          </a:bodyPr>
          <a:lstStyle/>
          <a:p>
            <a:pPr>
              <a:lnSpc>
                <a:spcPct val="110000"/>
              </a:lnSpc>
              <a:spcBef>
                <a:spcPts val="0"/>
              </a:spcBef>
            </a:pPr>
            <a:r>
              <a:rPr lang="en-SG" sz="4300" dirty="0"/>
              <a:t>Joshua himself is not the Branch. </a:t>
            </a:r>
            <a:r>
              <a:rPr lang="en-US" sz="4300" dirty="0"/>
              <a:t>The Branch is a Davidic king of humble origins, who is associated with the coming kingdom of God with all its blessings.* </a:t>
            </a:r>
          </a:p>
          <a:p>
            <a:pPr>
              <a:lnSpc>
                <a:spcPct val="110000"/>
              </a:lnSpc>
              <a:spcBef>
                <a:spcPts val="0"/>
              </a:spcBef>
            </a:pPr>
            <a:r>
              <a:rPr lang="en-US" sz="4300" dirty="0"/>
              <a:t>Both the terms </a:t>
            </a:r>
            <a:r>
              <a:rPr lang="en-US" sz="4300" i="1" dirty="0"/>
              <a:t>servant </a:t>
            </a:r>
            <a:r>
              <a:rPr lang="en-US" sz="4300" dirty="0"/>
              <a:t>and</a:t>
            </a:r>
            <a:r>
              <a:rPr lang="en-US" sz="4300" i="1" dirty="0"/>
              <a:t> Branch </a:t>
            </a:r>
            <a:r>
              <a:rPr lang="en-US" sz="4300" dirty="0"/>
              <a:t>are titles for the </a:t>
            </a:r>
            <a:r>
              <a:rPr lang="en-US" sz="4300" b="1" dirty="0"/>
              <a:t>Messiah</a:t>
            </a:r>
            <a:r>
              <a:rPr lang="en-US" sz="4300" dirty="0"/>
              <a:t>, God’s anointed one.</a:t>
            </a:r>
          </a:p>
          <a:p>
            <a:pPr>
              <a:lnSpc>
                <a:spcPct val="110000"/>
              </a:lnSpc>
              <a:spcBef>
                <a:spcPts val="0"/>
              </a:spcBef>
            </a:pPr>
            <a:endParaRPr lang="en-US" sz="4300" dirty="0"/>
          </a:p>
          <a:p>
            <a:pPr>
              <a:lnSpc>
                <a:spcPct val="110000"/>
              </a:lnSpc>
              <a:spcBef>
                <a:spcPts val="0"/>
              </a:spcBef>
            </a:pPr>
            <a:r>
              <a:rPr lang="en-US" sz="4300" b="1" i="1" dirty="0">
                <a:solidFill>
                  <a:schemeClr val="accent2">
                    <a:lumMod val="75000"/>
                  </a:schemeClr>
                </a:solidFill>
              </a:rPr>
              <a:t>Why this matters: </a:t>
            </a:r>
            <a:r>
              <a:rPr lang="en-US" sz="4300" dirty="0"/>
              <a:t>we are Christians under God’s New Covenant, and we now know that our </a:t>
            </a:r>
            <a:r>
              <a:rPr lang="en-US" sz="4300" b="1" dirty="0"/>
              <a:t>hope </a:t>
            </a:r>
            <a:r>
              <a:rPr lang="en-US" sz="4300" dirty="0"/>
              <a:t>rests in God’s Messiah, </a:t>
            </a:r>
            <a:r>
              <a:rPr lang="en-US" sz="4300" b="1" dirty="0"/>
              <a:t>Jesus Christ. </a:t>
            </a:r>
            <a:r>
              <a:rPr lang="en-US" sz="4300" dirty="0"/>
              <a:t>(The word “Christ” derives from the Greek word </a:t>
            </a:r>
            <a:r>
              <a:rPr lang="en-US" sz="4300" i="1" dirty="0"/>
              <a:t>Christos</a:t>
            </a:r>
            <a:r>
              <a:rPr lang="en-US" sz="4300" dirty="0"/>
              <a:t>. </a:t>
            </a:r>
            <a:r>
              <a:rPr lang="en-US" sz="4300" i="1" dirty="0"/>
              <a:t>Christos</a:t>
            </a:r>
            <a:r>
              <a:rPr lang="en-US" sz="4300" dirty="0"/>
              <a:t> is a translation of the Hebrew word </a:t>
            </a:r>
            <a:r>
              <a:rPr lang="en-US" sz="4300" i="1" dirty="0"/>
              <a:t>Mashiach </a:t>
            </a:r>
            <a:r>
              <a:rPr lang="en-US" sz="4300" dirty="0"/>
              <a:t>or Messiah.) The identity of the Messiah was not clear at all during the time of Zechariah. </a:t>
            </a:r>
            <a:endParaRPr lang="en-US" sz="4300" b="1" dirty="0"/>
          </a:p>
          <a:p>
            <a:pPr marL="0" indent="0">
              <a:buNone/>
            </a:pPr>
            <a:endParaRPr lang="en-US" sz="4000" dirty="0"/>
          </a:p>
          <a:p>
            <a:pPr marL="0" indent="0">
              <a:buNone/>
            </a:pPr>
            <a:endParaRPr lang="en-SG" sz="4000" dirty="0"/>
          </a:p>
        </p:txBody>
      </p:sp>
      <p:sp>
        <p:nvSpPr>
          <p:cNvPr id="8" name="TextBox 7">
            <a:extLst>
              <a:ext uri="{FF2B5EF4-FFF2-40B4-BE49-F238E27FC236}">
                <a16:creationId xmlns:a16="http://schemas.microsoft.com/office/drawing/2014/main" id="{CE390040-401D-98C7-665F-AE1ABBA881CB}"/>
              </a:ext>
            </a:extLst>
          </p:cNvPr>
          <p:cNvSpPr txBox="1"/>
          <p:nvPr/>
        </p:nvSpPr>
        <p:spPr>
          <a:xfrm>
            <a:off x="839991" y="9283393"/>
            <a:ext cx="17178737" cy="830997"/>
          </a:xfrm>
          <a:prstGeom prst="rect">
            <a:avLst/>
          </a:prstGeom>
          <a:noFill/>
        </p:spPr>
        <p:txBody>
          <a:bodyPr wrap="square" rtlCol="0">
            <a:spAutoFit/>
          </a:bodyPr>
          <a:lstStyle/>
          <a:p>
            <a:pPr lvl="1"/>
            <a:r>
              <a:rPr lang="en-US" sz="2400"/>
              <a:t>*</a:t>
            </a:r>
            <a:r>
              <a:rPr lang="en-SG" sz="2400"/>
              <a:t>Anthony R. Petterson, ed. David W. Baker and Gordon J. Wenham, vol. 25, Apollos Old Testament Commentary (Nottingham, England; Downers Grove, IL: Apollos; InterVarsity Press, 2015), 143.</a:t>
            </a:r>
          </a:p>
        </p:txBody>
      </p:sp>
      <p:pic>
        <p:nvPicPr>
          <p:cNvPr id="14" name="Graphic 13" descr="Postit Notes with solid fill">
            <a:extLst>
              <a:ext uri="{FF2B5EF4-FFF2-40B4-BE49-F238E27FC236}">
                <a16:creationId xmlns:a16="http://schemas.microsoft.com/office/drawing/2014/main" id="{752675F8-A606-E4AC-408C-172F485D0D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4105" y="679200"/>
            <a:ext cx="914400" cy="914400"/>
          </a:xfrm>
          <a:prstGeom prst="rect">
            <a:avLst/>
          </a:prstGeom>
        </p:spPr>
      </p:pic>
    </p:spTree>
    <p:extLst>
      <p:ext uri="{BB962C8B-B14F-4D97-AF65-F5344CB8AC3E}">
        <p14:creationId xmlns:p14="http://schemas.microsoft.com/office/powerpoint/2010/main" val="3548192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1CFA2-7337-6703-FD34-29E6653267AD}"/>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01BD463C-02BA-B8A6-27C4-7E02FB4ADA18}"/>
              </a:ext>
            </a:extLst>
          </p:cNvPr>
          <p:cNvSpPr/>
          <p:nvPr/>
        </p:nvSpPr>
        <p:spPr>
          <a:xfrm rot="-5400000">
            <a:off x="3894045" y="-3903867"/>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FC15226F-CA51-A1DF-9442-3EBB56D7C52E}"/>
              </a:ext>
            </a:extLst>
          </p:cNvPr>
          <p:cNvSpPr>
            <a:spLocks noGrp="1"/>
          </p:cNvSpPr>
          <p:nvPr>
            <p:ph type="title"/>
          </p:nvPr>
        </p:nvSpPr>
        <p:spPr>
          <a:xfrm>
            <a:off x="2244093" y="551821"/>
            <a:ext cx="15773400" cy="1267944"/>
          </a:xfrm>
        </p:spPr>
        <p:txBody>
          <a:bodyPr>
            <a:normAutofit/>
          </a:bodyPr>
          <a:lstStyle/>
          <a:p>
            <a:r>
              <a:rPr lang="en-SG" sz="4800" b="1" dirty="0"/>
              <a:t>Question 5 Discussion Notes</a:t>
            </a:r>
            <a:endParaRPr lang="en-SG" sz="4800" b="1" i="1" dirty="0"/>
          </a:p>
        </p:txBody>
      </p:sp>
      <p:sp>
        <p:nvSpPr>
          <p:cNvPr id="7" name="Content Placeholder 2">
            <a:extLst>
              <a:ext uri="{FF2B5EF4-FFF2-40B4-BE49-F238E27FC236}">
                <a16:creationId xmlns:a16="http://schemas.microsoft.com/office/drawing/2014/main" id="{85679335-0D5F-9FAD-B885-4750E5FFA7D3}"/>
              </a:ext>
            </a:extLst>
          </p:cNvPr>
          <p:cNvSpPr>
            <a:spLocks noGrp="1"/>
          </p:cNvSpPr>
          <p:nvPr>
            <p:ph idx="1"/>
          </p:nvPr>
        </p:nvSpPr>
        <p:spPr>
          <a:xfrm>
            <a:off x="949372" y="1824585"/>
            <a:ext cx="16395199" cy="8027336"/>
          </a:xfrm>
        </p:spPr>
        <p:txBody>
          <a:bodyPr>
            <a:normAutofit/>
          </a:bodyPr>
          <a:lstStyle/>
          <a:p>
            <a:pPr>
              <a:lnSpc>
                <a:spcPct val="100000"/>
              </a:lnSpc>
              <a:spcBef>
                <a:spcPts val="0"/>
              </a:spcBef>
            </a:pPr>
            <a:r>
              <a:rPr lang="en-US" sz="4000"/>
              <a:t>The phrase “</a:t>
            </a:r>
            <a:r>
              <a:rPr lang="en-US" sz="4000" i="1"/>
              <a:t>in that day</a:t>
            </a:r>
            <a:r>
              <a:rPr lang="en-US" sz="4000"/>
              <a:t>”</a:t>
            </a:r>
            <a:r>
              <a:rPr lang="en-US" sz="4000" i="1"/>
              <a:t> </a:t>
            </a:r>
            <a:r>
              <a:rPr lang="en-US" sz="4000"/>
              <a:t>is shorthand in the Old Testament prophets for the “</a:t>
            </a:r>
            <a:r>
              <a:rPr lang="en-US" sz="4000" i="1"/>
              <a:t>Day of the Lord</a:t>
            </a:r>
            <a:r>
              <a:rPr lang="en-US" sz="4000"/>
              <a:t>” - the eschatological Day where God will </a:t>
            </a:r>
            <a:r>
              <a:rPr lang="en-US" sz="4000" b="1"/>
              <a:t>judge </a:t>
            </a:r>
            <a:r>
              <a:rPr lang="en-US" sz="4000"/>
              <a:t>the wicked and </a:t>
            </a:r>
            <a:r>
              <a:rPr lang="en-US" sz="4000" b="1"/>
              <a:t>vindicate</a:t>
            </a:r>
            <a:r>
              <a:rPr lang="en-US" sz="4000"/>
              <a:t> the righteous</a:t>
            </a:r>
          </a:p>
          <a:p>
            <a:pPr>
              <a:lnSpc>
                <a:spcPct val="100000"/>
              </a:lnSpc>
              <a:spcBef>
                <a:spcPts val="0"/>
              </a:spcBef>
            </a:pPr>
            <a:endParaRPr lang="en-US" sz="4000"/>
          </a:p>
          <a:p>
            <a:pPr>
              <a:lnSpc>
                <a:spcPct val="100000"/>
              </a:lnSpc>
              <a:spcBef>
                <a:spcPts val="0"/>
              </a:spcBef>
            </a:pPr>
            <a:r>
              <a:rPr lang="en-SG" sz="4000"/>
              <a:t>On that day, sin will be removed </a:t>
            </a:r>
            <a:r>
              <a:rPr lang="en-SG" sz="4000" b="1"/>
              <a:t>completely</a:t>
            </a:r>
            <a:r>
              <a:rPr lang="en-SG" sz="4000"/>
              <a:t> (Zechariah 3:9)</a:t>
            </a:r>
          </a:p>
          <a:p>
            <a:pPr lvl="1">
              <a:lnSpc>
                <a:spcPct val="100000"/>
              </a:lnSpc>
              <a:spcBef>
                <a:spcPts val="0"/>
              </a:spcBef>
            </a:pPr>
            <a:r>
              <a:rPr lang="en-US" sz="4000"/>
              <a:t>This alludes to how the high priest represents the people and makes atonement for their sins through the Day of Atonement (Leviticus 16)</a:t>
            </a:r>
          </a:p>
          <a:p>
            <a:pPr lvl="1">
              <a:lnSpc>
                <a:spcPct val="100000"/>
              </a:lnSpc>
              <a:spcBef>
                <a:spcPts val="0"/>
              </a:spcBef>
            </a:pPr>
            <a:r>
              <a:rPr lang="en-US" sz="4000"/>
              <a:t>But it also looks forward to a day when sin is removed </a:t>
            </a:r>
            <a:r>
              <a:rPr lang="en-US" sz="4000" b="1"/>
              <a:t>permanently</a:t>
            </a:r>
            <a:r>
              <a:rPr lang="en-US" sz="4000"/>
              <a:t>, making the Day of Atonement obsolete</a:t>
            </a:r>
          </a:p>
          <a:p>
            <a:pPr lvl="1">
              <a:lnSpc>
                <a:spcPct val="100000"/>
              </a:lnSpc>
              <a:spcBef>
                <a:spcPts val="0"/>
              </a:spcBef>
            </a:pPr>
            <a:endParaRPr lang="en-US" sz="4000"/>
          </a:p>
          <a:p>
            <a:pPr>
              <a:lnSpc>
                <a:spcPct val="100000"/>
              </a:lnSpc>
              <a:spcBef>
                <a:spcPts val="0"/>
              </a:spcBef>
            </a:pPr>
            <a:r>
              <a:rPr lang="en-US" sz="4000"/>
              <a:t>That day will bring about new </a:t>
            </a:r>
            <a:r>
              <a:rPr lang="en-US" sz="4000" b="1"/>
              <a:t>prosperity</a:t>
            </a:r>
            <a:r>
              <a:rPr lang="en-US" sz="4000"/>
              <a:t> for the community of God’s people – that’s what the vine and fig tree represent (Zechariah 3:10)</a:t>
            </a:r>
          </a:p>
          <a:p>
            <a:pPr>
              <a:lnSpc>
                <a:spcPct val="100000"/>
              </a:lnSpc>
              <a:spcBef>
                <a:spcPts val="0"/>
              </a:spcBef>
            </a:pPr>
            <a:endParaRPr lang="en-US" sz="4600"/>
          </a:p>
          <a:p>
            <a:pPr marL="0" indent="0">
              <a:buNone/>
            </a:pPr>
            <a:endParaRPr lang="en-US" sz="4000"/>
          </a:p>
          <a:p>
            <a:pPr marL="0" indent="0">
              <a:buNone/>
            </a:pPr>
            <a:endParaRPr lang="en-US" sz="4000"/>
          </a:p>
          <a:p>
            <a:endParaRPr lang="en-US" sz="4000"/>
          </a:p>
          <a:p>
            <a:pPr marL="0" indent="0">
              <a:buNone/>
            </a:pPr>
            <a:endParaRPr lang="en-US" sz="4000"/>
          </a:p>
          <a:p>
            <a:pPr marL="0" indent="0">
              <a:buNone/>
            </a:pPr>
            <a:endParaRPr lang="en-SG" sz="4000"/>
          </a:p>
        </p:txBody>
      </p:sp>
      <p:pic>
        <p:nvPicPr>
          <p:cNvPr id="10" name="Graphic 9" descr="Postit Notes with solid fill">
            <a:extLst>
              <a:ext uri="{FF2B5EF4-FFF2-40B4-BE49-F238E27FC236}">
                <a16:creationId xmlns:a16="http://schemas.microsoft.com/office/drawing/2014/main" id="{90D54D49-1C60-59B9-6183-09BA4220F92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6837" y="680774"/>
            <a:ext cx="914776" cy="914400"/>
          </a:xfrm>
          <a:prstGeom prst="rect">
            <a:avLst/>
          </a:prstGeom>
        </p:spPr>
      </p:pic>
    </p:spTree>
    <p:extLst>
      <p:ext uri="{BB962C8B-B14F-4D97-AF65-F5344CB8AC3E}">
        <p14:creationId xmlns:p14="http://schemas.microsoft.com/office/powerpoint/2010/main" val="1753548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8DC59-C8B5-0D9E-B14D-AF501EA6BE8B}"/>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B0ED5AA2-BE76-FE3F-43E3-71A300793E1D}"/>
              </a:ext>
            </a:extLst>
          </p:cNvPr>
          <p:cNvSpPr/>
          <p:nvPr/>
        </p:nvSpPr>
        <p:spPr>
          <a:xfrm rot="-5400000">
            <a:off x="3894045" y="-3918381"/>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84D92C63-49B8-9F98-02F5-92ED520C2855}"/>
              </a:ext>
            </a:extLst>
          </p:cNvPr>
          <p:cNvSpPr>
            <a:spLocks noGrp="1"/>
          </p:cNvSpPr>
          <p:nvPr>
            <p:ph type="title"/>
          </p:nvPr>
        </p:nvSpPr>
        <p:spPr>
          <a:xfrm>
            <a:off x="2275090" y="666260"/>
            <a:ext cx="11716681" cy="1267944"/>
          </a:xfrm>
        </p:spPr>
        <p:txBody>
          <a:bodyPr>
            <a:noAutofit/>
          </a:bodyPr>
          <a:lstStyle/>
          <a:p>
            <a:r>
              <a:rPr lang="en-SG" sz="4800" b="1" dirty="0"/>
              <a:t>Question 5 Discussion Notes (cont’d)</a:t>
            </a:r>
            <a:endParaRPr lang="en-SG" sz="4800" b="1" i="1" dirty="0"/>
          </a:p>
        </p:txBody>
      </p:sp>
      <p:sp>
        <p:nvSpPr>
          <p:cNvPr id="7" name="Content Placeholder 2">
            <a:extLst>
              <a:ext uri="{FF2B5EF4-FFF2-40B4-BE49-F238E27FC236}">
                <a16:creationId xmlns:a16="http://schemas.microsoft.com/office/drawing/2014/main" id="{BCCB015E-AD7C-365E-8042-D91DAC1F6678}"/>
              </a:ext>
            </a:extLst>
          </p:cNvPr>
          <p:cNvSpPr>
            <a:spLocks noGrp="1"/>
          </p:cNvSpPr>
          <p:nvPr>
            <p:ph idx="1"/>
          </p:nvPr>
        </p:nvSpPr>
        <p:spPr>
          <a:xfrm>
            <a:off x="1196837" y="2296926"/>
            <a:ext cx="14884992" cy="3435864"/>
          </a:xfrm>
        </p:spPr>
        <p:txBody>
          <a:bodyPr>
            <a:normAutofit/>
          </a:bodyPr>
          <a:lstStyle/>
          <a:p>
            <a:pPr>
              <a:lnSpc>
                <a:spcPct val="100000"/>
              </a:lnSpc>
              <a:spcBef>
                <a:spcPts val="0"/>
              </a:spcBef>
            </a:pPr>
            <a:r>
              <a:rPr lang="en-US" sz="4000" b="1" i="1" dirty="0">
                <a:solidFill>
                  <a:schemeClr val="accent2">
                    <a:lumMod val="75000"/>
                  </a:schemeClr>
                </a:solidFill>
              </a:rPr>
              <a:t>Why this matters: </a:t>
            </a:r>
            <a:r>
              <a:rPr lang="en-US" sz="4000" b="1" i="1" dirty="0"/>
              <a:t>how are we living, in the light of God’s day of judgment, when we will all be called to account? </a:t>
            </a:r>
          </a:p>
          <a:p>
            <a:endParaRPr lang="en-US" sz="4000" b="1" i="1" dirty="0"/>
          </a:p>
          <a:p>
            <a:pPr marL="0" indent="0">
              <a:buNone/>
            </a:pPr>
            <a:endParaRPr lang="en-US" sz="4000" b="1" i="1" dirty="0"/>
          </a:p>
          <a:p>
            <a:pPr marL="0" indent="0">
              <a:buNone/>
            </a:pPr>
            <a:endParaRPr lang="en-US" sz="4000" b="1" i="1" dirty="0"/>
          </a:p>
        </p:txBody>
      </p:sp>
      <p:pic>
        <p:nvPicPr>
          <p:cNvPr id="10" name="Graphic 9" descr="Postit Notes with solid fill">
            <a:extLst>
              <a:ext uri="{FF2B5EF4-FFF2-40B4-BE49-F238E27FC236}">
                <a16:creationId xmlns:a16="http://schemas.microsoft.com/office/drawing/2014/main" id="{21261A4E-21DA-55D4-EABD-6194B3CF48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6837" y="680774"/>
            <a:ext cx="914776" cy="914400"/>
          </a:xfrm>
          <a:prstGeom prst="rect">
            <a:avLst/>
          </a:prstGeom>
        </p:spPr>
      </p:pic>
    </p:spTree>
    <p:extLst>
      <p:ext uri="{BB962C8B-B14F-4D97-AF65-F5344CB8AC3E}">
        <p14:creationId xmlns:p14="http://schemas.microsoft.com/office/powerpoint/2010/main" val="531942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AA096-1C8B-D26B-BD49-F41D9B4D9178}"/>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1A27548A-E4D3-D3B1-4056-B11CCAF581EE}"/>
              </a:ext>
            </a:extLst>
          </p:cNvPr>
          <p:cNvGrpSpPr/>
          <p:nvPr/>
        </p:nvGrpSpPr>
        <p:grpSpPr>
          <a:xfrm rot="-5400000">
            <a:off x="4034790" y="-4072891"/>
            <a:ext cx="10553700" cy="18623281"/>
            <a:chOff x="0" y="0"/>
            <a:chExt cx="13716000" cy="24384000"/>
          </a:xfrm>
        </p:grpSpPr>
        <p:sp>
          <p:nvSpPr>
            <p:cNvPr id="7" name="Freeform 3">
              <a:extLst>
                <a:ext uri="{FF2B5EF4-FFF2-40B4-BE49-F238E27FC236}">
                  <a16:creationId xmlns:a16="http://schemas.microsoft.com/office/drawing/2014/main" id="{9BEFE6CF-BB9D-1698-4ECC-492C16F238FD}"/>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396223AC-62A5-A1F2-82D6-3E445BCF4A49}"/>
              </a:ext>
            </a:extLst>
          </p:cNvPr>
          <p:cNvSpPr>
            <a:spLocks noGrp="1"/>
          </p:cNvSpPr>
          <p:nvPr>
            <p:ph type="title"/>
          </p:nvPr>
        </p:nvSpPr>
        <p:spPr>
          <a:xfrm>
            <a:off x="908717" y="35197"/>
            <a:ext cx="16454521" cy="1992247"/>
          </a:xfrm>
        </p:spPr>
        <p:txBody>
          <a:bodyPr>
            <a:normAutofit/>
          </a:bodyPr>
          <a:lstStyle/>
          <a:p>
            <a:r>
              <a:rPr lang="en-SG" sz="6000" b="1" dirty="0">
                <a:solidFill>
                  <a:schemeClr val="bg1"/>
                </a:solidFill>
              </a:rPr>
              <a:t>     </a:t>
            </a:r>
            <a:r>
              <a:rPr lang="en-SG" sz="6000" b="1" spc="-300" dirty="0">
                <a:solidFill>
                  <a:schemeClr val="bg1"/>
                </a:solidFill>
              </a:rPr>
              <a:t>Exegetical Insight: What is the “stone with seven eyes”?</a:t>
            </a:r>
            <a:endParaRPr lang="en-SG" sz="6000" b="1" i="1" spc="-300" dirty="0">
              <a:solidFill>
                <a:schemeClr val="bg1"/>
              </a:solidFill>
            </a:endParaRPr>
          </a:p>
        </p:txBody>
      </p:sp>
      <p:sp>
        <p:nvSpPr>
          <p:cNvPr id="3" name="Content Placeholder 2">
            <a:extLst>
              <a:ext uri="{FF2B5EF4-FFF2-40B4-BE49-F238E27FC236}">
                <a16:creationId xmlns:a16="http://schemas.microsoft.com/office/drawing/2014/main" id="{FF6F35C0-6EBF-1413-163E-4F4DF3F63D5E}"/>
              </a:ext>
            </a:extLst>
          </p:cNvPr>
          <p:cNvSpPr>
            <a:spLocks noGrp="1"/>
          </p:cNvSpPr>
          <p:nvPr>
            <p:ph idx="1"/>
          </p:nvPr>
        </p:nvSpPr>
        <p:spPr>
          <a:xfrm>
            <a:off x="906063" y="2369420"/>
            <a:ext cx="11182471" cy="6406525"/>
          </a:xfrm>
        </p:spPr>
        <p:txBody>
          <a:bodyPr vert="horz" lIns="91440" tIns="45720" rIns="91440" bIns="45720" rtlCol="0" anchor="t">
            <a:noAutofit/>
          </a:bodyPr>
          <a:lstStyle/>
          <a:p>
            <a:r>
              <a:rPr lang="en-US" sz="4000">
                <a:solidFill>
                  <a:schemeClr val="bg1"/>
                </a:solidFill>
              </a:rPr>
              <a:t>Scholars do not agree what the “stone with seven eyes” refers to. There are some possibilities, including:</a:t>
            </a:r>
          </a:p>
          <a:p>
            <a:pPr lvl="1"/>
            <a:r>
              <a:rPr lang="en-US" sz="4000">
                <a:solidFill>
                  <a:schemeClr val="bg1"/>
                </a:solidFill>
              </a:rPr>
              <a:t>the letters engraved on the golden plate attached to the high priest’s turban (Ex. 28:36–38)</a:t>
            </a:r>
          </a:p>
          <a:p>
            <a:pPr lvl="1"/>
            <a:r>
              <a:rPr lang="en-US" sz="4000">
                <a:solidFill>
                  <a:schemeClr val="bg1"/>
                </a:solidFill>
              </a:rPr>
              <a:t>the stones on the high priest’s breastplate/ephod complex (Ex. 28:16–28)* </a:t>
            </a:r>
          </a:p>
          <a:p>
            <a:r>
              <a:rPr lang="en-US" sz="4000">
                <a:solidFill>
                  <a:schemeClr val="bg1"/>
                </a:solidFill>
              </a:rPr>
              <a:t>In all these possibilities, the stone symbolizes how the high priest represents and bears the guilt of God’s people.</a:t>
            </a:r>
          </a:p>
          <a:p>
            <a:pPr marL="771525" indent="-771525">
              <a:buFont typeface=" Avenir Next Arabic Bold"/>
              <a:buAutoNum type="arabicPeriod" startAt="4"/>
            </a:pPr>
            <a:endParaRPr lang="en-US" sz="4000">
              <a:solidFill>
                <a:schemeClr val="bg1"/>
              </a:solidFill>
            </a:endParaRPr>
          </a:p>
          <a:p>
            <a:pPr marL="0" indent="0">
              <a:buNone/>
            </a:pPr>
            <a:endParaRPr lang="en-US" sz="4000">
              <a:solidFill>
                <a:schemeClr val="bg1"/>
              </a:solidFill>
            </a:endParaRPr>
          </a:p>
          <a:p>
            <a:pPr marL="0" indent="0">
              <a:buNone/>
            </a:pPr>
            <a:endParaRPr lang="en-SG" sz="4000">
              <a:solidFill>
                <a:schemeClr val="bg1"/>
              </a:solidFill>
            </a:endParaRPr>
          </a:p>
          <a:p>
            <a:pPr marL="0" indent="0">
              <a:buNone/>
            </a:pPr>
            <a:endParaRPr lang="en-SG" sz="4000">
              <a:solidFill>
                <a:schemeClr val="bg1"/>
              </a:solidFill>
            </a:endParaRPr>
          </a:p>
          <a:p>
            <a:pPr marL="0" indent="0">
              <a:buNone/>
            </a:pPr>
            <a:endParaRPr lang="en-SG" sz="4000">
              <a:solidFill>
                <a:schemeClr val="bg1"/>
              </a:solidFill>
            </a:endParaRPr>
          </a:p>
        </p:txBody>
      </p:sp>
      <p:sp>
        <p:nvSpPr>
          <p:cNvPr id="5" name="TextBox 4">
            <a:extLst>
              <a:ext uri="{FF2B5EF4-FFF2-40B4-BE49-F238E27FC236}">
                <a16:creationId xmlns:a16="http://schemas.microsoft.com/office/drawing/2014/main" id="{5E8F39D4-DEB3-3AF5-59A6-A59FBC3A7FC2}"/>
              </a:ext>
            </a:extLst>
          </p:cNvPr>
          <p:cNvSpPr txBox="1"/>
          <p:nvPr/>
        </p:nvSpPr>
        <p:spPr>
          <a:xfrm>
            <a:off x="690403" y="9594495"/>
            <a:ext cx="17272949" cy="523220"/>
          </a:xfrm>
          <a:prstGeom prst="rect">
            <a:avLst/>
          </a:prstGeom>
          <a:noFill/>
        </p:spPr>
        <p:txBody>
          <a:bodyPr wrap="square">
            <a:spAutoFit/>
          </a:bodyPr>
          <a:lstStyle/>
          <a:p>
            <a:pPr lvl="1"/>
            <a:r>
              <a:rPr lang="en-US" sz="2800" dirty="0">
                <a:solidFill>
                  <a:schemeClr val="bg1"/>
                </a:solidFill>
              </a:rPr>
              <a:t>* </a:t>
            </a:r>
            <a:r>
              <a:rPr lang="en-US" sz="2400" dirty="0">
                <a:solidFill>
                  <a:schemeClr val="bg1"/>
                </a:solidFill>
              </a:rPr>
              <a:t>Mark J. Boda, , The NIV Application Commentary (Grand Rapids, MI: Zondervan Publishing House, 2004), 258.</a:t>
            </a:r>
            <a:endParaRPr lang="en-US" sz="2800" dirty="0">
              <a:solidFill>
                <a:schemeClr val="bg1"/>
              </a:solidFill>
            </a:endParaRPr>
          </a:p>
        </p:txBody>
      </p:sp>
      <p:pic>
        <p:nvPicPr>
          <p:cNvPr id="1026" name="Picture 2">
            <a:extLst>
              <a:ext uri="{FF2B5EF4-FFF2-40B4-BE49-F238E27FC236}">
                <a16:creationId xmlns:a16="http://schemas.microsoft.com/office/drawing/2014/main" id="{505AED36-D7CD-0211-CFDB-9524181A9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18274" y="2571459"/>
            <a:ext cx="5845078" cy="43622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9E1C43C-ED23-70ED-69AB-DBD088B67447}"/>
              </a:ext>
            </a:extLst>
          </p:cNvPr>
          <p:cNvSpPr txBox="1"/>
          <p:nvPr/>
        </p:nvSpPr>
        <p:spPr>
          <a:xfrm>
            <a:off x="12644978" y="7281565"/>
            <a:ext cx="5080380" cy="1200329"/>
          </a:xfrm>
          <a:prstGeom prst="rect">
            <a:avLst/>
          </a:prstGeom>
          <a:noFill/>
        </p:spPr>
        <p:txBody>
          <a:bodyPr wrap="square">
            <a:spAutoFit/>
          </a:bodyPr>
          <a:lstStyle/>
          <a:p>
            <a:pPr lvl="1" algn="ctr"/>
            <a:r>
              <a:rPr lang="en-US" sz="2400">
                <a:solidFill>
                  <a:schemeClr val="bg1"/>
                </a:solidFill>
                <a:cs typeface=" Avenir Next Arabic Medium" panose="020B0604020202020204"/>
              </a:rPr>
              <a:t>Ceramic replica of the </a:t>
            </a:r>
          </a:p>
          <a:p>
            <a:pPr lvl="1" algn="ctr"/>
            <a:r>
              <a:rPr lang="en-US" sz="2400">
                <a:solidFill>
                  <a:schemeClr val="bg1"/>
                </a:solidFill>
                <a:cs typeface=" Avenir Next Arabic Medium" panose="020B0604020202020204"/>
              </a:rPr>
              <a:t>High Priest’s breastplate</a:t>
            </a:r>
          </a:p>
          <a:p>
            <a:pPr lvl="1" algn="ctr"/>
            <a:r>
              <a:rPr lang="en-US" sz="2400" i="1">
                <a:solidFill>
                  <a:schemeClr val="bg1"/>
                </a:solidFill>
                <a:cs typeface=" Avenir Next Arabic Medium" panose="020B0604020202020204"/>
              </a:rPr>
              <a:t>Source: wikimedia.org</a:t>
            </a:r>
          </a:p>
        </p:txBody>
      </p:sp>
      <p:sp>
        <p:nvSpPr>
          <p:cNvPr id="9" name="Freeform 14" descr="Magnifying glass with solid fill">
            <a:extLst>
              <a:ext uri="{FF2B5EF4-FFF2-40B4-BE49-F238E27FC236}">
                <a16:creationId xmlns:a16="http://schemas.microsoft.com/office/drawing/2014/main" id="{B0794E96-E61F-8A9F-C7D5-509EF619283B}"/>
              </a:ext>
            </a:extLst>
          </p:cNvPr>
          <p:cNvSpPr/>
          <p:nvPr/>
        </p:nvSpPr>
        <p:spPr>
          <a:xfrm>
            <a:off x="906063" y="182344"/>
            <a:ext cx="845306" cy="845306"/>
          </a:xfrm>
          <a:custGeom>
            <a:avLst/>
            <a:gdLst/>
            <a:ahLst/>
            <a:cxnLst/>
            <a:rect l="l" t="t" r="r" b="b"/>
            <a:pathLst>
              <a:path w="845306" h="845306">
                <a:moveTo>
                  <a:pt x="0" y="0"/>
                </a:moveTo>
                <a:lnTo>
                  <a:pt x="845306" y="0"/>
                </a:lnTo>
                <a:lnTo>
                  <a:pt x="845306" y="845306"/>
                </a:lnTo>
                <a:lnTo>
                  <a:pt x="0" y="84530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5">
            <a:extLst>
              <a:ext uri="{FF2B5EF4-FFF2-40B4-BE49-F238E27FC236}">
                <a16:creationId xmlns:a16="http://schemas.microsoft.com/office/drawing/2014/main" id="{7F60DEF2-6505-D17C-1210-5CF2EC652200}"/>
              </a:ext>
            </a:extLst>
          </p:cNvPr>
          <p:cNvSpPr/>
          <p:nvPr/>
        </p:nvSpPr>
        <p:spPr>
          <a:xfrm>
            <a:off x="907158" y="1985056"/>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172474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DEE89-585E-064B-C209-AA93CC72EFFF}"/>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68D53FB0-AB4C-BCB0-FBD6-38DC0EE96553}"/>
              </a:ext>
            </a:extLst>
          </p:cNvPr>
          <p:cNvSpPr/>
          <p:nvPr/>
        </p:nvSpPr>
        <p:spPr>
          <a:xfrm rot="16200000">
            <a:off x="3736203" y="-3812588"/>
            <a:ext cx="10835452"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A0D93347-251E-8D33-522A-024C24148F31}"/>
              </a:ext>
            </a:extLst>
          </p:cNvPr>
          <p:cNvSpPr>
            <a:spLocks noGrp="1"/>
          </p:cNvSpPr>
          <p:nvPr>
            <p:ph type="title"/>
          </p:nvPr>
        </p:nvSpPr>
        <p:spPr>
          <a:xfrm>
            <a:off x="2597072" y="343991"/>
            <a:ext cx="15773400" cy="1710730"/>
          </a:xfrm>
        </p:spPr>
        <p:txBody>
          <a:bodyPr>
            <a:normAutofit/>
          </a:bodyPr>
          <a:lstStyle/>
          <a:p>
            <a:r>
              <a:rPr lang="en-SG" sz="6000" b="1"/>
              <a:t>Reflect, Share and Pray for one another</a:t>
            </a:r>
            <a:endParaRPr lang="en-SG" sz="6000" b="1" i="1"/>
          </a:p>
        </p:txBody>
      </p:sp>
      <p:sp>
        <p:nvSpPr>
          <p:cNvPr id="7" name="Content Placeholder 2">
            <a:extLst>
              <a:ext uri="{FF2B5EF4-FFF2-40B4-BE49-F238E27FC236}">
                <a16:creationId xmlns:a16="http://schemas.microsoft.com/office/drawing/2014/main" id="{377CD67D-E135-6098-4A3B-9842289CA52B}"/>
              </a:ext>
            </a:extLst>
          </p:cNvPr>
          <p:cNvSpPr>
            <a:spLocks noGrp="1"/>
          </p:cNvSpPr>
          <p:nvPr>
            <p:ph idx="1"/>
          </p:nvPr>
        </p:nvSpPr>
        <p:spPr>
          <a:xfrm>
            <a:off x="949373" y="2319136"/>
            <a:ext cx="16389255" cy="8027336"/>
          </a:xfrm>
        </p:spPr>
        <p:txBody>
          <a:bodyPr vert="horz" lIns="91440" tIns="45720" rIns="91440" bIns="45720" rtlCol="0" anchor="t">
            <a:normAutofit/>
          </a:bodyPr>
          <a:lstStyle/>
          <a:p>
            <a:pPr marL="771525" indent="-771525">
              <a:buAutoNum type="arabicPeriod"/>
            </a:pPr>
            <a:r>
              <a:rPr lang="en-SG" sz="4000" b="1"/>
              <a:t>Condemnation</a:t>
            </a:r>
            <a:r>
              <a:rPr lang="en-SG" sz="4000"/>
              <a:t>: Are there areas of your life where you are weighed down by guilt and regret and feel defeated by sin (v.1)? Confess these to one another, and to God.</a:t>
            </a:r>
            <a:br>
              <a:rPr lang="en-SG" sz="4000"/>
            </a:br>
            <a:endParaRPr lang="en-SG" sz="4000"/>
          </a:p>
          <a:p>
            <a:pPr marL="771525" indent="-771525">
              <a:buAutoNum type="arabicPeriod"/>
            </a:pPr>
            <a:r>
              <a:rPr lang="en-SG" sz="4000" b="1"/>
              <a:t>Cleansing: </a:t>
            </a:r>
            <a:r>
              <a:rPr lang="en-SG" sz="4000"/>
              <a:t>Pray for one another that our hearts may be purified and set free from the filthy garments of sin. (v.4)</a:t>
            </a:r>
          </a:p>
          <a:p>
            <a:pPr marL="0" indent="0">
              <a:buNone/>
            </a:pPr>
            <a:endParaRPr lang="en-SG" sz="4000"/>
          </a:p>
          <a:p>
            <a:pPr marL="0" indent="0">
              <a:buNone/>
            </a:pPr>
            <a:r>
              <a:rPr lang="en-SG" sz="4000"/>
              <a:t>Do not rush through this time of prayer. Give yourselves and one another the space that you need to bring your lives before God.</a:t>
            </a:r>
          </a:p>
          <a:p>
            <a:pPr marL="771525" indent="-771525">
              <a:buAutoNum type="arabicPeriod"/>
            </a:pPr>
            <a:endParaRPr lang="en-SG" sz="4000"/>
          </a:p>
          <a:p>
            <a:pPr marL="771525" indent="-771525">
              <a:buAutoNum type="arabicPeriod"/>
            </a:pPr>
            <a:endParaRPr lang="en-US" sz="4000"/>
          </a:p>
          <a:p>
            <a:pPr marL="0" indent="0">
              <a:buNone/>
            </a:pPr>
            <a:endParaRPr lang="en-US" sz="4000"/>
          </a:p>
          <a:p>
            <a:endParaRPr lang="en-US" sz="4000"/>
          </a:p>
          <a:p>
            <a:pPr marL="0" indent="0">
              <a:buNone/>
            </a:pPr>
            <a:endParaRPr lang="en-US" sz="4000"/>
          </a:p>
          <a:p>
            <a:pPr marL="0" indent="0">
              <a:buNone/>
            </a:pPr>
            <a:endParaRPr lang="en-SG" sz="4000"/>
          </a:p>
        </p:txBody>
      </p:sp>
      <p:sp>
        <p:nvSpPr>
          <p:cNvPr id="10" name="Oval 9">
            <a:extLst>
              <a:ext uri="{FF2B5EF4-FFF2-40B4-BE49-F238E27FC236}">
                <a16:creationId xmlns:a16="http://schemas.microsoft.com/office/drawing/2014/main" id="{C216E683-6455-7BAB-C79F-8513D208456F}"/>
              </a:ext>
            </a:extLst>
          </p:cNvPr>
          <p:cNvSpPr>
            <a:spLocks noChangeAspect="1"/>
          </p:cNvSpPr>
          <p:nvPr/>
        </p:nvSpPr>
        <p:spPr>
          <a:xfrm>
            <a:off x="1047114" y="521556"/>
            <a:ext cx="1381424"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10">
            <a:extLst>
              <a:ext uri="{FF2B5EF4-FFF2-40B4-BE49-F238E27FC236}">
                <a16:creationId xmlns:a16="http://schemas.microsoft.com/office/drawing/2014/main" id="{598C16F7-7D88-749D-2B26-070C5C8E5AAF}"/>
              </a:ext>
            </a:extLst>
          </p:cNvPr>
          <p:cNvSpPr/>
          <p:nvPr/>
        </p:nvSpPr>
        <p:spPr>
          <a:xfrm>
            <a:off x="1352685" y="744276"/>
            <a:ext cx="866997" cy="9101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501570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AE9D-27EB-923F-9B2A-42012B1B1E2A}"/>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F9418D83-24C6-390B-9D6C-DF4AF00C35AB}"/>
              </a:ext>
            </a:extLst>
          </p:cNvPr>
          <p:cNvSpPr/>
          <p:nvPr/>
        </p:nvSpPr>
        <p:spPr>
          <a:xfrm rot="16200000">
            <a:off x="3754666" y="-3812588"/>
            <a:ext cx="10835452"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itle 1">
            <a:extLst>
              <a:ext uri="{FF2B5EF4-FFF2-40B4-BE49-F238E27FC236}">
                <a16:creationId xmlns:a16="http://schemas.microsoft.com/office/drawing/2014/main" id="{D492625C-75E9-87F2-69C8-697AE8F6936E}"/>
              </a:ext>
            </a:extLst>
          </p:cNvPr>
          <p:cNvSpPr>
            <a:spLocks noGrp="1"/>
          </p:cNvSpPr>
          <p:nvPr>
            <p:ph type="title"/>
          </p:nvPr>
        </p:nvSpPr>
        <p:spPr>
          <a:xfrm>
            <a:off x="2597072" y="343991"/>
            <a:ext cx="15773400" cy="1710730"/>
          </a:xfrm>
        </p:spPr>
        <p:txBody>
          <a:bodyPr>
            <a:normAutofit fontScale="90000"/>
          </a:bodyPr>
          <a:lstStyle/>
          <a:p>
            <a:r>
              <a:rPr lang="en-SG" sz="6000" b="1"/>
              <a:t>Next Steps (for personal reflection and action)</a:t>
            </a:r>
            <a:endParaRPr lang="en-SG" sz="6000" b="1" i="1"/>
          </a:p>
        </p:txBody>
      </p:sp>
      <p:sp>
        <p:nvSpPr>
          <p:cNvPr id="7" name="Content Placeholder 2">
            <a:extLst>
              <a:ext uri="{FF2B5EF4-FFF2-40B4-BE49-F238E27FC236}">
                <a16:creationId xmlns:a16="http://schemas.microsoft.com/office/drawing/2014/main" id="{8B1ABE72-06FA-60B1-E14F-B2CB4C1455CF}"/>
              </a:ext>
            </a:extLst>
          </p:cNvPr>
          <p:cNvSpPr>
            <a:spLocks noGrp="1"/>
          </p:cNvSpPr>
          <p:nvPr>
            <p:ph idx="1"/>
          </p:nvPr>
        </p:nvSpPr>
        <p:spPr>
          <a:xfrm>
            <a:off x="949373" y="2319136"/>
            <a:ext cx="16389255" cy="8027336"/>
          </a:xfrm>
        </p:spPr>
        <p:txBody>
          <a:bodyPr vert="horz" lIns="91440" tIns="45720" rIns="91440" bIns="45720" rtlCol="0" anchor="t">
            <a:normAutofit/>
          </a:bodyPr>
          <a:lstStyle/>
          <a:p>
            <a:pPr marL="0" indent="0">
              <a:buNone/>
            </a:pPr>
            <a:r>
              <a:rPr lang="en-SG" sz="4000" dirty="0"/>
              <a:t>Might GOD be leading you to take the following steps in obedience to Him:</a:t>
            </a:r>
          </a:p>
          <a:p>
            <a:pPr marL="0" indent="0">
              <a:buNone/>
            </a:pPr>
            <a:endParaRPr lang="en-SG" sz="4000" dirty="0"/>
          </a:p>
          <a:p>
            <a:pPr marL="771525" indent="-771525">
              <a:buAutoNum type="arabicPeriod"/>
            </a:pPr>
            <a:r>
              <a:rPr lang="en-SG" sz="4000" b="1" dirty="0"/>
              <a:t>Conviction: </a:t>
            </a:r>
            <a:r>
              <a:rPr lang="en-SG" sz="4000" dirty="0"/>
              <a:t>Is God calling you to obey and serve Him, just as He called and empowered Joshua the high priest (v.7)? </a:t>
            </a:r>
            <a:br>
              <a:rPr lang="en-SG" sz="4000" dirty="0"/>
            </a:br>
            <a:endParaRPr lang="en-SG" sz="4000" dirty="0"/>
          </a:p>
          <a:p>
            <a:pPr marL="771525" indent="-771525">
              <a:buAutoNum type="arabicPeriod"/>
            </a:pPr>
            <a:r>
              <a:rPr lang="en-SG" sz="4000" b="1" dirty="0"/>
              <a:t>Compassion</a:t>
            </a:r>
            <a:r>
              <a:rPr lang="en-SG" sz="4000" dirty="0"/>
              <a:t>: Are there non-Christian family members, friends, and colleagues that you know who need the LORD to cleanse and heal and save them? Pray for them by name and make concrete plans to reach out to them.</a:t>
            </a:r>
            <a:endParaRPr lang="en-SG" sz="4000" b="1" dirty="0"/>
          </a:p>
          <a:p>
            <a:pPr marL="771525" indent="-771525">
              <a:buAutoNum type="arabicPeriod"/>
            </a:pPr>
            <a:endParaRPr lang="en-SG" sz="4000" dirty="0"/>
          </a:p>
          <a:p>
            <a:pPr marL="771525" indent="-771525">
              <a:buAutoNum type="arabicPeriod"/>
            </a:pPr>
            <a:endParaRPr lang="en-US" sz="4000" dirty="0"/>
          </a:p>
          <a:p>
            <a:pPr marL="0" indent="0">
              <a:buNone/>
            </a:pPr>
            <a:endParaRPr lang="en-US" sz="4000" dirty="0"/>
          </a:p>
          <a:p>
            <a:endParaRPr lang="en-US" sz="4000" dirty="0"/>
          </a:p>
          <a:p>
            <a:pPr marL="0" indent="0">
              <a:buNone/>
            </a:pPr>
            <a:endParaRPr lang="en-US" sz="4000" dirty="0"/>
          </a:p>
          <a:p>
            <a:pPr marL="0" indent="0">
              <a:buNone/>
            </a:pPr>
            <a:endParaRPr lang="en-SG" sz="4000" dirty="0"/>
          </a:p>
        </p:txBody>
      </p:sp>
      <p:sp>
        <p:nvSpPr>
          <p:cNvPr id="10" name="Oval 9">
            <a:extLst>
              <a:ext uri="{FF2B5EF4-FFF2-40B4-BE49-F238E27FC236}">
                <a16:creationId xmlns:a16="http://schemas.microsoft.com/office/drawing/2014/main" id="{C585FADD-C235-0F9C-1DC4-E0061EEC4BC3}"/>
              </a:ext>
            </a:extLst>
          </p:cNvPr>
          <p:cNvSpPr>
            <a:spLocks noChangeAspect="1"/>
          </p:cNvSpPr>
          <p:nvPr/>
        </p:nvSpPr>
        <p:spPr>
          <a:xfrm>
            <a:off x="1047114" y="521556"/>
            <a:ext cx="1381424"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10">
            <a:extLst>
              <a:ext uri="{FF2B5EF4-FFF2-40B4-BE49-F238E27FC236}">
                <a16:creationId xmlns:a16="http://schemas.microsoft.com/office/drawing/2014/main" id="{1E5DDD81-E7DE-8053-350F-02DF086950BC}"/>
              </a:ext>
            </a:extLst>
          </p:cNvPr>
          <p:cNvSpPr/>
          <p:nvPr/>
        </p:nvSpPr>
        <p:spPr>
          <a:xfrm>
            <a:off x="1352685" y="744276"/>
            <a:ext cx="866997" cy="9101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1262692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727AA726-6A2E-8AAE-2F44-358F58524DC8}"/>
              </a:ext>
            </a:extLst>
          </p:cNvPr>
          <p:cNvGrpSpPr/>
          <p:nvPr/>
        </p:nvGrpSpPr>
        <p:grpSpPr>
          <a:xfrm rot="-5400000">
            <a:off x="3867149" y="-4034790"/>
            <a:ext cx="10553700" cy="18623281"/>
            <a:chOff x="0" y="0"/>
            <a:chExt cx="13716000" cy="24384000"/>
          </a:xfrm>
        </p:grpSpPr>
        <p:sp>
          <p:nvSpPr>
            <p:cNvPr id="5" name="Freeform 3">
              <a:extLst>
                <a:ext uri="{FF2B5EF4-FFF2-40B4-BE49-F238E27FC236}">
                  <a16:creationId xmlns:a16="http://schemas.microsoft.com/office/drawing/2014/main" id="{008401E8-E2A5-C200-BFA1-B0345702B79B}"/>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385748" y="499175"/>
            <a:ext cx="16069892" cy="1521118"/>
          </a:xfrm>
        </p:spPr>
        <p:txBody>
          <a:bodyPr>
            <a:normAutofit/>
          </a:bodyPr>
          <a:lstStyle/>
          <a:p>
            <a:r>
              <a:rPr lang="en-SG" sz="6000" b="1">
                <a:solidFill>
                  <a:schemeClr val="bg1"/>
                </a:solidFill>
              </a:rPr>
              <a:t>Additional Resources for Further Study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a:xfrm>
            <a:off x="1257299" y="2519468"/>
            <a:ext cx="15773400" cy="6672052"/>
          </a:xfrm>
        </p:spPr>
        <p:txBody>
          <a:bodyPr vert="horz" lIns="137160" tIns="68580" rIns="137160" bIns="68580" rtlCol="0" anchor="t">
            <a:normAutofit lnSpcReduction="10000"/>
          </a:bodyPr>
          <a:lstStyle/>
          <a:p>
            <a:r>
              <a:rPr lang="en-SG" sz="4000">
                <a:solidFill>
                  <a:schemeClr val="bg1"/>
                </a:solidFill>
                <a:latin typeface="Aptos Display"/>
              </a:rPr>
              <a:t>Gregory, Bryan R. </a:t>
            </a:r>
            <a:r>
              <a:rPr lang="en-SG" sz="4000" i="1">
                <a:solidFill>
                  <a:schemeClr val="bg1"/>
                </a:solidFill>
                <a:latin typeface="Aptos Display"/>
              </a:rPr>
              <a:t>Longing for God in an age of discouragement: the Gospel according to Zechariah</a:t>
            </a:r>
            <a:r>
              <a:rPr lang="en-SG" sz="4000">
                <a:solidFill>
                  <a:schemeClr val="bg1"/>
                </a:solidFill>
                <a:latin typeface="Aptos Display"/>
              </a:rPr>
              <a:t>. P &amp; R Publ., 2010.</a:t>
            </a:r>
            <a:br>
              <a:rPr lang="en-SG" sz="4000">
                <a:solidFill>
                  <a:schemeClr val="bg1"/>
                </a:solidFill>
                <a:latin typeface="Aptos Display"/>
              </a:rPr>
            </a:br>
            <a:endParaRPr lang="en-SG" sz="4000">
              <a:solidFill>
                <a:schemeClr val="bg1"/>
              </a:solidFill>
              <a:latin typeface="Aptos Display"/>
            </a:endParaRPr>
          </a:p>
          <a:p>
            <a:r>
              <a:rPr lang="en-SG" sz="4000">
                <a:solidFill>
                  <a:schemeClr val="bg1"/>
                </a:solidFill>
              </a:rPr>
              <a:t>Anthony R. Petterson, ed. David W. Baker and Gordon J. Wenham, vol. 25, Apollos Old Testament Commentary (Nottingham, England; Downers Grove, IL: Apollos; InterVarsity Press, 2015)</a:t>
            </a:r>
            <a:br>
              <a:rPr lang="en-SG" sz="4000">
                <a:solidFill>
                  <a:schemeClr val="bg1"/>
                </a:solidFill>
              </a:rPr>
            </a:br>
            <a:endParaRPr lang="en-SG" sz="4000">
              <a:solidFill>
                <a:schemeClr val="bg1"/>
              </a:solidFill>
            </a:endParaRPr>
          </a:p>
          <a:p>
            <a:r>
              <a:rPr lang="en-US" sz="4000">
                <a:solidFill>
                  <a:schemeClr val="bg1"/>
                </a:solidFill>
              </a:rPr>
              <a:t>Andrew E. Hill, ed. David G. Firth, vol. 28, Tyndale Old Testament Commentaries (Nottingham, England: Inter-Varsity Press, 2012)</a:t>
            </a:r>
            <a:br>
              <a:rPr lang="en-US" sz="4000">
                <a:solidFill>
                  <a:schemeClr val="bg1"/>
                </a:solidFill>
              </a:rPr>
            </a:br>
            <a:endParaRPr lang="en-US" sz="4000">
              <a:solidFill>
                <a:schemeClr val="bg1"/>
              </a:solidFill>
            </a:endParaRPr>
          </a:p>
          <a:p>
            <a:r>
              <a:rPr lang="en-US" sz="4000">
                <a:solidFill>
                  <a:schemeClr val="bg1"/>
                </a:solidFill>
              </a:rPr>
              <a:t>Mark J. Boda, The NIV Application Commentary (Grand Rapids, MI: Zondervan Publishing House, 2004)</a:t>
            </a:r>
            <a:endParaRPr lang="en-SG" sz="4000">
              <a:solidFill>
                <a:schemeClr val="bg1"/>
              </a:solidFill>
            </a:endParaRPr>
          </a:p>
          <a:p>
            <a:endParaRPr lang="en-SG" sz="4000">
              <a:solidFill>
                <a:schemeClr val="bg1"/>
              </a:solidFill>
            </a:endParaRPr>
          </a:p>
          <a:p>
            <a:endParaRPr lang="en-SG" sz="4000">
              <a:solidFill>
                <a:schemeClr val="bg1"/>
              </a:solidFill>
            </a:endParaRPr>
          </a:p>
          <a:p>
            <a:pPr marL="0" indent="0">
              <a:buNone/>
            </a:pPr>
            <a:endParaRPr lang="en-SG" sz="4000">
              <a:solidFill>
                <a:schemeClr val="bg1"/>
              </a:solidFill>
            </a:endParaRPr>
          </a:p>
        </p:txBody>
      </p:sp>
      <p:pic>
        <p:nvPicPr>
          <p:cNvPr id="6" name="Graphic 5" descr="Books with solid fill">
            <a:extLst>
              <a:ext uri="{FF2B5EF4-FFF2-40B4-BE49-F238E27FC236}">
                <a16:creationId xmlns:a16="http://schemas.microsoft.com/office/drawing/2014/main" id="{636CB4FD-90CF-662E-089F-CDDF5E91C2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300" y="802534"/>
            <a:ext cx="914625" cy="914400"/>
          </a:xfrm>
          <a:prstGeom prst="rect">
            <a:avLst/>
          </a:prstGeom>
        </p:spPr>
      </p:pic>
      <p:sp>
        <p:nvSpPr>
          <p:cNvPr id="7" name="Freeform 5">
            <a:extLst>
              <a:ext uri="{FF2B5EF4-FFF2-40B4-BE49-F238E27FC236}">
                <a16:creationId xmlns:a16="http://schemas.microsoft.com/office/drawing/2014/main" id="{0E61481E-AB79-9616-9C54-58822D8F8172}"/>
              </a:ext>
            </a:extLst>
          </p:cNvPr>
          <p:cNvSpPr/>
          <p:nvPr/>
        </p:nvSpPr>
        <p:spPr>
          <a:xfrm>
            <a:off x="1257300" y="2064994"/>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 Avenir Next Arabic Bold"/>
        <a:ea typeface=""/>
        <a:cs typeface=""/>
      </a:majorFont>
      <a:minorFont>
        <a:latin typeface=" Avenir Next Arabic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F29BCD-9670-47D2-9401-BB7F9E30CBBD}">
  <ds:schemaRefs>
    <ds:schemaRef ds:uri="http://purl.org/dc/elements/1.1/"/>
    <ds:schemaRef ds:uri="http://purl.org/dc/terms/"/>
    <ds:schemaRef ds:uri="http://schemas.microsoft.com/office/2006/documentManagement/types"/>
    <ds:schemaRef ds:uri="http://schemas.microsoft.com/office/2006/metadata/properties"/>
    <ds:schemaRef ds:uri="http://purl.org/dc/dcmitype/"/>
    <ds:schemaRef ds:uri="http://schemas.microsoft.com/office/infopath/2007/PartnerControls"/>
    <ds:schemaRef ds:uri="http://schemas.openxmlformats.org/package/2006/metadata/core-properties"/>
    <ds:schemaRef ds:uri="c38deafa-2afa-4821-9b46-ebe1d0511af9"/>
    <ds:schemaRef ds:uri="eea9b92b-d4a4-4073-8933-a23700a8b8bc"/>
    <ds:schemaRef ds:uri="http://www.w3.org/XML/1998/namespace"/>
  </ds:schemaRefs>
</ds:datastoreItem>
</file>

<file path=customXml/itemProps2.xml><?xml version="1.0" encoding="utf-8"?>
<ds:datastoreItem xmlns:ds="http://schemas.openxmlformats.org/officeDocument/2006/customXml" ds:itemID="{3360D975-C0A2-453F-BBCE-D05A09EE3B96}">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4B4ECCF-D857-4367-9FF9-D5AAE5D434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TotalTime>
  <Words>2667</Words>
  <Application>Microsoft Office PowerPoint</Application>
  <PresentationFormat>Custom</PresentationFormat>
  <Paragraphs>254</Paragraphs>
  <Slides>21</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 Avenir Next Arabic Bold</vt:lpstr>
      <vt:lpstr> Avenir Next Arabic Medium</vt:lpstr>
      <vt:lpstr>Aptos</vt:lpstr>
      <vt:lpstr>Aptos Display</vt:lpstr>
      <vt:lpstr>Arial</vt:lpstr>
      <vt:lpstr>Arial,Sans-Serif</vt:lpstr>
      <vt:lpstr>Avenir Next Arabic Bold</vt:lpstr>
      <vt:lpstr>Avenir Next Arabic Medium</vt:lpstr>
      <vt:lpstr>Office Theme</vt:lpstr>
      <vt:lpstr>PowerPoint Presentation</vt:lpstr>
      <vt:lpstr>PowerPoint Presentation</vt:lpstr>
      <vt:lpstr>WELCOME</vt:lpstr>
      <vt:lpstr>WORSHIP</vt:lpstr>
      <vt:lpstr>PowerPoint Presentation</vt:lpstr>
      <vt:lpstr>Activity 1: Lectio Divina (Zechariah 3:1-10)</vt:lpstr>
      <vt:lpstr>The Context of Zechariah 3:1-10</vt:lpstr>
      <vt:lpstr>PowerPoint Presentation</vt:lpstr>
      <vt:lpstr>Context: Who was Joshua the High Priest?</vt:lpstr>
      <vt:lpstr>Read Zechariah 3:1-5 and answer the following questions</vt:lpstr>
      <vt:lpstr>Question 1 Discussion Notes</vt:lpstr>
      <vt:lpstr>Question 2 Discussion Notes</vt:lpstr>
      <vt:lpstr>Question 3 Discussion Notes</vt:lpstr>
      <vt:lpstr>Read Zechariah 3:6-10 and answer the following questions</vt:lpstr>
      <vt:lpstr>Question 4 Discussion Notes</vt:lpstr>
      <vt:lpstr>Question 5 Discussion Notes</vt:lpstr>
      <vt:lpstr>Question 5 Discussion Notes (cont’d)</vt:lpstr>
      <vt:lpstr>     Exegetical Insight: What is the “stone with seven eyes”?</vt:lpstr>
      <vt:lpstr>Reflect, Share and Pray for one another</vt:lpstr>
      <vt:lpstr>Next Steps (for personal reflection and action)</vt:lpstr>
      <vt:lpstr>Additional Resources 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Sun</dc:creator>
  <cp:lastModifiedBy>Joo Lian Tan</cp:lastModifiedBy>
  <cp:revision>2</cp:revision>
  <dcterms:created xsi:type="dcterms:W3CDTF">2025-10-10T06:54:17Z</dcterms:created>
  <dcterms:modified xsi:type="dcterms:W3CDTF">2026-07-03T09:02:31Z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