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98" r:id="rId5"/>
    <p:sldId id="297" r:id="rId6"/>
    <p:sldId id="286" r:id="rId7"/>
    <p:sldId id="277" r:id="rId8"/>
    <p:sldId id="260" r:id="rId9"/>
    <p:sldId id="304" r:id="rId10"/>
    <p:sldId id="287" r:id="rId11"/>
    <p:sldId id="302" r:id="rId12"/>
    <p:sldId id="288" r:id="rId13"/>
    <p:sldId id="301" r:id="rId14"/>
    <p:sldId id="279" r:id="rId15"/>
    <p:sldId id="292" r:id="rId16"/>
    <p:sldId id="303" r:id="rId17"/>
    <p:sldId id="266" r:id="rId18"/>
    <p:sldId id="290" r:id="rId19"/>
    <p:sldId id="300" r:id="rId20"/>
    <p:sldId id="293" r:id="rId21"/>
    <p:sldId id="294" r:id="rId22"/>
    <p:sldId id="299" r:id="rId23"/>
    <p:sldId id="295" r:id="rId24"/>
    <p:sldId id="264" r:id="rId25"/>
    <p:sldId id="270" r:id="rId26"/>
    <p:sldId id="269" r:id="rId27"/>
  </p:sldIdLst>
  <p:sldSz cx="18288000" cy="1051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24E324-2263-529E-3B49-FB612A79B384}" name="Sandra Chi" initials="SC" userId="S::sandra.chi@cefc.org.sg::f96e976a-731b-4ecc-9aae-795e5b9077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4" d="100"/>
          <a:sy n="44" d="100"/>
        </p:scale>
        <p:origin x="588"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D2B46-4151-474D-A5A9-FCEDD2D4B0E7}" type="datetimeFigureOut">
              <a:rPr lang="en-SG" smtClean="0"/>
              <a:t>3/7/2026</a:t>
            </a:fld>
            <a:endParaRPr lang="en-SG"/>
          </a:p>
        </p:txBody>
      </p:sp>
      <p:sp>
        <p:nvSpPr>
          <p:cNvPr id="4" name="Slide Image Placeholder 3"/>
          <p:cNvSpPr>
            <a:spLocks noGrp="1" noRot="1" noChangeAspect="1"/>
          </p:cNvSpPr>
          <p:nvPr>
            <p:ph type="sldImg" idx="2"/>
          </p:nvPr>
        </p:nvSpPr>
        <p:spPr>
          <a:xfrm>
            <a:off x="746125" y="1143000"/>
            <a:ext cx="536575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4D7FA8-4B1E-44E3-8EFB-43AC8FCD2B0D}" type="slidenum">
              <a:rPr lang="en-SG" smtClean="0"/>
              <a:t>‹#›</a:t>
            </a:fld>
            <a:endParaRPr lang="en-SG"/>
          </a:p>
        </p:txBody>
      </p:sp>
    </p:spTree>
    <p:extLst>
      <p:ext uri="{BB962C8B-B14F-4D97-AF65-F5344CB8AC3E}">
        <p14:creationId xmlns:p14="http://schemas.microsoft.com/office/powerpoint/2010/main" val="437723094"/>
      </p:ext>
    </p:extLst>
  </p:cSld>
  <p:clrMap bg1="lt1" tx1="dk1" bg2="lt2" tx2="dk2" accent1="accent1" accent2="accent2" accent3="accent3" accent4="accent4" accent5="accent5" accent6="accent6" hlink="hlink" folHlink="folHlink"/>
  <p:notesStyle>
    <a:lvl1pPr marL="0" algn="l" defTabSz="1382573" rtl="0" eaLnBrk="1" latinLnBrk="0" hangingPunct="1">
      <a:defRPr sz="1814" kern="1200">
        <a:solidFill>
          <a:schemeClr val="tx1"/>
        </a:solidFill>
        <a:latin typeface="+mn-lt"/>
        <a:ea typeface="+mn-ea"/>
        <a:cs typeface="+mn-cs"/>
      </a:defRPr>
    </a:lvl1pPr>
    <a:lvl2pPr marL="691286" algn="l" defTabSz="1382573" rtl="0" eaLnBrk="1" latinLnBrk="0" hangingPunct="1">
      <a:defRPr sz="1814" kern="1200">
        <a:solidFill>
          <a:schemeClr val="tx1"/>
        </a:solidFill>
        <a:latin typeface="+mn-lt"/>
        <a:ea typeface="+mn-ea"/>
        <a:cs typeface="+mn-cs"/>
      </a:defRPr>
    </a:lvl2pPr>
    <a:lvl3pPr marL="1382573" algn="l" defTabSz="1382573" rtl="0" eaLnBrk="1" latinLnBrk="0" hangingPunct="1">
      <a:defRPr sz="1814" kern="1200">
        <a:solidFill>
          <a:schemeClr val="tx1"/>
        </a:solidFill>
        <a:latin typeface="+mn-lt"/>
        <a:ea typeface="+mn-ea"/>
        <a:cs typeface="+mn-cs"/>
      </a:defRPr>
    </a:lvl3pPr>
    <a:lvl4pPr marL="2073859" algn="l" defTabSz="1382573" rtl="0" eaLnBrk="1" latinLnBrk="0" hangingPunct="1">
      <a:defRPr sz="1814" kern="1200">
        <a:solidFill>
          <a:schemeClr val="tx1"/>
        </a:solidFill>
        <a:latin typeface="+mn-lt"/>
        <a:ea typeface="+mn-ea"/>
        <a:cs typeface="+mn-cs"/>
      </a:defRPr>
    </a:lvl4pPr>
    <a:lvl5pPr marL="2765146" algn="l" defTabSz="1382573" rtl="0" eaLnBrk="1" latinLnBrk="0" hangingPunct="1">
      <a:defRPr sz="1814" kern="1200">
        <a:solidFill>
          <a:schemeClr val="tx1"/>
        </a:solidFill>
        <a:latin typeface="+mn-lt"/>
        <a:ea typeface="+mn-ea"/>
        <a:cs typeface="+mn-cs"/>
      </a:defRPr>
    </a:lvl5pPr>
    <a:lvl6pPr marL="3456432" algn="l" defTabSz="1382573" rtl="0" eaLnBrk="1" latinLnBrk="0" hangingPunct="1">
      <a:defRPr sz="1814" kern="1200">
        <a:solidFill>
          <a:schemeClr val="tx1"/>
        </a:solidFill>
        <a:latin typeface="+mn-lt"/>
        <a:ea typeface="+mn-ea"/>
        <a:cs typeface="+mn-cs"/>
      </a:defRPr>
    </a:lvl6pPr>
    <a:lvl7pPr marL="4147718" algn="l" defTabSz="1382573" rtl="0" eaLnBrk="1" latinLnBrk="0" hangingPunct="1">
      <a:defRPr sz="1814" kern="1200">
        <a:solidFill>
          <a:schemeClr val="tx1"/>
        </a:solidFill>
        <a:latin typeface="+mn-lt"/>
        <a:ea typeface="+mn-ea"/>
        <a:cs typeface="+mn-cs"/>
      </a:defRPr>
    </a:lvl7pPr>
    <a:lvl8pPr marL="4839005" algn="l" defTabSz="1382573" rtl="0" eaLnBrk="1" latinLnBrk="0" hangingPunct="1">
      <a:defRPr sz="1814" kern="1200">
        <a:solidFill>
          <a:schemeClr val="tx1"/>
        </a:solidFill>
        <a:latin typeface="+mn-lt"/>
        <a:ea typeface="+mn-ea"/>
        <a:cs typeface="+mn-cs"/>
      </a:defRPr>
    </a:lvl8pPr>
    <a:lvl9pPr marL="5530291" algn="l" defTabSz="1382573" rtl="0" eaLnBrk="1" latinLnBrk="0" hangingPunct="1">
      <a:defRPr sz="181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CD890-FB6D-EACA-8407-C8128F32A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8247B-006A-9BE1-B509-A7A6F1104AF7}"/>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5791E31D-861A-65D9-0159-F03BDB48DEC5}"/>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 min</a:t>
            </a:r>
          </a:p>
          <a:p>
            <a:pPr marL="171450" indent="-171450">
              <a:buFont typeface="Arial" panose="020B0604020202020204" pitchFamily="34" charset="0"/>
              <a:buChar char="•"/>
            </a:pPr>
            <a:r>
              <a:rPr lang="en-SG" u="none"/>
              <a:t>The objective of the activity is to build psychological safety in the group, and get group members to learn to listen to one another and grow in sharing something a bit vulnerable/authentic.</a:t>
            </a:r>
          </a:p>
          <a:p>
            <a:pPr marL="0" indent="0">
              <a:buFont typeface="Arial" panose="020B0604020202020204" pitchFamily="34" charset="0"/>
              <a:buNone/>
            </a:pPr>
            <a:endParaRPr lang="en-SG" u="sng"/>
          </a:p>
        </p:txBody>
      </p:sp>
      <p:sp>
        <p:nvSpPr>
          <p:cNvPr id="4" name="Slide Number Placeholder 3">
            <a:extLst>
              <a:ext uri="{FF2B5EF4-FFF2-40B4-BE49-F238E27FC236}">
                <a16:creationId xmlns:a16="http://schemas.microsoft.com/office/drawing/2014/main" id="{514363A0-FCB4-BF75-8E0D-1FC87F8E4103}"/>
              </a:ext>
            </a:extLst>
          </p:cNvPr>
          <p:cNvSpPr>
            <a:spLocks noGrp="1"/>
          </p:cNvSpPr>
          <p:nvPr>
            <p:ph type="sldNum" sz="quarter" idx="5"/>
          </p:nvPr>
        </p:nvSpPr>
        <p:spPr/>
        <p:txBody>
          <a:bodyPr/>
          <a:lstStyle/>
          <a:p>
            <a:fld id="{8B4D7FA8-4B1E-44E3-8EFB-43AC8FCD2B0D}" type="slidenum">
              <a:rPr lang="en-SG" smtClean="0"/>
              <a:t>3</a:t>
            </a:fld>
            <a:endParaRPr lang="en-SG"/>
          </a:p>
        </p:txBody>
      </p:sp>
    </p:spTree>
    <p:extLst>
      <p:ext uri="{BB962C8B-B14F-4D97-AF65-F5344CB8AC3E}">
        <p14:creationId xmlns:p14="http://schemas.microsoft.com/office/powerpoint/2010/main" val="250115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14F42-469A-2EAF-5613-2844D275C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D9215-B6B1-51C7-761A-B7E920B193FE}"/>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AFDC7267-05CF-0C92-13E2-7B9C86AC545A}"/>
              </a:ext>
            </a:extLst>
          </p:cNvPr>
          <p:cNvSpPr>
            <a:spLocks noGrp="1"/>
          </p:cNvSpPr>
          <p:nvPr>
            <p:ph type="body" idx="1"/>
          </p:nvPr>
        </p:nvSpPr>
        <p:spPr/>
        <p:txBody>
          <a:bodyPr/>
          <a:lstStyle/>
          <a:p>
            <a:r>
              <a:rPr lang="en-SG" u="sng"/>
              <a:t>Facilitators’ Notes</a:t>
            </a:r>
            <a:endParaRPr lang="en-SG" u="none"/>
          </a:p>
          <a:p>
            <a:endParaRPr lang="en-SG" u="none"/>
          </a:p>
          <a:p>
            <a:r>
              <a:rPr lang="en-SG" u="none"/>
              <a:t>Time allocated: </a:t>
            </a:r>
            <a:r>
              <a:rPr lang="en-SG" b="1" u="none"/>
              <a:t>15-20min</a:t>
            </a:r>
          </a:p>
          <a:p>
            <a:r>
              <a:rPr lang="en-SG" u="none"/>
              <a:t>Tip: as the Spirit leads you, have a short time after worship for people to respond to God in prayer.</a:t>
            </a:r>
            <a:endParaRPr lang="en-SG" u="sng"/>
          </a:p>
        </p:txBody>
      </p:sp>
      <p:sp>
        <p:nvSpPr>
          <p:cNvPr id="4" name="Slide Number Placeholder 3">
            <a:extLst>
              <a:ext uri="{FF2B5EF4-FFF2-40B4-BE49-F238E27FC236}">
                <a16:creationId xmlns:a16="http://schemas.microsoft.com/office/drawing/2014/main" id="{3ADEA03E-E7B4-8BE8-0B67-BA81DDDC3A43}"/>
              </a:ext>
            </a:extLst>
          </p:cNvPr>
          <p:cNvSpPr>
            <a:spLocks noGrp="1"/>
          </p:cNvSpPr>
          <p:nvPr>
            <p:ph type="sldNum" sz="quarter" idx="5"/>
          </p:nvPr>
        </p:nvSpPr>
        <p:spPr/>
        <p:txBody>
          <a:bodyPr/>
          <a:lstStyle/>
          <a:p>
            <a:fld id="{8B4D7FA8-4B1E-44E3-8EFB-43AC8FCD2B0D}" type="slidenum">
              <a:rPr lang="en-SG" smtClean="0"/>
              <a:t>4</a:t>
            </a:fld>
            <a:endParaRPr lang="en-SG"/>
          </a:p>
        </p:txBody>
      </p:sp>
    </p:spTree>
    <p:extLst>
      <p:ext uri="{BB962C8B-B14F-4D97-AF65-F5344CB8AC3E}">
        <p14:creationId xmlns:p14="http://schemas.microsoft.com/office/powerpoint/2010/main" val="2394723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339975" y="512763"/>
            <a:ext cx="44640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u="sng"/>
              <a:t>Facilitators’ </a:t>
            </a:r>
            <a:r>
              <a:rPr lang="en-US" b="0" i="0" u="sng" kern="1200">
                <a:solidFill>
                  <a:schemeClr val="tx1"/>
                </a:solidFill>
                <a:effectLst/>
              </a:rPr>
              <a:t>Notes</a:t>
            </a:r>
            <a:r>
              <a:rPr lang="en-US" u="sng"/>
              <a:t>: </a:t>
            </a:r>
            <a:endParaRPr lang="en-US"/>
          </a:p>
          <a:p>
            <a:r>
              <a:rPr lang="en-US"/>
              <a:t> </a:t>
            </a:r>
          </a:p>
          <a:p>
            <a:r>
              <a:rPr lang="en-US"/>
              <a:t>This slide is used by the preachers for related sermons. For reference only.</a:t>
            </a:r>
            <a:endParaRPr lang="en-SG"/>
          </a:p>
          <a:p>
            <a:endParaRPr lang="en-US" sz="1800" b="0" i="0" u="sng" strike="noStrike" kern="1200" dirty="0">
              <a:solidFill>
                <a:schemeClr val="tx1"/>
              </a:solidFill>
              <a:effectLst/>
              <a:latin typeface="+mn-l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2C8B8-B88B-FEED-49D5-143C765F749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817644-D7B9-B8E0-A8A4-BFE1D925861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55049F85-E8B2-9E47-51B2-E311D3198F84}"/>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D85E35F-2AFD-606A-3A09-1D63AEAEF11E}"/>
              </a:ext>
            </a:extLst>
          </p:cNvPr>
          <p:cNvSpPr>
            <a:spLocks noGrp="1" noRot="1" noChangeAspect="1"/>
          </p:cNvSpPr>
          <p:nvPr>
            <p:ph type="sldImg" idx="2"/>
          </p:nvPr>
        </p:nvSpPr>
        <p:spPr>
          <a:xfrm>
            <a:off x="2339975" y="512763"/>
            <a:ext cx="446405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C694E9A-A32E-397F-9BDD-A730D94E43C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u="sng" kern="1200">
                <a:solidFill>
                  <a:schemeClr val="tx1"/>
                </a:solidFill>
                <a:effectLst/>
                <a:latin typeface="+mn-lt"/>
                <a:ea typeface="+mn-ea"/>
                <a:cs typeface="+mn-cs"/>
              </a:rPr>
              <a:t>​</a:t>
            </a:r>
            <a:endParaRPr lang="en-SG" sz="1200" b="0" i="0" u="sng" kern="1200">
              <a:solidFill>
                <a:schemeClr val="tx1"/>
              </a:solidFill>
              <a:effectLst/>
              <a:latin typeface="+mn-lt"/>
            </a:endParaRP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10min</a:t>
            </a:r>
            <a:r>
              <a:rPr lang="en-US" sz="1200" b="0" i="0" kern="1200">
                <a:solidFill>
                  <a:schemeClr val="tx1"/>
                </a:solidFill>
                <a:effectLst/>
                <a:latin typeface="+mn-lt"/>
                <a:ea typeface="+mn-ea"/>
                <a:cs typeface="+mn-cs"/>
              </a:rPr>
              <a:t>​</a:t>
            </a:r>
            <a:endParaRPr lang="en-US" sz="1200" b="0" i="0" kern="1200">
              <a:solidFill>
                <a:schemeClr val="tx1"/>
              </a:solidFill>
              <a:effectLst/>
              <a:latin typeface="+mn-lt"/>
            </a:endParaRPr>
          </a:p>
          <a:p>
            <a:pPr marL="171450" indent="-17145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be a question to prime people’s attention so that they view the video attentively</a:t>
            </a:r>
            <a:r>
              <a:rPr lang="en-SG" sz="1200"/>
              <a:t>, and activate their interest for further learning, to inspire them to discover the truths of God's Word for themselves.</a:t>
            </a:r>
            <a:endParaRPr lang="en-SG" sz="1200" b="0" i="0" u="none" strike="noStrike" kern="1200">
              <a:solidFill>
                <a:schemeClr val="tx1"/>
              </a:solidFill>
              <a:effectLst/>
              <a:latin typeface="+mn-lt"/>
            </a:endParaRPr>
          </a:p>
        </p:txBody>
      </p:sp>
      <p:sp>
        <p:nvSpPr>
          <p:cNvPr id="6" name="Footer Placeholder 5">
            <a:extLst>
              <a:ext uri="{FF2B5EF4-FFF2-40B4-BE49-F238E27FC236}">
                <a16:creationId xmlns:a16="http://schemas.microsoft.com/office/drawing/2014/main" id="{64DFC868-DB0A-AE69-11F7-4E13E5BBBD5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C709C7A-8773-B887-305B-83262C7D0AFE}"/>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37977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1B6F6-81AE-297E-4F72-5E62F177A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7C54D-590D-6421-27D0-01CBA0BE4A20}"/>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903D091-85BB-AE8F-8A34-0A02B5F1F962}"/>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2min</a:t>
            </a:r>
            <a:endParaRPr lang="en-SG" sz="1800" b="0" u="none"/>
          </a:p>
          <a:p>
            <a:pPr marL="171450" indent="-171450">
              <a:buFont typeface="Arial" panose="020B0604020202020204" pitchFamily="34" charset="0"/>
              <a:buChar char="•"/>
            </a:pPr>
            <a:r>
              <a:rPr lang="en-SG" sz="1800" b="0" u="none"/>
              <a:t>Get different members of the CG to read out. Do not get stuck on this. This is meant to be basic background context to get everyone up to quickly.</a:t>
            </a:r>
          </a:p>
          <a:p>
            <a:pPr marL="171450" indent="-171450">
              <a:buFont typeface="Arial" panose="020B0604020202020204" pitchFamily="34" charset="0"/>
              <a:buChar char="•"/>
            </a:pPr>
            <a:r>
              <a:rPr lang="en-SG" b="0" u="none"/>
              <a:t>Can skip if members already know this.</a:t>
            </a:r>
            <a:endParaRPr lang="en-SG" b="1" u="none"/>
          </a:p>
        </p:txBody>
      </p:sp>
      <p:sp>
        <p:nvSpPr>
          <p:cNvPr id="4" name="Slide Number Placeholder 3">
            <a:extLst>
              <a:ext uri="{FF2B5EF4-FFF2-40B4-BE49-F238E27FC236}">
                <a16:creationId xmlns:a16="http://schemas.microsoft.com/office/drawing/2014/main" id="{6CFE8B15-7127-0295-8A68-A5879F8C6260}"/>
              </a:ext>
            </a:extLst>
          </p:cNvPr>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3831182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6D3AE-99F2-FD72-BED6-8F8D66CD7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AD57FA-C50E-AE56-F484-50B608A04EB9}"/>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D6769960-3B1A-B6E5-6549-AF083623905D}"/>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25min</a:t>
            </a:r>
            <a:endParaRPr lang="en-SG" sz="1800" b="0" u="none"/>
          </a:p>
          <a:p>
            <a:pPr marL="171450" indent="-171450">
              <a:buFont typeface="Arial" panose="020B0604020202020204" pitchFamily="34" charset="0"/>
              <a:buChar char="•"/>
            </a:pPr>
            <a:r>
              <a:rPr lang="en-SG" b="0" u="none"/>
              <a:t>Answer to questions is meant to be short, and mostly found directly in the text itself</a:t>
            </a:r>
          </a:p>
          <a:p>
            <a:pPr marL="171450" indent="-171450">
              <a:buFont typeface="Arial" panose="020B0604020202020204" pitchFamily="34" charset="0"/>
              <a:buChar char="•"/>
            </a:pPr>
            <a:r>
              <a:rPr lang="en-SG" sz="1800" b="0" u="none"/>
              <a:t>Try to give CG members (especially those who are more shy) an opportunity to look up Jeremiah 25:4-7 and read it out.</a:t>
            </a:r>
          </a:p>
          <a:p>
            <a:pPr marL="171450" indent="-171450">
              <a:buFont typeface="Arial" panose="020B0604020202020204" pitchFamily="34" charset="0"/>
              <a:buChar char="•"/>
            </a:pPr>
            <a:r>
              <a:rPr lang="en-SG" b="0" u="none"/>
              <a:t>For question 2, the theological meaning of “returning” is not directly in the text. </a:t>
            </a:r>
          </a:p>
          <a:p>
            <a:pPr marL="171450" indent="-171450">
              <a:buFont typeface="Arial" panose="020B0604020202020204" pitchFamily="34" charset="0"/>
              <a:buChar char="•"/>
            </a:pPr>
            <a:r>
              <a:rPr lang="en-SG" sz="1800" b="0" u="none"/>
              <a:t>Younger/newer Christians may be at a loss of how to answer. That’s ok. Let the more mature Christians provide the responses.</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63FCCEDC-F46D-6F8F-17CB-D046ED0CA495}"/>
              </a:ext>
            </a:extLst>
          </p:cNvPr>
          <p:cNvSpPr>
            <a:spLocks noGrp="1"/>
          </p:cNvSpPr>
          <p:nvPr>
            <p:ph type="sldNum" sz="quarter" idx="5"/>
          </p:nvPr>
        </p:nvSpPr>
        <p:spPr/>
        <p:txBody>
          <a:bodyPr/>
          <a:lstStyle/>
          <a:p>
            <a:fld id="{8B4D7FA8-4B1E-44E3-8EFB-43AC8FCD2B0D}" type="slidenum">
              <a:rPr lang="en-SG" smtClean="0"/>
              <a:t>8</a:t>
            </a:fld>
            <a:endParaRPr lang="en-SG"/>
          </a:p>
        </p:txBody>
      </p:sp>
    </p:spTree>
    <p:extLst>
      <p:ext uri="{BB962C8B-B14F-4D97-AF65-F5344CB8AC3E}">
        <p14:creationId xmlns:p14="http://schemas.microsoft.com/office/powerpoint/2010/main" val="567824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4999-AF89-178F-59DF-1A85001D4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B141B-B0B6-94A0-4ADA-7EF93B466773}"/>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09001242-0ECC-0F8F-C3AE-9C01C9BA33A6}"/>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01BB3070-0820-7CEA-9437-55D774EC0395}"/>
              </a:ext>
            </a:extLst>
          </p:cNvPr>
          <p:cNvSpPr>
            <a:spLocks noGrp="1"/>
          </p:cNvSpPr>
          <p:nvPr>
            <p:ph type="sldNum" sz="quarter" idx="5"/>
          </p:nvPr>
        </p:nvSpPr>
        <p:spPr/>
        <p:txBody>
          <a:bodyPr/>
          <a:lstStyle/>
          <a:p>
            <a:fld id="{8B4D7FA8-4B1E-44E3-8EFB-43AC8FCD2B0D}" type="slidenum">
              <a:rPr lang="en-SG" smtClean="0"/>
              <a:t>9</a:t>
            </a:fld>
            <a:endParaRPr lang="en-SG"/>
          </a:p>
        </p:txBody>
      </p:sp>
    </p:spTree>
    <p:extLst>
      <p:ext uri="{BB962C8B-B14F-4D97-AF65-F5344CB8AC3E}">
        <p14:creationId xmlns:p14="http://schemas.microsoft.com/office/powerpoint/2010/main" val="1241382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7AD4E-43C8-1D03-3B5F-565B0A49D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DC3CA-DB77-7C35-359A-4021C69532E7}"/>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09D1CAF5-1FB1-9879-3160-DC8046AB5452}"/>
              </a:ext>
            </a:extLst>
          </p:cNvPr>
          <p:cNvSpPr>
            <a:spLocks noGrp="1"/>
          </p:cNvSpPr>
          <p:nvPr>
            <p:ph type="body" idx="1"/>
          </p:nvPr>
        </p:nvSpPr>
        <p:spPr/>
        <p:txBody>
          <a:bodyPr/>
          <a:lstStyle/>
          <a:p>
            <a:r>
              <a:rPr lang="en-SG" sz="1800" u="sng"/>
              <a:t>Facilitators' Notes</a:t>
            </a:r>
            <a:endParaRPr lang="en-SG" u="none"/>
          </a:p>
          <a:p>
            <a:endParaRPr lang="en-SG" u="none"/>
          </a:p>
          <a:p>
            <a:pPr marL="171450" indent="-171450">
              <a:buFont typeface="Arial" panose="020B0604020202020204" pitchFamily="34" charset="0"/>
              <a:buChar char="•"/>
            </a:pPr>
            <a:r>
              <a:rPr lang="en-SG" sz="1800" u="none"/>
              <a:t>Time allocated: </a:t>
            </a:r>
            <a:r>
              <a:rPr lang="en-SG" sz="1800" b="1" u="none"/>
              <a:t>25min</a:t>
            </a:r>
            <a:endParaRPr lang="en-SG" sz="1800" b="0" u="none"/>
          </a:p>
          <a:p>
            <a:pPr marL="171450" indent="-171450">
              <a:buFont typeface="Arial" panose="020B0604020202020204" pitchFamily="34" charset="0"/>
              <a:buChar char="•"/>
            </a:pPr>
            <a:r>
              <a:rPr lang="en-SG" b="0" u="none"/>
              <a:t>Answer to questions is meant to be short, and mostly found directly in the text itself</a:t>
            </a:r>
          </a:p>
          <a:p>
            <a:pPr marL="171450" indent="-171450">
              <a:buFont typeface="Arial" panose="020B0604020202020204" pitchFamily="34" charset="0"/>
              <a:buChar char="•"/>
            </a:pPr>
            <a:r>
              <a:rPr lang="en-SG" sz="1800" b="0" u="none"/>
              <a:t>Try to give CG members (especially those who are more shy) an opportunity to look up Jeremiah 25:4-7 and read it out.</a:t>
            </a:r>
          </a:p>
          <a:p>
            <a:pPr marL="171450" indent="-171450">
              <a:buFont typeface="Arial" panose="020B0604020202020204" pitchFamily="34" charset="0"/>
              <a:buChar char="•"/>
            </a:pPr>
            <a:r>
              <a:rPr lang="en-SG" b="0" u="none"/>
              <a:t>For question 2, the theological meaning of “returning” is not directly in the text. </a:t>
            </a:r>
          </a:p>
          <a:p>
            <a:pPr marL="171450" indent="-171450">
              <a:buFont typeface="Arial" panose="020B0604020202020204" pitchFamily="34" charset="0"/>
              <a:buChar char="•"/>
            </a:pPr>
            <a:r>
              <a:rPr lang="en-SG" sz="1800" b="0" u="none"/>
              <a:t>Younger/newer Christians may be at a loss of how to answer. That’s ok. Let the more mature Christians provide the responses.</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043BF077-0864-7363-083C-58C68C1FC1E2}"/>
              </a:ext>
            </a:extLst>
          </p:cNvPr>
          <p:cNvSpPr>
            <a:spLocks noGrp="1"/>
          </p:cNvSpPr>
          <p:nvPr>
            <p:ph type="sldNum" sz="quarter" idx="5"/>
          </p:nvPr>
        </p:nvSpPr>
        <p:spPr/>
        <p:txBody>
          <a:bodyPr/>
          <a:lstStyle/>
          <a:p>
            <a:fld id="{8B4D7FA8-4B1E-44E3-8EFB-43AC8FCD2B0D}" type="slidenum">
              <a:rPr lang="en-SG" smtClean="0"/>
              <a:t>10</a:t>
            </a:fld>
            <a:endParaRPr lang="en-SG"/>
          </a:p>
        </p:txBody>
      </p:sp>
    </p:spTree>
    <p:extLst>
      <p:ext uri="{BB962C8B-B14F-4D97-AF65-F5344CB8AC3E}">
        <p14:creationId xmlns:p14="http://schemas.microsoft.com/office/powerpoint/2010/main" val="1658182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32CF-358A-291F-929B-A7CDDE1AC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0B1FF-5AB8-5955-95EF-D664051C17E4}"/>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B9081941-747E-558D-59A1-E25ABE5EB03A}"/>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BE5A1400-9C8B-954A-DE82-10BE9652004F}"/>
              </a:ext>
            </a:extLst>
          </p:cNvPr>
          <p:cNvSpPr>
            <a:spLocks noGrp="1"/>
          </p:cNvSpPr>
          <p:nvPr>
            <p:ph type="sldNum" sz="quarter" idx="5"/>
          </p:nvPr>
        </p:nvSpPr>
        <p:spPr/>
        <p:txBody>
          <a:bodyPr/>
          <a:lstStyle/>
          <a:p>
            <a:fld id="{8B4D7FA8-4B1E-44E3-8EFB-43AC8FCD2B0D}" type="slidenum">
              <a:rPr lang="en-SG" smtClean="0"/>
              <a:t>11</a:t>
            </a:fld>
            <a:endParaRPr lang="en-SG"/>
          </a:p>
        </p:txBody>
      </p:sp>
    </p:spTree>
    <p:extLst>
      <p:ext uri="{BB962C8B-B14F-4D97-AF65-F5344CB8AC3E}">
        <p14:creationId xmlns:p14="http://schemas.microsoft.com/office/powerpoint/2010/main" val="54972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6DA75-845C-DEEB-389D-A6A3A7978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56967-A7B0-E32D-C112-242C84D401D3}"/>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649E3121-88A2-FA4C-8348-B40C7FEC2E7D}"/>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58481932-F000-DD5F-159C-AF7F22B4C10E}"/>
              </a:ext>
            </a:extLst>
          </p:cNvPr>
          <p:cNvSpPr>
            <a:spLocks noGrp="1"/>
          </p:cNvSpPr>
          <p:nvPr>
            <p:ph type="sldNum" sz="quarter" idx="5"/>
          </p:nvPr>
        </p:nvSpPr>
        <p:spPr/>
        <p:txBody>
          <a:bodyPr/>
          <a:lstStyle/>
          <a:p>
            <a:fld id="{8B4D7FA8-4B1E-44E3-8EFB-43AC8FCD2B0D}" type="slidenum">
              <a:rPr lang="en-SG" smtClean="0"/>
              <a:t>12</a:t>
            </a:fld>
            <a:endParaRPr lang="en-SG"/>
          </a:p>
        </p:txBody>
      </p:sp>
    </p:spTree>
    <p:extLst>
      <p:ext uri="{BB962C8B-B14F-4D97-AF65-F5344CB8AC3E}">
        <p14:creationId xmlns:p14="http://schemas.microsoft.com/office/powerpoint/2010/main" val="38202752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5290-13A6-A37C-DA00-6B2AEB72F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1AC272-7CCC-C9EA-703A-7F4A1DACC21C}"/>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ED4A045C-09DC-92B4-7534-3D5FAD052ADF}"/>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D77CBFFB-5E21-99BD-31E7-1FDFBCA1D462}"/>
              </a:ext>
            </a:extLst>
          </p:cNvPr>
          <p:cNvSpPr>
            <a:spLocks noGrp="1"/>
          </p:cNvSpPr>
          <p:nvPr>
            <p:ph type="sldNum" sz="quarter" idx="5"/>
          </p:nvPr>
        </p:nvSpPr>
        <p:spPr/>
        <p:txBody>
          <a:bodyPr/>
          <a:lstStyle/>
          <a:p>
            <a:fld id="{8B4D7FA8-4B1E-44E3-8EFB-43AC8FCD2B0D}" type="slidenum">
              <a:rPr lang="en-SG" smtClean="0"/>
              <a:t>13</a:t>
            </a:fld>
            <a:endParaRPr lang="en-SG"/>
          </a:p>
        </p:txBody>
      </p:sp>
    </p:spTree>
    <p:extLst>
      <p:ext uri="{BB962C8B-B14F-4D97-AF65-F5344CB8AC3E}">
        <p14:creationId xmlns:p14="http://schemas.microsoft.com/office/powerpoint/2010/main" val="1816039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D86E-0D0D-B4B0-592E-9FD560FB7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E9A5B-A246-3247-626A-25102CC161EA}"/>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6D15655C-536F-1CA8-31EE-02C35A362FF5}"/>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3min </a:t>
            </a:r>
            <a:r>
              <a:rPr lang="en-SG" sz="1800" b="0" u="none"/>
              <a:t>(this slide and next)</a:t>
            </a:r>
            <a:endParaRPr lang="en-SG" sz="1800" b="1" u="none"/>
          </a:p>
          <a:p>
            <a:pPr marL="171450" indent="-171450">
              <a:buFont typeface="Arial" panose="020B0604020202020204" pitchFamily="34" charset="0"/>
              <a:buChar char="•"/>
            </a:pPr>
            <a:r>
              <a:rPr lang="en-SG" b="0" u="none"/>
              <a:t>Go through this briefly, read out or get someone to read</a:t>
            </a:r>
          </a:p>
          <a:p>
            <a:pPr marL="171450" indent="-171450">
              <a:buFont typeface="Arial" panose="020B0604020202020204" pitchFamily="34" charset="0"/>
              <a:buChar char="•"/>
            </a:pPr>
            <a:r>
              <a:rPr lang="en-SG" b="0" u="none"/>
              <a:t>This is meant to provide a deeper understanding of the text and pique people’s interest to know more</a:t>
            </a:r>
          </a:p>
          <a:p>
            <a:pPr marL="171450" indent="-171450">
              <a:buFont typeface="Arial" panose="020B0604020202020204" pitchFamily="34" charset="0"/>
              <a:buChar char="•"/>
            </a:pPr>
            <a:r>
              <a:rPr lang="en-SG" b="0" u="none"/>
              <a:t>Can skip if short on time</a:t>
            </a:r>
          </a:p>
        </p:txBody>
      </p:sp>
      <p:sp>
        <p:nvSpPr>
          <p:cNvPr id="4" name="Slide Number Placeholder 3">
            <a:extLst>
              <a:ext uri="{FF2B5EF4-FFF2-40B4-BE49-F238E27FC236}">
                <a16:creationId xmlns:a16="http://schemas.microsoft.com/office/drawing/2014/main" id="{97004C43-AE3A-E920-E03B-924FF01A5D60}"/>
              </a:ext>
            </a:extLst>
          </p:cNvPr>
          <p:cNvSpPr>
            <a:spLocks noGrp="1"/>
          </p:cNvSpPr>
          <p:nvPr>
            <p:ph type="sldNum" sz="quarter" idx="5"/>
          </p:nvPr>
        </p:nvSpPr>
        <p:spPr/>
        <p:txBody>
          <a:bodyPr/>
          <a:lstStyle/>
          <a:p>
            <a:fld id="{8B4D7FA8-4B1E-44E3-8EFB-43AC8FCD2B0D}" type="slidenum">
              <a:rPr lang="en-SG" smtClean="0"/>
              <a:t>14</a:t>
            </a:fld>
            <a:endParaRPr lang="en-SG"/>
          </a:p>
        </p:txBody>
      </p:sp>
    </p:spTree>
    <p:extLst>
      <p:ext uri="{BB962C8B-B14F-4D97-AF65-F5344CB8AC3E}">
        <p14:creationId xmlns:p14="http://schemas.microsoft.com/office/powerpoint/2010/main" val="1872789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8172A-A17A-6273-6075-C1204E2C1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62F708-07F8-CDA4-AEE2-60D2F98332A0}"/>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C7329A23-F7F8-12DD-64B2-89015C097C41}"/>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3min </a:t>
            </a:r>
            <a:r>
              <a:rPr lang="en-SG" sz="1800" b="0" u="none"/>
              <a:t>(this slide and previous)</a:t>
            </a:r>
            <a:endParaRPr lang="en-SG" sz="1800" b="1" u="none"/>
          </a:p>
          <a:p>
            <a:pPr marL="171450" indent="-171450">
              <a:buFont typeface="Arial" panose="020B0604020202020204" pitchFamily="34" charset="0"/>
              <a:buChar char="•"/>
            </a:pPr>
            <a:r>
              <a:rPr lang="en-SG" b="0" u="none"/>
              <a:t>Go through this briefly, read out or get someone to read</a:t>
            </a:r>
          </a:p>
          <a:p>
            <a:pPr marL="171450" indent="-171450">
              <a:buFont typeface="Arial" panose="020B0604020202020204" pitchFamily="34" charset="0"/>
              <a:buChar char="•"/>
            </a:pPr>
            <a:r>
              <a:rPr lang="en-SG" b="0" u="none"/>
              <a:t>This is meant to provide a deeper understanding of the text and pique people’s interest to know more</a:t>
            </a:r>
          </a:p>
          <a:p>
            <a:pPr marL="171450" indent="-171450">
              <a:buFont typeface="Arial" panose="020B0604020202020204" pitchFamily="34" charset="0"/>
              <a:buChar char="•"/>
            </a:pPr>
            <a:r>
              <a:rPr lang="en-SG" b="0" u="none"/>
              <a:t>Can skip if short on time</a:t>
            </a:r>
          </a:p>
        </p:txBody>
      </p:sp>
      <p:sp>
        <p:nvSpPr>
          <p:cNvPr id="4" name="Slide Number Placeholder 3">
            <a:extLst>
              <a:ext uri="{FF2B5EF4-FFF2-40B4-BE49-F238E27FC236}">
                <a16:creationId xmlns:a16="http://schemas.microsoft.com/office/drawing/2014/main" id="{F7E97BAC-02C7-CC3D-8722-C1C0E1A282FE}"/>
              </a:ext>
            </a:extLst>
          </p:cNvPr>
          <p:cNvSpPr>
            <a:spLocks noGrp="1"/>
          </p:cNvSpPr>
          <p:nvPr>
            <p:ph type="sldNum" sz="quarter" idx="5"/>
          </p:nvPr>
        </p:nvSpPr>
        <p:spPr/>
        <p:txBody>
          <a:bodyPr/>
          <a:lstStyle/>
          <a:p>
            <a:fld id="{8B4D7FA8-4B1E-44E3-8EFB-43AC8FCD2B0D}" type="slidenum">
              <a:rPr lang="en-SG" smtClean="0"/>
              <a:t>15</a:t>
            </a:fld>
            <a:endParaRPr lang="en-SG"/>
          </a:p>
        </p:txBody>
      </p:sp>
    </p:spTree>
    <p:extLst>
      <p:ext uri="{BB962C8B-B14F-4D97-AF65-F5344CB8AC3E}">
        <p14:creationId xmlns:p14="http://schemas.microsoft.com/office/powerpoint/2010/main" val="2398665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28326-3B13-A98B-354D-15D46C3E5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47C58-4573-CAD7-E035-A97014E62551}"/>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AD440B3D-A0E1-3DC4-7DCE-B2334AED44F4}"/>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3min </a:t>
            </a:r>
            <a:r>
              <a:rPr lang="en-SG" sz="1800" b="0" u="none"/>
              <a:t>(this slide and previous)</a:t>
            </a:r>
            <a:endParaRPr lang="en-SG" sz="1800" b="1" u="none"/>
          </a:p>
          <a:p>
            <a:pPr marL="171450" indent="-171450">
              <a:buFont typeface="Arial" panose="020B0604020202020204" pitchFamily="34" charset="0"/>
              <a:buChar char="•"/>
            </a:pPr>
            <a:r>
              <a:rPr lang="en-SG" b="0" u="none"/>
              <a:t>Go through this briefly, read out or get someone to read</a:t>
            </a:r>
          </a:p>
          <a:p>
            <a:pPr marL="171450" indent="-171450">
              <a:buFont typeface="Arial" panose="020B0604020202020204" pitchFamily="34" charset="0"/>
              <a:buChar char="•"/>
            </a:pPr>
            <a:r>
              <a:rPr lang="en-SG" b="0" u="none"/>
              <a:t>This is meant to provide a deeper understanding of the text and pique people’s interest to know more</a:t>
            </a:r>
          </a:p>
          <a:p>
            <a:pPr marL="171450" indent="-171450">
              <a:buFont typeface="Arial" panose="020B0604020202020204" pitchFamily="34" charset="0"/>
              <a:buChar char="•"/>
            </a:pPr>
            <a:r>
              <a:rPr lang="en-SG" b="0" u="none"/>
              <a:t>Can skip if short on time</a:t>
            </a:r>
          </a:p>
        </p:txBody>
      </p:sp>
      <p:sp>
        <p:nvSpPr>
          <p:cNvPr id="4" name="Slide Number Placeholder 3">
            <a:extLst>
              <a:ext uri="{FF2B5EF4-FFF2-40B4-BE49-F238E27FC236}">
                <a16:creationId xmlns:a16="http://schemas.microsoft.com/office/drawing/2014/main" id="{4587E7CA-DD7D-D73F-1E89-639A6E6B6613}"/>
              </a:ext>
            </a:extLst>
          </p:cNvPr>
          <p:cNvSpPr>
            <a:spLocks noGrp="1"/>
          </p:cNvSpPr>
          <p:nvPr>
            <p:ph type="sldNum" sz="quarter" idx="5"/>
          </p:nvPr>
        </p:nvSpPr>
        <p:spPr/>
        <p:txBody>
          <a:bodyPr/>
          <a:lstStyle/>
          <a:p>
            <a:fld id="{8B4D7FA8-4B1E-44E3-8EFB-43AC8FCD2B0D}" type="slidenum">
              <a:rPr lang="en-SG" smtClean="0"/>
              <a:t>16</a:t>
            </a:fld>
            <a:endParaRPr lang="en-SG"/>
          </a:p>
        </p:txBody>
      </p:sp>
    </p:spTree>
    <p:extLst>
      <p:ext uri="{BB962C8B-B14F-4D97-AF65-F5344CB8AC3E}">
        <p14:creationId xmlns:p14="http://schemas.microsoft.com/office/powerpoint/2010/main" val="35599653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D7DE1-437A-8991-A6DF-5728A6CF3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F0E5E-6AF7-131E-438A-2C339CE936DC}"/>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545B0317-01A2-08D5-8035-998F8E3ACCED}"/>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10min</a:t>
            </a:r>
          </a:p>
          <a:p>
            <a:pPr marL="171450" indent="-171450">
              <a:buFont typeface="Arial" panose="020B0604020202020204" pitchFamily="34" charset="0"/>
              <a:buChar char="•"/>
            </a:pPr>
            <a:r>
              <a:rPr lang="en-SG" b="0" u="none"/>
              <a:t>Some answers are not found directly in the text e.g. the answer to Question 4. </a:t>
            </a:r>
          </a:p>
          <a:p>
            <a:pPr marL="171450" indent="-171450">
              <a:buFont typeface="Arial" panose="020B0604020202020204" pitchFamily="34" charset="0"/>
              <a:buChar char="•"/>
            </a:pPr>
            <a:r>
              <a:rPr lang="en-SG" sz="1800" b="0" u="none"/>
              <a:t>Younger/newer Christians may be at a loss of how to answer. That’s ok. Let the more mature Christians provide the responses.</a:t>
            </a:r>
          </a:p>
          <a:p>
            <a:pPr marL="171450" indent="-171450">
              <a:buFont typeface="Arial" panose="020B0604020202020204" pitchFamily="34" charset="0"/>
              <a:buChar char="•"/>
            </a:pPr>
            <a:endParaRPr lang="en-SG" b="0" u="none"/>
          </a:p>
        </p:txBody>
      </p:sp>
      <p:sp>
        <p:nvSpPr>
          <p:cNvPr id="4" name="Slide Number Placeholder 3">
            <a:extLst>
              <a:ext uri="{FF2B5EF4-FFF2-40B4-BE49-F238E27FC236}">
                <a16:creationId xmlns:a16="http://schemas.microsoft.com/office/drawing/2014/main" id="{E3EEC1C8-02FF-03F3-0458-B0969F248C7C}"/>
              </a:ext>
            </a:extLst>
          </p:cNvPr>
          <p:cNvSpPr>
            <a:spLocks noGrp="1"/>
          </p:cNvSpPr>
          <p:nvPr>
            <p:ph type="sldNum" sz="quarter" idx="5"/>
          </p:nvPr>
        </p:nvSpPr>
        <p:spPr/>
        <p:txBody>
          <a:bodyPr/>
          <a:lstStyle/>
          <a:p>
            <a:fld id="{8B4D7FA8-4B1E-44E3-8EFB-43AC8FCD2B0D}" type="slidenum">
              <a:rPr lang="en-SG" smtClean="0"/>
              <a:t>17</a:t>
            </a:fld>
            <a:endParaRPr lang="en-SG"/>
          </a:p>
        </p:txBody>
      </p:sp>
    </p:spTree>
    <p:extLst>
      <p:ext uri="{BB962C8B-B14F-4D97-AF65-F5344CB8AC3E}">
        <p14:creationId xmlns:p14="http://schemas.microsoft.com/office/powerpoint/2010/main" val="3916608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0C48-C1E4-5A21-608A-694014369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1CD48-8E33-2268-790C-9C7FD4EA719C}"/>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C04B6A3B-C7B8-BCE9-52FA-8FBA701200FD}"/>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08FC273B-FF8C-D0E0-4F60-05419BACB49E}"/>
              </a:ext>
            </a:extLst>
          </p:cNvPr>
          <p:cNvSpPr>
            <a:spLocks noGrp="1"/>
          </p:cNvSpPr>
          <p:nvPr>
            <p:ph type="sldNum" sz="quarter" idx="5"/>
          </p:nvPr>
        </p:nvSpPr>
        <p:spPr/>
        <p:txBody>
          <a:bodyPr/>
          <a:lstStyle/>
          <a:p>
            <a:fld id="{8B4D7FA8-4B1E-44E3-8EFB-43AC8FCD2B0D}" type="slidenum">
              <a:rPr lang="en-SG" smtClean="0"/>
              <a:t>18</a:t>
            </a:fld>
            <a:endParaRPr lang="en-SG"/>
          </a:p>
        </p:txBody>
      </p:sp>
    </p:spTree>
    <p:extLst>
      <p:ext uri="{BB962C8B-B14F-4D97-AF65-F5344CB8AC3E}">
        <p14:creationId xmlns:p14="http://schemas.microsoft.com/office/powerpoint/2010/main" val="2775170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E2FD2-7003-1033-C987-4C00A54983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CC2AA-83E3-103F-A43F-A7AD5ED07D97}"/>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25EE0FD2-4759-976D-286D-510B747B8171}"/>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7F2DFA63-E304-7105-2848-C3284F70AAA6}"/>
              </a:ext>
            </a:extLst>
          </p:cNvPr>
          <p:cNvSpPr>
            <a:spLocks noGrp="1"/>
          </p:cNvSpPr>
          <p:nvPr>
            <p:ph type="sldNum" sz="quarter" idx="5"/>
          </p:nvPr>
        </p:nvSpPr>
        <p:spPr/>
        <p:txBody>
          <a:bodyPr/>
          <a:lstStyle/>
          <a:p>
            <a:fld id="{8B4D7FA8-4B1E-44E3-8EFB-43AC8FCD2B0D}" type="slidenum">
              <a:rPr lang="en-SG" smtClean="0"/>
              <a:t>19</a:t>
            </a:fld>
            <a:endParaRPr lang="en-SG"/>
          </a:p>
        </p:txBody>
      </p:sp>
    </p:spTree>
    <p:extLst>
      <p:ext uri="{BB962C8B-B14F-4D97-AF65-F5344CB8AC3E}">
        <p14:creationId xmlns:p14="http://schemas.microsoft.com/office/powerpoint/2010/main" val="1693908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5B030-988F-5C51-D6FB-D0A12D4684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5F460-7B54-B9DE-7B00-529C02E98206}"/>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40EF2CC1-AABC-319F-C67F-27F160120FEF}"/>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b="0" u="none"/>
              <a:t>Do not show this to the CG if there is no need to. This is not the “model” answer.</a:t>
            </a:r>
          </a:p>
          <a:p>
            <a:pPr marL="171450" indent="-171450">
              <a:buFont typeface="Arial" panose="020B0604020202020204" pitchFamily="34" charset="0"/>
              <a:buChar char="•"/>
            </a:pPr>
            <a:r>
              <a:rPr lang="en-SG" sz="1800" b="0" u="none"/>
              <a:t>You can show this slide only when the CG is completely stuck and unable to proceed.</a:t>
            </a:r>
          </a:p>
          <a:p>
            <a:pPr marL="171450" indent="-171450">
              <a:buFont typeface="Arial" panose="020B0604020202020204" pitchFamily="34" charset="0"/>
              <a:buChar char="•"/>
            </a:pPr>
            <a:r>
              <a:rPr lang="en-SG" sz="1800" b="0" u="none"/>
              <a:t>Don’t show it too soon because that will kill all thinking and discussion.</a:t>
            </a:r>
          </a:p>
        </p:txBody>
      </p:sp>
      <p:sp>
        <p:nvSpPr>
          <p:cNvPr id="4" name="Slide Number Placeholder 3">
            <a:extLst>
              <a:ext uri="{FF2B5EF4-FFF2-40B4-BE49-F238E27FC236}">
                <a16:creationId xmlns:a16="http://schemas.microsoft.com/office/drawing/2014/main" id="{BEE1357B-C316-663B-18D5-CB99D276FD6D}"/>
              </a:ext>
            </a:extLst>
          </p:cNvPr>
          <p:cNvSpPr>
            <a:spLocks noGrp="1"/>
          </p:cNvSpPr>
          <p:nvPr>
            <p:ph type="sldNum" sz="quarter" idx="5"/>
          </p:nvPr>
        </p:nvSpPr>
        <p:spPr/>
        <p:txBody>
          <a:bodyPr/>
          <a:lstStyle/>
          <a:p>
            <a:fld id="{8B4D7FA8-4B1E-44E3-8EFB-43AC8FCD2B0D}" type="slidenum">
              <a:rPr lang="en-SG" smtClean="0"/>
              <a:t>20</a:t>
            </a:fld>
            <a:endParaRPr lang="en-SG"/>
          </a:p>
        </p:txBody>
      </p:sp>
    </p:spTree>
    <p:extLst>
      <p:ext uri="{BB962C8B-B14F-4D97-AF65-F5344CB8AC3E}">
        <p14:creationId xmlns:p14="http://schemas.microsoft.com/office/powerpoint/2010/main" val="729824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4FF03-586F-0F9B-E2F9-945C2F325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999F-16F8-E9BF-DC3D-F361B29642C2}"/>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4096C348-60BB-8CF6-7BED-82246BFEB72A}"/>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20min</a:t>
            </a:r>
          </a:p>
          <a:p>
            <a:pPr marL="171450" indent="-171450">
              <a:buFont typeface="Arial" panose="020B0604020202020204" pitchFamily="34" charset="0"/>
              <a:buChar char="•"/>
            </a:pPr>
            <a:r>
              <a:rPr lang="en-SG" b="0" u="none"/>
              <a:t>Do this in sub-groups / accountability groups to give people more time to share, and to increase the level of psychological safety as people may want to share vulnerably</a:t>
            </a:r>
          </a:p>
          <a:p>
            <a:pPr marL="171450" indent="-171450">
              <a:buFont typeface="Arial" panose="020B0604020202020204" pitchFamily="34" charset="0"/>
              <a:buChar char="•"/>
            </a:pPr>
            <a:r>
              <a:rPr lang="en-SG" b="0" u="none"/>
              <a:t>Give people time to reflect about their answers before they share – some quiet reflection time is ok.</a:t>
            </a:r>
          </a:p>
          <a:p>
            <a:pPr marL="171450" indent="-171450">
              <a:buFont typeface="Arial" panose="020B0604020202020204" pitchFamily="34" charset="0"/>
              <a:buChar char="•"/>
            </a:pPr>
            <a:r>
              <a:rPr lang="en-SG" b="0" u="none"/>
              <a:t>For question 1, the focus is on getting CG members to think about what repentance really means for them.</a:t>
            </a:r>
          </a:p>
          <a:p>
            <a:pPr marL="171450" indent="-171450">
              <a:buFont typeface="Arial" panose="020B0604020202020204" pitchFamily="34" charset="0"/>
              <a:buChar char="•"/>
            </a:pPr>
            <a:r>
              <a:rPr lang="en-SG" b="0" u="none"/>
              <a:t>For question 2, the focus is about making it practical, translating it from theory into actions that they can take in their life.</a:t>
            </a:r>
          </a:p>
          <a:p>
            <a:pPr marL="171450" indent="-171450">
              <a:buFont typeface="Arial" panose="020B0604020202020204" pitchFamily="34" charset="0"/>
              <a:buChar char="•"/>
            </a:pPr>
            <a:r>
              <a:rPr lang="en-SG" b="0" u="none"/>
              <a:t>Question 3 is about reinforcing that the spiritual journey is not solo. We are in this together to encourage one another to keep following Jesus.</a:t>
            </a:r>
          </a:p>
        </p:txBody>
      </p:sp>
      <p:sp>
        <p:nvSpPr>
          <p:cNvPr id="4" name="Slide Number Placeholder 3">
            <a:extLst>
              <a:ext uri="{FF2B5EF4-FFF2-40B4-BE49-F238E27FC236}">
                <a16:creationId xmlns:a16="http://schemas.microsoft.com/office/drawing/2014/main" id="{F64DAEA8-D020-6DCF-312A-43ADE0615D1F}"/>
              </a:ext>
            </a:extLst>
          </p:cNvPr>
          <p:cNvSpPr>
            <a:spLocks noGrp="1"/>
          </p:cNvSpPr>
          <p:nvPr>
            <p:ph type="sldNum" sz="quarter" idx="5"/>
          </p:nvPr>
        </p:nvSpPr>
        <p:spPr/>
        <p:txBody>
          <a:bodyPr/>
          <a:lstStyle/>
          <a:p>
            <a:fld id="{8B4D7FA8-4B1E-44E3-8EFB-43AC8FCD2B0D}" type="slidenum">
              <a:rPr lang="en-SG" smtClean="0"/>
              <a:t>21</a:t>
            </a:fld>
            <a:endParaRPr lang="en-SG"/>
          </a:p>
        </p:txBody>
      </p:sp>
    </p:spTree>
    <p:extLst>
      <p:ext uri="{BB962C8B-B14F-4D97-AF65-F5344CB8AC3E}">
        <p14:creationId xmlns:p14="http://schemas.microsoft.com/office/powerpoint/2010/main" val="16118763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472D-DED3-1787-880F-795E06147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A3386-37A2-7FDC-A289-EA6C0EB282B4}"/>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D9D7BAD0-C4B4-57CB-FD5A-40928DC50524}"/>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sz="1800" u="none"/>
              <a:t>Time allocated: </a:t>
            </a:r>
            <a:r>
              <a:rPr lang="en-SG" sz="1800" b="1" u="none"/>
              <a:t>20min</a:t>
            </a:r>
            <a:endParaRPr lang="en-SG" sz="1800" b="1" u="sng"/>
          </a:p>
          <a:p>
            <a:pPr marL="171450" indent="-171450">
              <a:buFont typeface="Arial" panose="020B0604020202020204" pitchFamily="34" charset="0"/>
              <a:buChar char="•"/>
            </a:pPr>
            <a:r>
              <a:rPr lang="en-SG" b="0" u="none"/>
              <a:t>The songs is suggested, in line with the theme (it was part of the suggested worship set). Feel free to choose your own.</a:t>
            </a:r>
          </a:p>
          <a:p>
            <a:pPr marL="171450" indent="-171450">
              <a:buFont typeface="Arial" panose="020B0604020202020204" pitchFamily="34" charset="0"/>
              <a:buChar char="•"/>
            </a:pPr>
            <a:r>
              <a:rPr lang="en-SG" b="0" u="none"/>
              <a:t>Transit from singing into prayer.</a:t>
            </a:r>
          </a:p>
          <a:p>
            <a:pPr marL="171450" indent="-171450">
              <a:buFont typeface="Arial" panose="020B0604020202020204" pitchFamily="34" charset="0"/>
              <a:buChar char="•"/>
            </a:pPr>
            <a:r>
              <a:rPr lang="en-SG" b="0" u="none"/>
              <a:t>Pray for one another in your sub-groups / accountability groups – turning the sharing heavenward to God in prayer.</a:t>
            </a:r>
          </a:p>
        </p:txBody>
      </p:sp>
      <p:sp>
        <p:nvSpPr>
          <p:cNvPr id="4" name="Slide Number Placeholder 3">
            <a:extLst>
              <a:ext uri="{FF2B5EF4-FFF2-40B4-BE49-F238E27FC236}">
                <a16:creationId xmlns:a16="http://schemas.microsoft.com/office/drawing/2014/main" id="{7E1BCEB0-7AEE-93CF-3563-9EEA1215A57B}"/>
              </a:ext>
            </a:extLst>
          </p:cNvPr>
          <p:cNvSpPr>
            <a:spLocks noGrp="1"/>
          </p:cNvSpPr>
          <p:nvPr>
            <p:ph type="sldNum" sz="quarter" idx="5"/>
          </p:nvPr>
        </p:nvSpPr>
        <p:spPr/>
        <p:txBody>
          <a:bodyPr/>
          <a:lstStyle/>
          <a:p>
            <a:fld id="{8B4D7FA8-4B1E-44E3-8EFB-43AC8FCD2B0D}" type="slidenum">
              <a:rPr lang="en-SG" smtClean="0"/>
              <a:t>22</a:t>
            </a:fld>
            <a:endParaRPr lang="en-SG"/>
          </a:p>
        </p:txBody>
      </p:sp>
    </p:spTree>
    <p:extLst>
      <p:ext uri="{BB962C8B-B14F-4D97-AF65-F5344CB8AC3E}">
        <p14:creationId xmlns:p14="http://schemas.microsoft.com/office/powerpoint/2010/main" val="4053771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a:xfrm>
            <a:off x="746125" y="1143000"/>
            <a:ext cx="5365750" cy="3086100"/>
          </a:xfrm>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sz="1800" u="sng"/>
              <a:t>Facilitators' Notes</a:t>
            </a:r>
            <a:endParaRPr lang="en-SG" sz="1800" u="none"/>
          </a:p>
          <a:p>
            <a:endParaRPr lang="en-SG" u="none"/>
          </a:p>
          <a:p>
            <a:pPr marL="171450" indent="-171450">
              <a:buFont typeface="Arial" panose="020B0604020202020204" pitchFamily="34" charset="0"/>
              <a:buChar char="•"/>
            </a:pPr>
            <a:r>
              <a:rPr lang="en-SG" u="none"/>
              <a:t>Share only to those who are keen.</a:t>
            </a:r>
            <a:endParaRPr lang="en-SG" b="0" u="none"/>
          </a:p>
          <a:p>
            <a:endParaRPr lang="en-SG" b="1" u="none"/>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fld id="{8B4D7FA8-4B1E-44E3-8EFB-43AC8FCD2B0D}" type="slidenum">
              <a:rPr lang="en-SG" smtClean="0"/>
              <a:t>23</a:t>
            </a:fld>
            <a:endParaRPr lang="en-SG"/>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720956"/>
            <a:ext cx="13716000" cy="3660987"/>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523125"/>
            <a:ext cx="13716000" cy="2538835"/>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549018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52796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621599"/>
            <a:ext cx="15773400" cy="4374197"/>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7037177"/>
            <a:ext cx="15773400" cy="2300287"/>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559713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99291"/>
            <a:ext cx="7772400" cy="6672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B2B35-9A6B-4F74-9D36-BBA808A5F94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20333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59859"/>
            <a:ext cx="15773400" cy="2032530"/>
          </a:xfrm>
        </p:spPr>
        <p:txBody>
          <a:bodyPr/>
          <a:lstStyle/>
          <a:p>
            <a:r>
              <a:rPr lang="en-US"/>
              <a:t>Click to edit Master title style</a:t>
            </a:r>
          </a:p>
        </p:txBody>
      </p:sp>
      <p:sp>
        <p:nvSpPr>
          <p:cNvPr id="3" name="Text Placeholder 2"/>
          <p:cNvSpPr>
            <a:spLocks noGrp="1"/>
          </p:cNvSpPr>
          <p:nvPr>
            <p:ph type="body" idx="1"/>
          </p:nvPr>
        </p:nvSpPr>
        <p:spPr>
          <a:xfrm>
            <a:off x="1259683" y="2577783"/>
            <a:ext cx="7736681"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841115"/>
            <a:ext cx="7736681"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77783"/>
            <a:ext cx="7774782" cy="1263332"/>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841115"/>
            <a:ext cx="7774782" cy="56497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B2B35-9A6B-4F74-9D36-BBA808A5F944}" type="datetimeFigureOut">
              <a:rPr lang="en-SG" smtClean="0"/>
              <a:t>3/7/2026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149317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B2B35-9A6B-4F74-9D36-BBA808A5F944}" type="datetimeFigureOut">
              <a:rPr lang="en-SG" smtClean="0"/>
              <a:t>3/7/2026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053592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B2B35-9A6B-4F74-9D36-BBA808A5F944}" type="datetimeFigureOut">
              <a:rPr lang="en-SG" smtClean="0"/>
              <a:t>3/7/2026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105602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514052"/>
            <a:ext cx="9258300" cy="7472892"/>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563223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701040"/>
            <a:ext cx="5898356" cy="245364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514052"/>
            <a:ext cx="9258300" cy="7472892"/>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154680"/>
            <a:ext cx="5898356" cy="5844435"/>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557338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04990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59858"/>
            <a:ext cx="3943350" cy="891148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59858"/>
            <a:ext cx="11601450" cy="891148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8244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59859"/>
            <a:ext cx="15773400" cy="203253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99291"/>
            <a:ext cx="15773400" cy="66720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746404"/>
            <a:ext cx="4114800" cy="559858"/>
          </a:xfrm>
          <a:prstGeom prst="rect">
            <a:avLst/>
          </a:prstGeom>
        </p:spPr>
        <p:txBody>
          <a:bodyPr vert="horz" lIns="91440" tIns="45720" rIns="91440" bIns="45720" rtlCol="0" anchor="ctr"/>
          <a:lstStyle>
            <a:lvl1pPr algn="l">
              <a:defRPr sz="1800">
                <a:solidFill>
                  <a:schemeClr val="tx1">
                    <a:tint val="82000"/>
                  </a:schemeClr>
                </a:solidFill>
              </a:defRPr>
            </a:lvl1pPr>
          </a:lstStyle>
          <a:p>
            <a:fld id="{8DFB2B35-9A6B-4F74-9D36-BBA808A5F944}" type="datetimeFigureOut">
              <a:rPr lang="en-SG" smtClean="0"/>
              <a:t>3/7/2026</a:t>
            </a:fld>
            <a:endParaRPr lang="en-SG"/>
          </a:p>
        </p:txBody>
      </p:sp>
      <p:sp>
        <p:nvSpPr>
          <p:cNvPr id="5" name="Footer Placeholder 4"/>
          <p:cNvSpPr>
            <a:spLocks noGrp="1"/>
          </p:cNvSpPr>
          <p:nvPr>
            <p:ph type="ftr" sz="quarter" idx="3"/>
          </p:nvPr>
        </p:nvSpPr>
        <p:spPr>
          <a:xfrm>
            <a:off x="6057900" y="9746404"/>
            <a:ext cx="6172200" cy="55985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746404"/>
            <a:ext cx="4114800" cy="559858"/>
          </a:xfrm>
          <a:prstGeom prst="rect">
            <a:avLst/>
          </a:prstGeom>
        </p:spPr>
        <p:txBody>
          <a:bodyPr vert="horz" lIns="91440" tIns="45720" rIns="91440" bIns="45720" rtlCol="0" anchor="ctr"/>
          <a:lstStyle>
            <a:lvl1pPr algn="r">
              <a:defRPr sz="1800">
                <a:solidFill>
                  <a:schemeClr val="tx1">
                    <a:tint val="82000"/>
                  </a:schemeClr>
                </a:solidFill>
              </a:defRPr>
            </a:lvl1pPr>
          </a:lstStyle>
          <a:p>
            <a:fld id="{A11BA37F-C050-4B4A-8F18-123F0444B6AE}" type="slidenum">
              <a:rPr lang="en-SG" smtClean="0"/>
              <a:t>‹#›</a:t>
            </a:fld>
            <a:endParaRPr lang="en-SG"/>
          </a:p>
        </p:txBody>
      </p:sp>
    </p:spTree>
    <p:extLst>
      <p:ext uri="{BB962C8B-B14F-4D97-AF65-F5344CB8AC3E}">
        <p14:creationId xmlns:p14="http://schemas.microsoft.com/office/powerpoint/2010/main" val="971988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hyperlink" Target="https://www.youtube.com/watch?v=gBjpnIOYIW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youtube.com/watch?v=LuvfMDhTyMA" TargetMode="External"/><Relationship Id="rId5" Type="http://schemas.openxmlformats.org/officeDocument/2006/relationships/hyperlink" Target="https://www.youtube.com/watch?v=Lqimy2axJNw" TargetMode="External"/><Relationship Id="rId4" Type="http://schemas.openxmlformats.org/officeDocument/2006/relationships/hyperlink" Target="https://youtu.be/aH1Wn4fTiBs?si=e3znl1aiB0NosbFG" TargetMode="External"/><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s://youtu.be/_106IfO6Kc0?si=yojTahpCtbQ6Bc9_"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youtube.com/watch?v=gBjpnIOYIW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a:off x="-106680" y="0"/>
            <a:ext cx="18394680" cy="1062228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a:p>
        </p:txBody>
      </p:sp>
      <p:sp>
        <p:nvSpPr>
          <p:cNvPr id="3" name="TextBox 3"/>
          <p:cNvSpPr txBox="1"/>
          <p:nvPr/>
        </p:nvSpPr>
        <p:spPr>
          <a:xfrm>
            <a:off x="4443699" y="3771661"/>
            <a:ext cx="9400607" cy="199105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560"/>
              </a:lnSpc>
            </a:pPr>
            <a:r>
              <a:rPr lang="en-US" sz="9000" b="1" spc="-854">
                <a:solidFill>
                  <a:srgbClr val="F8F8F0"/>
                </a:solidFill>
                <a:latin typeface=" Avenir Next Arabic Bold"/>
                <a:ea typeface=" Avenir Next Arabic Bold"/>
                <a:cs typeface=" Avenir Next Arabic Bold"/>
                <a:sym typeface=" Avenir Next Arabic Bold"/>
              </a:rPr>
              <a:t>POSTEXILIC </a:t>
            </a:r>
            <a:endParaRPr lang="en-US">
              <a:sym typeface=" Avenir Next Arabic Bold"/>
            </a:endParaRPr>
          </a:p>
          <a:p>
            <a:pPr algn="ctr">
              <a:lnSpc>
                <a:spcPts val="7559"/>
              </a:lnSpc>
            </a:pPr>
            <a:r>
              <a:rPr lang="en-US" sz="9000" b="1" spc="-854">
                <a:solidFill>
                  <a:srgbClr val="F8F8F0"/>
                </a:solidFill>
                <a:latin typeface=" Avenir Next Arabic Bold"/>
                <a:ea typeface=" Avenir Next Arabic Bold"/>
                <a:cs typeface=" Avenir Next Arabic Bold"/>
                <a:sym typeface=" Avenir Next Arabic Bold"/>
              </a:rPr>
              <a:t>PROPHETS</a:t>
            </a:r>
            <a:endParaRPr lang="en-US"/>
          </a:p>
        </p:txBody>
      </p:sp>
      <p:sp>
        <p:nvSpPr>
          <p:cNvPr id="4" name="TextBox 4"/>
          <p:cNvSpPr txBox="1"/>
          <p:nvPr/>
        </p:nvSpPr>
        <p:spPr>
          <a:xfrm>
            <a:off x="3876673" y="5743968"/>
            <a:ext cx="10534659" cy="64120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5001"/>
              </a:lnSpc>
            </a:pPr>
            <a:r>
              <a:rPr lang="en-US" sz="5000" b="1" spc="-450">
                <a:solidFill>
                  <a:srgbClr val="EBE9E6"/>
                </a:solidFill>
                <a:latin typeface=" Avenir Next Arabic Medium"/>
                <a:ea typeface=" Avenir Next Arabic Medium"/>
                <a:cs typeface=" Avenir Next Arabic Medium"/>
                <a:sym typeface=" Avenir Next Arabic Medium"/>
              </a:rPr>
              <a:t>HAGGAI, ZECHARIAH &amp; MALACHI</a:t>
            </a:r>
          </a:p>
        </p:txBody>
      </p:sp>
      <p:sp>
        <p:nvSpPr>
          <p:cNvPr id="6" name="Freeform 3">
            <a:extLst>
              <a:ext uri="{FF2B5EF4-FFF2-40B4-BE49-F238E27FC236}">
                <a16:creationId xmlns:a16="http://schemas.microsoft.com/office/drawing/2014/main" id="{668D91DA-E0F2-42E2-1C2F-8BE0DA30D137}"/>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2211086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moke&#10;&#10;AI-generated content may be incorrect.">
            <a:extLst>
              <a:ext uri="{FF2B5EF4-FFF2-40B4-BE49-F238E27FC236}">
                <a16:creationId xmlns:a16="http://schemas.microsoft.com/office/drawing/2014/main" id="{E43CFB7F-E6E5-9552-111B-F330B5D03CF8}"/>
              </a:ext>
            </a:extLst>
          </p:cNvPr>
          <p:cNvPicPr>
            <a:picLocks noGrp="1" noRot="1" noChangeAspect="1" noMove="1" noResize="1" noEditPoints="1" noAdjustHandles="1" noChangeArrowheads="1" noChangeShapeType="1" noCrop="1"/>
          </p:cNvPicPr>
          <p:nvPr/>
        </p:nvPicPr>
        <p:blipFill>
          <a:blip r:embed="rId2"/>
          <a:srcRect/>
          <a:stretch>
            <a:fillRect/>
          </a:stretch>
        </p:blipFill>
        <p:spPr>
          <a:xfrm>
            <a:off x="-15240" y="-726"/>
            <a:ext cx="18694426" cy="10515600"/>
          </a:xfrm>
          <a:prstGeom prst="rect">
            <a:avLst/>
          </a:prstGeom>
        </p:spPr>
      </p:pic>
      <p:sp>
        <p:nvSpPr>
          <p:cNvPr id="3" name="Subtitle 2">
            <a:extLst>
              <a:ext uri="{FF2B5EF4-FFF2-40B4-BE49-F238E27FC236}">
                <a16:creationId xmlns:a16="http://schemas.microsoft.com/office/drawing/2014/main" id="{F8856FA8-6E42-070B-9096-9842E3E0B5DB}"/>
              </a:ext>
            </a:extLst>
          </p:cNvPr>
          <p:cNvSpPr>
            <a:spLocks noGrp="1"/>
          </p:cNvSpPr>
          <p:nvPr>
            <p:ph type="subTitle" idx="1"/>
          </p:nvPr>
        </p:nvSpPr>
        <p:spPr>
          <a:xfrm>
            <a:off x="2727833" y="5351302"/>
            <a:ext cx="13938472" cy="1282707"/>
          </a:xfrm>
          <a:effectLst>
            <a:outerShdw blurRad="50800" dist="38100" dir="2700000" algn="tl" rotWithShape="0">
              <a:prstClr val="black">
                <a:alpha val="40000"/>
              </a:prstClr>
            </a:outerShdw>
          </a:effectLst>
        </p:spPr>
        <p:txBody>
          <a:bodyPr vert="horz" lIns="91440" tIns="45720" rIns="91440" bIns="45720" rtlCol="0" anchor="t">
            <a:normAutofit fontScale="25000" lnSpcReduction="20000"/>
          </a:bodyPr>
          <a:lstStyle/>
          <a:p>
            <a:r>
              <a:rPr lang="en-SG" sz="20000" b="1" spc="-300">
                <a:solidFill>
                  <a:srgbClr val="EBE9E6"/>
                </a:solidFill>
                <a:latin typeface=" Avenir Next Arabic Bold" panose="020B0604020202020204" charset="-78"/>
                <a:cs typeface=" Avenir Next Arabic Bold" panose="020B0604020202020204" charset="-78"/>
              </a:rPr>
              <a:t>ZECHARIAH: INTRODUCTION &amp; </a:t>
            </a:r>
          </a:p>
          <a:p>
            <a:r>
              <a:rPr lang="en-SG" sz="20000" b="1" spc="-300">
                <a:solidFill>
                  <a:srgbClr val="EBE9E6"/>
                </a:solidFill>
                <a:latin typeface=" Avenir Next Arabic Bold" panose="020B0604020202020204" charset="-78"/>
                <a:cs typeface=" Avenir Next Arabic Bold" panose="020B0604020202020204" charset="-78"/>
              </a:rPr>
              <a:t>“RETURN TO THE LORD!” </a:t>
            </a:r>
          </a:p>
          <a:p>
            <a:r>
              <a:rPr lang="en-SG" sz="20000" b="1" spc="-288">
                <a:solidFill>
                  <a:srgbClr val="EBE9E6"/>
                </a:solidFill>
                <a:latin typeface=" Avenir Next Arabic Bold" panose="020B0604020202020204" charset="-78"/>
                <a:cs typeface=" Avenir Next Arabic Bold" panose="020B0604020202020204" charset="-78"/>
              </a:rPr>
              <a:t>(Zechariah 1:1-6)</a:t>
            </a:r>
          </a:p>
          <a:p>
            <a:endParaRPr lang="en-SG" sz="8700" b="1" spc="-300">
              <a:solidFill>
                <a:srgbClr val="EBE9E6"/>
              </a:solidFill>
              <a:latin typeface="+mj-lt"/>
            </a:endParaRPr>
          </a:p>
          <a:p>
            <a:endParaRPr lang="en-SG" sz="3300" b="1" spc="-300">
              <a:solidFill>
                <a:srgbClr val="EBE9E6"/>
              </a:solidFill>
              <a:latin typeface=" Avenir Next Arabic Medium"/>
            </a:endParaRPr>
          </a:p>
        </p:txBody>
      </p:sp>
      <p:sp>
        <p:nvSpPr>
          <p:cNvPr id="7" name="TextBox 3">
            <a:extLst>
              <a:ext uri="{FF2B5EF4-FFF2-40B4-BE49-F238E27FC236}">
                <a16:creationId xmlns:a16="http://schemas.microsoft.com/office/drawing/2014/main" id="{B0372425-5A2E-6BC9-DB90-FA4C2BB1B589}"/>
              </a:ext>
            </a:extLst>
          </p:cNvPr>
          <p:cNvSpPr txBox="1"/>
          <p:nvPr/>
        </p:nvSpPr>
        <p:spPr>
          <a:xfrm>
            <a:off x="4382739" y="4170437"/>
            <a:ext cx="10628661" cy="99386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7560"/>
              </a:lnSpc>
            </a:pPr>
            <a:r>
              <a:rPr lang="en-US" sz="9000" b="1" spc="-854">
                <a:solidFill>
                  <a:srgbClr val="F8F8F0"/>
                </a:solidFill>
                <a:latin typeface=" Avenir Next Arabic Bold"/>
                <a:ea typeface=" Avenir Next Arabic Bold"/>
                <a:cs typeface=" Avenir Next Arabic Bold"/>
                <a:sym typeface=" Avenir Next Arabic Bold"/>
              </a:rPr>
              <a:t>STUDY 3</a:t>
            </a:r>
          </a:p>
        </p:txBody>
      </p:sp>
      <p:sp>
        <p:nvSpPr>
          <p:cNvPr id="2" name="Freeform 3">
            <a:extLst>
              <a:ext uri="{FF2B5EF4-FFF2-40B4-BE49-F238E27FC236}">
                <a16:creationId xmlns:a16="http://schemas.microsoft.com/office/drawing/2014/main" id="{E94667F6-19F7-D4CD-6917-63FF12C0BA11}"/>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3587714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22EF-9B8D-3802-29E6-441F5FA2EE89}"/>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FCEBB5F3-9098-7FE3-C7D7-63AAF764E244}"/>
              </a:ext>
            </a:extLst>
          </p:cNvPr>
          <p:cNvSpPr>
            <a:spLocks noGrp="1" noRot="1" noMove="1" noResize="1" noEditPoints="1" noAdjustHandles="1" noChangeArrowheads="1" noChangeShapeType="1"/>
          </p:cNvSpPr>
          <p:nvPr/>
        </p:nvSpPr>
        <p:spPr>
          <a:xfrm rot="-5400000">
            <a:off x="3886200" y="-3866915"/>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67F79BE7-8B1E-3616-60C9-72D0D9936F61}"/>
              </a:ext>
            </a:extLst>
          </p:cNvPr>
          <p:cNvSpPr>
            <a:spLocks noGrp="1"/>
          </p:cNvSpPr>
          <p:nvPr>
            <p:ph type="title"/>
          </p:nvPr>
        </p:nvSpPr>
        <p:spPr>
          <a:xfrm>
            <a:off x="2777330" y="986655"/>
            <a:ext cx="15773400" cy="1336764"/>
          </a:xfrm>
        </p:spPr>
        <p:txBody>
          <a:bodyPr>
            <a:noAutofit/>
          </a:bodyPr>
          <a:lstStyle/>
          <a:p>
            <a:pPr>
              <a:lnSpc>
                <a:spcPts val="8399"/>
              </a:lnSpc>
            </a:pPr>
            <a:r>
              <a:rPr lang="en-US" sz="8000" b="1" spc="-150">
                <a:solidFill>
                  <a:srgbClr val="000000"/>
                </a:solidFill>
                <a:latin typeface=" Avenir Next Arabic Bold"/>
                <a:ea typeface=" Avenir Next Arabic Bold"/>
                <a:cs typeface=" Avenir Next Arabic Bold"/>
                <a:sym typeface=" Avenir Next Arabic Bold"/>
              </a:rPr>
              <a:t>WELCOME</a:t>
            </a:r>
            <a:endParaRPr lang="en-US" sz="8000" b="1" spc="-150">
              <a:solidFill>
                <a:srgbClr val="000000"/>
              </a:solidFill>
              <a:latin typeface=" Avenir Next Arabic Bold"/>
              <a:ea typeface=" Avenir Next Arabic Bold"/>
              <a:cs typeface=" Avenir Next Arabic Bold"/>
            </a:endParaRPr>
          </a:p>
        </p:txBody>
      </p:sp>
      <p:sp>
        <p:nvSpPr>
          <p:cNvPr id="3" name="Content Placeholder 2">
            <a:extLst>
              <a:ext uri="{FF2B5EF4-FFF2-40B4-BE49-F238E27FC236}">
                <a16:creationId xmlns:a16="http://schemas.microsoft.com/office/drawing/2014/main" id="{6439A13B-1092-7E05-7183-E6228C5A5592}"/>
              </a:ext>
            </a:extLst>
          </p:cNvPr>
          <p:cNvSpPr>
            <a:spLocks noGrp="1"/>
          </p:cNvSpPr>
          <p:nvPr>
            <p:ph idx="1"/>
          </p:nvPr>
        </p:nvSpPr>
        <p:spPr>
          <a:xfrm>
            <a:off x="959711" y="3615010"/>
            <a:ext cx="8184316" cy="6922601"/>
          </a:xfrm>
        </p:spPr>
        <p:txBody>
          <a:bodyPr vert="horz" lIns="91440" tIns="45720" rIns="91440" bIns="45720" rtlCol="0" anchor="t">
            <a:normAutofit/>
          </a:bodyPr>
          <a:lstStyle/>
          <a:p>
            <a:pPr>
              <a:lnSpc>
                <a:spcPct val="100000"/>
              </a:lnSpc>
            </a:pPr>
            <a:r>
              <a:rPr lang="en-US" sz="4000">
                <a:latin typeface="Avenir Next Arabic Medium"/>
                <a:cs typeface=" Avenir Next Arabic Medium" panose="020B0604020202020204"/>
              </a:rPr>
              <a:t>Each person shares (in 1 minute) a funny or light-hearted story about a time they made a minor mistake, something embarrassing or silly</a:t>
            </a:r>
            <a:endParaRPr lang="en-US"/>
          </a:p>
          <a:p>
            <a:pPr>
              <a:lnSpc>
                <a:spcPct val="100000"/>
              </a:lnSpc>
            </a:pPr>
            <a:r>
              <a:rPr lang="en-US" sz="4000">
                <a:latin typeface="Avenir Next Arabic Medium"/>
                <a:cs typeface=" Avenir Next Arabic Medium" panose="020B0604020202020204"/>
              </a:rPr>
              <a:t>Then they complete the sentence: </a:t>
            </a:r>
            <a:r>
              <a:rPr lang="en-US" sz="4000" b="1">
                <a:latin typeface="Avenir Next Arabic Medium"/>
                <a:cs typeface=" Avenir Next Arabic Medium" panose="020B0604020202020204"/>
              </a:rPr>
              <a:t>“If I could do it over, this time I would…” </a:t>
            </a:r>
            <a:r>
              <a:rPr lang="en-US" sz="4000">
                <a:latin typeface="Avenir Next Arabic Medium"/>
                <a:cs typeface=" Avenir Next Arabic Medium" panose="020B0604020202020204"/>
              </a:rPr>
              <a:t>and say what they would change</a:t>
            </a:r>
          </a:p>
          <a:p>
            <a:endParaRPr lang="en-SG"/>
          </a:p>
        </p:txBody>
      </p:sp>
      <p:sp>
        <p:nvSpPr>
          <p:cNvPr id="11" name="Oval 10">
            <a:extLst>
              <a:ext uri="{FF2B5EF4-FFF2-40B4-BE49-F238E27FC236}">
                <a16:creationId xmlns:a16="http://schemas.microsoft.com/office/drawing/2014/main" id="{6E5062EB-A1E6-1D7B-7C96-B1A0F3F6D10B}"/>
              </a:ext>
            </a:extLst>
          </p:cNvPr>
          <p:cNvSpPr>
            <a:spLocks noChangeAspect="1"/>
          </p:cNvSpPr>
          <p:nvPr/>
        </p:nvSpPr>
        <p:spPr>
          <a:xfrm>
            <a:off x="1188720" y="767016"/>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Bank with solid fill">
            <a:extLst>
              <a:ext uri="{FF2B5EF4-FFF2-40B4-BE49-F238E27FC236}">
                <a16:creationId xmlns:a16="http://schemas.microsoft.com/office/drawing/2014/main" id="{BC52F634-11F5-2E24-0D26-EF504407B87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08939" y="885267"/>
            <a:ext cx="984728" cy="1028132"/>
          </a:xfrm>
          <a:prstGeom prst="rect">
            <a:avLst/>
          </a:prstGeom>
        </p:spPr>
      </p:pic>
      <p:sp>
        <p:nvSpPr>
          <p:cNvPr id="5" name="Title 1">
            <a:extLst>
              <a:ext uri="{FF2B5EF4-FFF2-40B4-BE49-F238E27FC236}">
                <a16:creationId xmlns:a16="http://schemas.microsoft.com/office/drawing/2014/main" id="{376080F3-D7A7-B2F7-0CA7-E48D012DED4E}"/>
              </a:ext>
            </a:extLst>
          </p:cNvPr>
          <p:cNvSpPr txBox="1">
            <a:spLocks/>
          </p:cNvSpPr>
          <p:nvPr/>
        </p:nvSpPr>
        <p:spPr>
          <a:xfrm>
            <a:off x="956669" y="2331564"/>
            <a:ext cx="15949358" cy="1487248"/>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a:latin typeface=" Avenir Next Arabic Medium"/>
              </a:rPr>
              <a:t>Ice-breaker Activity: "This time I would..."</a:t>
            </a:r>
          </a:p>
        </p:txBody>
      </p:sp>
      <p:pic>
        <p:nvPicPr>
          <p:cNvPr id="6" name="Picture 5">
            <a:extLst>
              <a:ext uri="{FF2B5EF4-FFF2-40B4-BE49-F238E27FC236}">
                <a16:creationId xmlns:a16="http://schemas.microsoft.com/office/drawing/2014/main" id="{BDD798C0-8097-78DA-A9BB-0E42240A9442}"/>
              </a:ext>
            </a:extLst>
          </p:cNvPr>
          <p:cNvPicPr>
            <a:picLocks noChangeAspect="1"/>
          </p:cNvPicPr>
          <p:nvPr/>
        </p:nvPicPr>
        <p:blipFill>
          <a:blip r:embed="rId5"/>
          <a:stretch>
            <a:fillRect/>
          </a:stretch>
        </p:blipFill>
        <p:spPr>
          <a:xfrm>
            <a:off x="9608182" y="3807630"/>
            <a:ext cx="8219905" cy="4552092"/>
          </a:xfrm>
          <a:prstGeom prst="rect">
            <a:avLst/>
          </a:prstGeom>
        </p:spPr>
      </p:pic>
    </p:spTree>
    <p:extLst>
      <p:ext uri="{BB962C8B-B14F-4D97-AF65-F5344CB8AC3E}">
        <p14:creationId xmlns:p14="http://schemas.microsoft.com/office/powerpoint/2010/main" val="2005669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D0204-561C-B0F7-0697-DBA2F080964D}"/>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889A35A-1B06-9F36-C510-BBA63083EA4B}"/>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B99F885F-DED9-66A1-CA36-495671EFDA35}"/>
              </a:ext>
            </a:extLst>
          </p:cNvPr>
          <p:cNvSpPr>
            <a:spLocks noGrp="1"/>
          </p:cNvSpPr>
          <p:nvPr>
            <p:ph type="title"/>
          </p:nvPr>
        </p:nvSpPr>
        <p:spPr>
          <a:xfrm>
            <a:off x="2731711" y="864456"/>
            <a:ext cx="15773400" cy="1549247"/>
          </a:xfrm>
        </p:spPr>
        <p:txBody>
          <a:bodyPr>
            <a:normAutofit/>
          </a:bodyPr>
          <a:lstStyle/>
          <a:p>
            <a:pPr>
              <a:lnSpc>
                <a:spcPts val="8399"/>
              </a:lnSpc>
            </a:pPr>
            <a:r>
              <a:rPr lang="en-US" sz="8000" b="1" spc="-150">
                <a:solidFill>
                  <a:srgbClr val="000000"/>
                </a:solidFill>
                <a:latin typeface="Avenir Next Arabic Medium"/>
                <a:ea typeface=" Avenir Next Arabic Bold"/>
                <a:cs typeface=" Avenir Next Arabic Bold"/>
                <a:sym typeface=" Avenir Next Arabic Bold"/>
              </a:rPr>
              <a:t>W</a:t>
            </a:r>
            <a:r>
              <a:rPr lang="en-US" sz="8000" b="1" spc="-150">
                <a:latin typeface="Avenir Next Arabic Medium"/>
                <a:ea typeface=" Avenir Next Arabic Bold"/>
                <a:cs typeface=" Avenir Next Arabic Bold"/>
                <a:sym typeface=" Avenir Next Arabic Bold"/>
              </a:rPr>
              <a:t>OR</a:t>
            </a:r>
            <a:r>
              <a:rPr lang="en-US" sz="8000" b="1" spc="-150">
                <a:solidFill>
                  <a:srgbClr val="000000"/>
                </a:solidFill>
                <a:latin typeface="Avenir Next Arabic Medium"/>
                <a:ea typeface=" Avenir Next Arabic Bold"/>
                <a:cs typeface=" Avenir Next Arabic Bold"/>
                <a:sym typeface=" Avenir Next Arabic Bold"/>
              </a:rPr>
              <a:t>SHIP</a:t>
            </a:r>
            <a:endParaRPr lang="en-US" sz="8000" b="1" spc="-150">
              <a:solidFill>
                <a:srgbClr val="000000"/>
              </a:solidFill>
              <a:latin typeface="Avenir Next Arabic Medium"/>
              <a:ea typeface=" Avenir Next Arabic Bold"/>
              <a:cs typeface=" Avenir Next Arabic Bold"/>
            </a:endParaRPr>
          </a:p>
        </p:txBody>
      </p:sp>
      <p:sp>
        <p:nvSpPr>
          <p:cNvPr id="3" name="Content Placeholder 2">
            <a:extLst>
              <a:ext uri="{FF2B5EF4-FFF2-40B4-BE49-F238E27FC236}">
                <a16:creationId xmlns:a16="http://schemas.microsoft.com/office/drawing/2014/main" id="{9EBB58F9-E27F-377B-7CC9-548FA0F1C4AF}"/>
              </a:ext>
            </a:extLst>
          </p:cNvPr>
          <p:cNvSpPr>
            <a:spLocks noGrp="1"/>
          </p:cNvSpPr>
          <p:nvPr>
            <p:ph idx="1"/>
          </p:nvPr>
        </p:nvSpPr>
        <p:spPr>
          <a:xfrm>
            <a:off x="1043047" y="2843214"/>
            <a:ext cx="10959567" cy="6672052"/>
          </a:xfrm>
        </p:spPr>
        <p:txBody>
          <a:bodyPr vert="horz" lIns="91440" tIns="45720" rIns="91440" bIns="45720" rtlCol="0" anchor="t">
            <a:normAutofit lnSpcReduction="10000"/>
          </a:bodyPr>
          <a:lstStyle/>
          <a:p>
            <a:pPr marL="0" indent="0">
              <a:buNone/>
            </a:pPr>
            <a:r>
              <a:rPr lang="en-SG" sz="4400" b="1" dirty="0">
                <a:latin typeface="Avenir Next Arabic Medium"/>
                <a:cs typeface=" Avenir Next Arabic Medium"/>
              </a:rPr>
              <a:t>Worship the living God who speaks, teaching us full obedience, holy reverence and true humility. May the truth of His words of power prevail over unbelief...</a:t>
            </a:r>
            <a:endParaRPr lang="en-US" dirty="0"/>
          </a:p>
          <a:p>
            <a:pPr marL="0" indent="0">
              <a:buNone/>
            </a:pPr>
            <a:endParaRPr lang="en-SG" sz="4000" dirty="0">
              <a:latin typeface="Avenir Next Arabic Medium"/>
              <a:cs typeface=" Avenir Next Arabic Medium"/>
            </a:endParaRPr>
          </a:p>
          <a:p>
            <a:r>
              <a:rPr lang="en-SG" sz="4000" dirty="0">
                <a:latin typeface="Avenir Next Arabic Medium"/>
                <a:cs typeface=" Avenir Next Arabic Medium"/>
                <a:hlinkClick r:id="rId4">
                  <a:extLst>
                    <a:ext uri="{A12FA001-AC4F-418D-AE19-62706E023703}">
                      <ahyp:hlinkClr xmlns:ahyp="http://schemas.microsoft.com/office/drawing/2018/hyperlinkcolor" val="tx"/>
                    </a:ext>
                  </a:extLst>
                </a:hlinkClick>
              </a:rPr>
              <a:t>Speak O Lord (Keith &amp; Kristyn Getty)</a:t>
            </a:r>
            <a:endParaRPr lang="en-SG" dirty="0">
              <a:latin typeface="Avenir Next Arabic Medium"/>
            </a:endParaRPr>
          </a:p>
          <a:p>
            <a:r>
              <a:rPr lang="en-SG" sz="4000" dirty="0">
                <a:latin typeface="Avenir Next Arabic Medium"/>
                <a:cs typeface="Arial"/>
                <a:hlinkClick r:id="rId5">
                  <a:extLst>
                    <a:ext uri="{A12FA001-AC4F-418D-AE19-62706E023703}">
                      <ahyp:hlinkClr xmlns:ahyp="http://schemas.microsoft.com/office/drawing/2018/hyperlinkcolor" val="tx"/>
                    </a:ext>
                  </a:extLst>
                </a:hlinkClick>
              </a:rPr>
              <a:t>At the Cross/Love Ran Red (Chris Tomlin)</a:t>
            </a:r>
            <a:endParaRPr lang="en-SG" sz="4000" dirty="0">
              <a:latin typeface="Avenir Next Arabic Medium"/>
              <a:cs typeface="Arial"/>
            </a:endParaRPr>
          </a:p>
          <a:p>
            <a:r>
              <a:rPr lang="en-SG" sz="4000" dirty="0">
                <a:latin typeface="Avenir Next Arabic Medium"/>
                <a:cs typeface="Arial"/>
                <a:hlinkClick r:id="rId6">
                  <a:extLst>
                    <a:ext uri="{A12FA001-AC4F-418D-AE19-62706E023703}">
                      <ahyp:hlinkClr xmlns:ahyp="http://schemas.microsoft.com/office/drawing/2018/hyperlinkcolor" val="tx"/>
                    </a:ext>
                  </a:extLst>
                </a:hlinkClick>
              </a:rPr>
              <a:t>Lord I need You (Matt Maher)</a:t>
            </a:r>
            <a:endParaRPr lang="en-SG" sz="4000" dirty="0">
              <a:latin typeface="Avenir Next Arabic Medium"/>
              <a:cs typeface=" Avenir Next Arabic Medium"/>
            </a:endParaRPr>
          </a:p>
          <a:p>
            <a:r>
              <a:rPr lang="en-SG" sz="4000" dirty="0">
                <a:latin typeface="Avenir Next Arabic Medium"/>
                <a:cs typeface="Arial"/>
                <a:hlinkClick r:id="rId7">
                  <a:extLst>
                    <a:ext uri="{A12FA001-AC4F-418D-AE19-62706E023703}">
                      <ahyp:hlinkClr xmlns:ahyp="http://schemas.microsoft.com/office/drawing/2018/hyperlinkcolor" val="tx"/>
                    </a:ext>
                  </a:extLst>
                </a:hlinkClick>
              </a:rPr>
              <a:t>Give us clean hands (Chris Tomlin)</a:t>
            </a:r>
            <a:endParaRPr lang="en-SG" sz="4000" dirty="0">
              <a:latin typeface="Avenir Next Arabic Medium"/>
              <a:cs typeface="Arial"/>
            </a:endParaRPr>
          </a:p>
          <a:p>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grpSp>
        <p:nvGrpSpPr>
          <p:cNvPr id="7" name="Group 6">
            <a:extLst>
              <a:ext uri="{FF2B5EF4-FFF2-40B4-BE49-F238E27FC236}">
                <a16:creationId xmlns:a16="http://schemas.microsoft.com/office/drawing/2014/main" id="{82B446C0-3825-2CE9-58FC-4F29B3242C0F}"/>
              </a:ext>
            </a:extLst>
          </p:cNvPr>
          <p:cNvGrpSpPr>
            <a:grpSpLocks noUngrp="1" noChangeAspect="1"/>
          </p:cNvGrpSpPr>
          <p:nvPr/>
        </p:nvGrpSpPr>
        <p:grpSpPr>
          <a:xfrm>
            <a:off x="1047114" y="864456"/>
            <a:ext cx="1371600" cy="1371600"/>
            <a:chOff x="1047114" y="864456"/>
            <a:chExt cx="1588539" cy="1555986"/>
          </a:xfrm>
        </p:grpSpPr>
        <p:sp>
          <p:nvSpPr>
            <p:cNvPr id="8" name="Oval 7">
              <a:extLst>
                <a:ext uri="{FF2B5EF4-FFF2-40B4-BE49-F238E27FC236}">
                  <a16:creationId xmlns:a16="http://schemas.microsoft.com/office/drawing/2014/main" id="{10C86E5E-3AEB-9481-E004-4DEF54C5F814}"/>
                </a:ext>
              </a:extLst>
            </p:cNvPr>
            <p:cNvSpPr/>
            <p:nvPr/>
          </p:nvSpPr>
          <p:spPr>
            <a:xfrm>
              <a:off x="1047114" y="864456"/>
              <a:ext cx="1588539" cy="1555986"/>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Harp with solid fill">
              <a:extLst>
                <a:ext uri="{FF2B5EF4-FFF2-40B4-BE49-F238E27FC236}">
                  <a16:creationId xmlns:a16="http://schemas.microsoft.com/office/drawing/2014/main" id="{84C847DD-0AF4-A16F-005D-8CA58133189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09616" y="1152756"/>
              <a:ext cx="1050447" cy="1033191"/>
            </a:xfrm>
            <a:prstGeom prst="rect">
              <a:avLst/>
            </a:prstGeom>
          </p:spPr>
        </p:pic>
      </p:grpSp>
      <p:pic>
        <p:nvPicPr>
          <p:cNvPr id="6" name="Picture 5">
            <a:extLst>
              <a:ext uri="{FF2B5EF4-FFF2-40B4-BE49-F238E27FC236}">
                <a16:creationId xmlns:a16="http://schemas.microsoft.com/office/drawing/2014/main" id="{F7ED2952-7D71-5C44-A4A4-70C96E10C4C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35543" y="0"/>
            <a:ext cx="6052457" cy="10515600"/>
          </a:xfrm>
          <a:prstGeom prst="rect">
            <a:avLst/>
          </a:prstGeom>
        </p:spPr>
      </p:pic>
    </p:spTree>
    <p:extLst>
      <p:ext uri="{BB962C8B-B14F-4D97-AF65-F5344CB8AC3E}">
        <p14:creationId xmlns:p14="http://schemas.microsoft.com/office/powerpoint/2010/main" val="331993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451FD5D1-76E3-987C-E624-080DEF448F58}"/>
              </a:ext>
            </a:extLst>
          </p:cNvPr>
          <p:cNvGrpSpPr>
            <a:grpSpLocks noGrp="1" noUngrp="1" noRot="1" noMove="1" noResize="1"/>
          </p:cNvGrpSpPr>
          <p:nvPr/>
        </p:nvGrpSpPr>
        <p:grpSpPr>
          <a:xfrm rot="16200000">
            <a:off x="4071050" y="-4109150"/>
            <a:ext cx="10553700" cy="18695799"/>
            <a:chOff x="-406399" y="-750836"/>
            <a:chExt cx="14071600" cy="24927732"/>
          </a:xfrm>
        </p:grpSpPr>
        <p:sp>
          <p:nvSpPr>
            <p:cNvPr id="14" name="Freeform 3">
              <a:extLst>
                <a:ext uri="{FF2B5EF4-FFF2-40B4-BE49-F238E27FC236}">
                  <a16:creationId xmlns:a16="http://schemas.microsoft.com/office/drawing/2014/main" id="{CA13A430-9157-1700-718E-F44A43B60AAD}"/>
                </a:ext>
              </a:extLst>
            </p:cNvPr>
            <p:cNvSpPr>
              <a:spLocks noGrp="1" noRot="1" noMove="1" noResize="1" noEditPoints="1" noAdjustHandles="1" noChangeArrowheads="1" noChangeShapeType="1"/>
            </p:cNvSpPr>
            <p:nvPr/>
          </p:nvSpPr>
          <p:spPr>
            <a:xfrm>
              <a:off x="-406399" y="-750836"/>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2792603" y="1109140"/>
            <a:ext cx="8337147" cy="1112420"/>
          </a:xfrm>
          <a:prstGeom prst="rect">
            <a:avLst/>
          </a:prstGeom>
        </p:spPr>
        <p:txBody>
          <a:bodyPr lIns="0" tIns="0" rIns="0" bIns="0" rtlCol="0" anchor="t">
            <a:spAutoFit/>
          </a:bodyPr>
          <a:lstStyle/>
          <a:p>
            <a:pPr>
              <a:lnSpc>
                <a:spcPts val="8399"/>
              </a:lnSpc>
            </a:pPr>
            <a:r>
              <a:rPr lang="en-US" sz="8000" b="1" spc="-150">
                <a:solidFill>
                  <a:srgbClr val="000000"/>
                </a:solidFill>
                <a:latin typeface="Avenir Next Arabic Bold"/>
                <a:sym typeface=" Avenir Next Arabic Bold"/>
              </a:rPr>
              <a:t>WORD</a:t>
            </a:r>
            <a:endParaRPr lang="en-US" sz="8000" spc="-150">
              <a:latin typeface="Avenir Next Arabic Bold"/>
            </a:endParaRPr>
          </a:p>
        </p:txBody>
      </p:sp>
      <p:pic>
        <p:nvPicPr>
          <p:cNvPr id="17" name="Graphic 16" descr="Scroll outline">
            <a:extLst>
              <a:ext uri="{FF2B5EF4-FFF2-40B4-BE49-F238E27FC236}">
                <a16:creationId xmlns:a16="http://schemas.microsoft.com/office/drawing/2014/main" id="{3211DE83-D933-DD22-604B-A2AB772D5D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6606" y="941078"/>
            <a:ext cx="914400" cy="914400"/>
          </a:xfrm>
          <a:prstGeom prst="rect">
            <a:avLst/>
          </a:prstGeom>
        </p:spPr>
      </p:pic>
      <p:grpSp>
        <p:nvGrpSpPr>
          <p:cNvPr id="8" name="Group 7">
            <a:extLst>
              <a:ext uri="{FF2B5EF4-FFF2-40B4-BE49-F238E27FC236}">
                <a16:creationId xmlns:a16="http://schemas.microsoft.com/office/drawing/2014/main" id="{9C30627F-0F05-2740-1184-F72FC789E3FD}"/>
              </a:ext>
            </a:extLst>
          </p:cNvPr>
          <p:cNvGrpSpPr>
            <a:grpSpLocks noUngrp="1" noChangeAspect="1"/>
          </p:cNvGrpSpPr>
          <p:nvPr/>
        </p:nvGrpSpPr>
        <p:grpSpPr>
          <a:xfrm>
            <a:off x="1169321" y="763311"/>
            <a:ext cx="1371600" cy="1371600"/>
            <a:chOff x="1729300" y="663480"/>
            <a:chExt cx="1588539" cy="1555986"/>
          </a:xfrm>
        </p:grpSpPr>
        <p:sp>
          <p:nvSpPr>
            <p:cNvPr id="3" name="Oval 2">
              <a:extLst>
                <a:ext uri="{FF2B5EF4-FFF2-40B4-BE49-F238E27FC236}">
                  <a16:creationId xmlns:a16="http://schemas.microsoft.com/office/drawing/2014/main" id="{A04AEB80-D459-00B3-CA22-6A0539F4A72A}"/>
                </a:ext>
              </a:extLst>
            </p:cNvPr>
            <p:cNvSpPr/>
            <p:nvPr/>
          </p:nvSpPr>
          <p:spPr>
            <a:xfrm>
              <a:off x="1729300" y="663480"/>
              <a:ext cx="1588539" cy="1555986"/>
            </a:xfrm>
            <a:prstGeom prst="ellipse">
              <a:avLst/>
            </a:prstGeom>
            <a:solidFill>
              <a:schemeClr val="accent2">
                <a:lumMod val="75000"/>
              </a:schemeClr>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9E576FA-5714-2F05-1AF8-B313EA815B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13393" y="968759"/>
              <a:ext cx="1058478" cy="1069566"/>
            </a:xfrm>
            <a:prstGeom prst="rect">
              <a:avLst/>
            </a:prstGeom>
          </p:spPr>
        </p:pic>
      </p:grpSp>
      <p:pic>
        <p:nvPicPr>
          <p:cNvPr id="6" name="Picture 5">
            <a:extLst>
              <a:ext uri="{FF2B5EF4-FFF2-40B4-BE49-F238E27FC236}">
                <a16:creationId xmlns:a16="http://schemas.microsoft.com/office/drawing/2014/main" id="{EBC3137F-EE9D-1DEC-14A8-2CE75C1D8526}"/>
              </a:ext>
            </a:extLst>
          </p:cNvPr>
          <p:cNvPicPr>
            <a:picLocks noChangeAspect="1"/>
          </p:cNvPicPr>
          <p:nvPr/>
        </p:nvPicPr>
        <p:blipFill>
          <a:blip r:embed="rId6"/>
          <a:stretch>
            <a:fillRect/>
          </a:stretch>
        </p:blipFill>
        <p:spPr>
          <a:xfrm>
            <a:off x="645598" y="2397460"/>
            <a:ext cx="17404604" cy="744959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9D141-D33F-9409-9A2C-8A5F9BAD1084}"/>
            </a:ext>
          </a:extLst>
        </p:cNvPr>
        <p:cNvGrpSpPr/>
        <p:nvPr/>
      </p:nvGrpSpPr>
      <p:grpSpPr>
        <a:xfrm>
          <a:off x="0" y="0"/>
          <a:ext cx="0" cy="0"/>
          <a:chOff x="0" y="0"/>
          <a:chExt cx="0" cy="0"/>
        </a:xfrm>
      </p:grpSpPr>
      <p:grpSp>
        <p:nvGrpSpPr>
          <p:cNvPr id="13" name="Group 2">
            <a:extLst>
              <a:ext uri="{FF2B5EF4-FFF2-40B4-BE49-F238E27FC236}">
                <a16:creationId xmlns:a16="http://schemas.microsoft.com/office/drawing/2014/main" id="{B30868F1-2775-1A18-12B0-F032ED8CF2EF}"/>
              </a:ext>
            </a:extLst>
          </p:cNvPr>
          <p:cNvGrpSpPr>
            <a:grpSpLocks noGrp="1" noUngrp="1" noRot="1" noMove="1" noResize="1"/>
          </p:cNvGrpSpPr>
          <p:nvPr/>
        </p:nvGrpSpPr>
        <p:grpSpPr>
          <a:xfrm rot="16200000">
            <a:off x="4071050" y="-4109150"/>
            <a:ext cx="10553700" cy="18695799"/>
            <a:chOff x="-406399" y="-750836"/>
            <a:chExt cx="14071600" cy="24927732"/>
          </a:xfrm>
        </p:grpSpPr>
        <p:sp>
          <p:nvSpPr>
            <p:cNvPr id="14" name="Freeform 3">
              <a:extLst>
                <a:ext uri="{FF2B5EF4-FFF2-40B4-BE49-F238E27FC236}">
                  <a16:creationId xmlns:a16="http://schemas.microsoft.com/office/drawing/2014/main" id="{7DC7C2D4-BCB2-5200-2CBD-178B41C892DD}"/>
                </a:ext>
              </a:extLst>
            </p:cNvPr>
            <p:cNvSpPr>
              <a:spLocks noGrp="1" noRot="1" noMove="1" noResize="1" noEditPoints="1" noAdjustHandles="1" noChangeArrowheads="1" noChangeShapeType="1"/>
            </p:cNvSpPr>
            <p:nvPr/>
          </p:nvSpPr>
          <p:spPr>
            <a:xfrm>
              <a:off x="-406399" y="-750836"/>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1" name="TextBox 4">
            <a:extLst>
              <a:ext uri="{FF2B5EF4-FFF2-40B4-BE49-F238E27FC236}">
                <a16:creationId xmlns:a16="http://schemas.microsoft.com/office/drawing/2014/main" id="{BC735FCF-C961-BC93-B65F-49730A5D7D9C}"/>
              </a:ext>
            </a:extLst>
          </p:cNvPr>
          <p:cNvSpPr txBox="1"/>
          <p:nvPr/>
        </p:nvSpPr>
        <p:spPr>
          <a:xfrm>
            <a:off x="1140237" y="1123601"/>
            <a:ext cx="14023248" cy="998222"/>
          </a:xfrm>
          <a:prstGeom prst="rect">
            <a:avLst/>
          </a:prstGeom>
        </p:spPr>
        <p:txBody>
          <a:bodyPr wrap="square" lIns="0" tIns="0" rIns="0" bIns="0" rtlCol="0" anchor="t">
            <a:spAutoFit/>
          </a:bodyPr>
          <a:lstStyle/>
          <a:p>
            <a:pPr>
              <a:lnSpc>
                <a:spcPts val="8399"/>
              </a:lnSpc>
            </a:pPr>
            <a:r>
              <a:rPr lang="en-US" sz="6000" b="1">
                <a:solidFill>
                  <a:srgbClr val="000000"/>
                </a:solidFill>
                <a:latin typeface="Avenir Next Arabic Medium"/>
                <a:cs typeface=" Avenir Next Arabic Bold"/>
                <a:sym typeface=" Avenir Next Arabic Bold"/>
              </a:rPr>
              <a:t>Activity 1: Watch Introduction Video</a:t>
            </a:r>
            <a:r>
              <a:rPr lang="en-US" sz="6000" b="1">
                <a:solidFill>
                  <a:srgbClr val="000000"/>
                </a:solidFill>
                <a:latin typeface=" Avenir Next Arabic Bold"/>
                <a:cs typeface=" Avenir Next Arabic Bold"/>
                <a:sym typeface=" Avenir Next Arabic Bold"/>
              </a:rPr>
              <a:t> </a:t>
            </a:r>
            <a:endParaRPr lang="en-US" sz="3200" b="1">
              <a:solidFill>
                <a:srgbClr val="000000"/>
              </a:solidFill>
              <a:latin typeface=" Avenir Next Arabic Medium"/>
              <a:ea typeface=" Avenir Next Arabic Medium"/>
              <a:cs typeface=" Avenir Next Arabic Medium"/>
            </a:endParaRPr>
          </a:p>
        </p:txBody>
      </p:sp>
      <p:sp>
        <p:nvSpPr>
          <p:cNvPr id="9" name="Content Placeholder 2">
            <a:extLst>
              <a:ext uri="{FF2B5EF4-FFF2-40B4-BE49-F238E27FC236}">
                <a16:creationId xmlns:a16="http://schemas.microsoft.com/office/drawing/2014/main" id="{2E546208-BCAC-81CF-6D15-9A369F90F5A6}"/>
              </a:ext>
            </a:extLst>
          </p:cNvPr>
          <p:cNvSpPr txBox="1">
            <a:spLocks/>
          </p:cNvSpPr>
          <p:nvPr/>
        </p:nvSpPr>
        <p:spPr>
          <a:xfrm>
            <a:off x="1140237" y="3041153"/>
            <a:ext cx="16207352" cy="5597767"/>
          </a:xfrm>
          <a:prstGeom prst="rect">
            <a:avLst/>
          </a:prstGeom>
        </p:spPr>
        <p:txBody>
          <a:bodyPr vert="horz" lIns="91440" tIns="45720" rIns="91440" bIns="45720" rtlCol="0" anchor="t">
            <a:normAutofit fontScale="25000" lnSpcReduction="2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lnSpc>
                <a:spcPct val="120000"/>
              </a:lnSpc>
              <a:buNone/>
            </a:pPr>
            <a:r>
              <a:rPr lang="en-SG" sz="19200" b="1">
                <a:latin typeface="Avenir Next Arabic Medium"/>
                <a:cs typeface=" Avenir Next Arabic Medium"/>
              </a:rPr>
              <a:t>This </a:t>
            </a:r>
            <a:r>
              <a:rPr lang="en-SG" sz="19200" b="1">
                <a:solidFill>
                  <a:schemeClr val="accent1"/>
                </a:solidFill>
                <a:latin typeface="Avenir Next Arabic Medium"/>
                <a:cs typeface=" Avenir Next Arabic Medium"/>
                <a:hlinkClick r:id="rId4">
                  <a:extLst>
                    <a:ext uri="{A12FA001-AC4F-418D-AE19-62706E023703}">
                      <ahyp:hlinkClr xmlns:ahyp="http://schemas.microsoft.com/office/drawing/2018/hyperlinkcolor" val="tx"/>
                    </a:ext>
                  </a:extLst>
                </a:hlinkClick>
              </a:rPr>
              <a:t>short Bible Project video</a:t>
            </a:r>
            <a:r>
              <a:rPr lang="en-SG" sz="19200" b="1">
                <a:solidFill>
                  <a:schemeClr val="accent1"/>
                </a:solidFill>
                <a:latin typeface="Avenir Next Arabic Medium"/>
                <a:cs typeface=" Avenir Next Arabic Medium"/>
              </a:rPr>
              <a:t> </a:t>
            </a:r>
            <a:r>
              <a:rPr lang="en-SG" sz="19200" b="1">
                <a:latin typeface="Avenir Next Arabic Medium"/>
                <a:cs typeface=" Avenir Next Arabic Medium"/>
              </a:rPr>
              <a:t>summarises the context, structure and message of the book of Zechariah. After you view it, briefly share your answers to the following question:</a:t>
            </a:r>
            <a:endParaRPr lang="en-US" sz="19200" b="1">
              <a:latin typeface="Avenir Next Arabic Medium"/>
              <a:cs typeface=" Avenir Next Arabic Medium"/>
            </a:endParaRPr>
          </a:p>
          <a:p>
            <a:pPr marL="0" indent="0">
              <a:lnSpc>
                <a:spcPct val="120000"/>
              </a:lnSpc>
              <a:buNone/>
              <a:defRPr/>
            </a:pPr>
            <a:endParaRPr lang="en-SG" sz="16000">
              <a:solidFill>
                <a:prstClr val="black"/>
              </a:solidFill>
              <a:latin typeface="Avenir Next Arabic Medium"/>
              <a:cs typeface=" Avenir Next Arabic Medium"/>
            </a:endParaRPr>
          </a:p>
          <a:p>
            <a:pPr marL="971550" lvl="1" indent="-514350">
              <a:lnSpc>
                <a:spcPct val="120000"/>
              </a:lnSpc>
              <a:buAutoNum type="arabicPeriod"/>
              <a:defRPr/>
            </a:pPr>
            <a:r>
              <a:rPr lang="en-SG" sz="16000">
                <a:solidFill>
                  <a:prstClr val="black"/>
                </a:solidFill>
                <a:latin typeface="Avenir Next Arabic Medium"/>
                <a:cs typeface=" Avenir Next Arabic Medium"/>
              </a:rPr>
              <a:t>What captivated your interest the most in that video? What are you most interested to learn more about in the study of Zechariah?</a:t>
            </a:r>
          </a:p>
          <a:p>
            <a:pPr lvl="1"/>
            <a:endParaRPr lang="en-SG" sz="4300">
              <a:latin typeface=" Avenir Next Arabic Medium" panose="020B0604020202020204" charset="-78"/>
              <a:cs typeface=" Avenir Next Arabic Medium" panose="020B0604020202020204" charset="-78"/>
            </a:endParaRPr>
          </a:p>
          <a:p>
            <a:pPr marL="0" indent="0">
              <a:buFont typeface="Arial" panose="020B0604020202020204" pitchFamily="34" charset="0"/>
              <a:buNone/>
            </a:pPr>
            <a:endParaRPr lang="en-SG" sz="4300" b="1">
              <a:latin typeface=" Avenir Next Arabic Medium" panose="020B0604020202020204" charset="-78"/>
              <a:cs typeface=" Avenir Next Arabic Medium" panose="020B0604020202020204" charset="-78"/>
            </a:endParaRPr>
          </a:p>
          <a:p>
            <a:pPr marL="0" indent="0">
              <a:buFont typeface="Arial" panose="020B0604020202020204" pitchFamily="34" charset="0"/>
              <a:buNone/>
            </a:pPr>
            <a:r>
              <a:rPr lang="en-SG" sz="4000">
                <a:latin typeface=" Avenir Next Arabic Medium" panose="020B0604020202020204" charset="-78"/>
                <a:cs typeface=" Avenir Next Arabic Medium"/>
              </a:rPr>
              <a:t>	</a:t>
            </a:r>
          </a:p>
          <a:p>
            <a:pPr marL="0" indent="0">
              <a:buFont typeface="Arial" panose="020B0604020202020204" pitchFamily="34" charset="0"/>
              <a:buNone/>
            </a:pPr>
            <a:endParaRPr lang="en-SG" sz="4000">
              <a:latin typeface=" Avenir Next Arabic Medium" panose="020B0604020202020204" charset="-78"/>
              <a:cs typeface=" Avenir Next Arabic Medium" panose="020B0604020202020204" charset="-78"/>
            </a:endParaRPr>
          </a:p>
          <a:p>
            <a:pPr marL="0" indent="0">
              <a:buFont typeface="Arial" panose="020B0604020202020204" pitchFamily="34" charset="0"/>
              <a:buNone/>
            </a:pPr>
            <a:endParaRPr lang="en-SG" sz="4000">
              <a:latin typeface=" Avenir Next Arabic Medium" panose="020B0604020202020204" charset="-78"/>
              <a:cs typeface=" Avenir Next Arabic Medium" panose="020B0604020202020204" charset="-78"/>
            </a:endParaRPr>
          </a:p>
        </p:txBody>
      </p:sp>
      <p:sp>
        <p:nvSpPr>
          <p:cNvPr id="2" name="Freeform 6">
            <a:extLst>
              <a:ext uri="{FF2B5EF4-FFF2-40B4-BE49-F238E27FC236}">
                <a16:creationId xmlns:a16="http://schemas.microsoft.com/office/drawing/2014/main" id="{74BF4C5D-8DE9-BC41-B352-CFC580490670}"/>
              </a:ext>
            </a:extLst>
          </p:cNvPr>
          <p:cNvSpPr/>
          <p:nvPr/>
        </p:nvSpPr>
        <p:spPr>
          <a:xfrm flipV="1">
            <a:off x="1140237" y="2436624"/>
            <a:ext cx="15994651" cy="5107"/>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975575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69415-7DF8-1FA0-69BE-0F7D239B3417}"/>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47FB2D58-5304-4452-A2E7-3CD745C8BB5A}"/>
              </a:ext>
            </a:extLst>
          </p:cNvPr>
          <p:cNvGrpSpPr>
            <a:grpSpLocks noGrp="1" noUngrp="1" noRot="1" noMove="1" noResize="1"/>
          </p:cNvGrpSpPr>
          <p:nvPr/>
        </p:nvGrpSpPr>
        <p:grpSpPr>
          <a:xfrm rot="16200000">
            <a:off x="4108368" y="-4108367"/>
            <a:ext cx="10684562" cy="18901297"/>
            <a:chOff x="0" y="0"/>
            <a:chExt cx="13716000" cy="24384000"/>
          </a:xfrm>
        </p:grpSpPr>
        <p:sp>
          <p:nvSpPr>
            <p:cNvPr id="7" name="Freeform 3">
              <a:extLst>
                <a:ext uri="{FF2B5EF4-FFF2-40B4-BE49-F238E27FC236}">
                  <a16:creationId xmlns:a16="http://schemas.microsoft.com/office/drawing/2014/main" id="{978CED2B-FD0F-C8B3-4AB7-102E7ED52243}"/>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C1FBBB37-3400-6F00-C818-0CF43F0CB6CD}"/>
              </a:ext>
            </a:extLst>
          </p:cNvPr>
          <p:cNvSpPr>
            <a:spLocks noGrp="1"/>
          </p:cNvSpPr>
          <p:nvPr>
            <p:ph type="title"/>
          </p:nvPr>
        </p:nvSpPr>
        <p:spPr>
          <a:xfrm>
            <a:off x="1257300" y="790923"/>
            <a:ext cx="16914586" cy="1321892"/>
          </a:xfrm>
        </p:spPr>
        <p:txBody>
          <a:bodyPr vert="horz" lIns="91440" tIns="45720" rIns="91440" bIns="45720" rtlCol="0" anchor="ctr">
            <a:noAutofit/>
          </a:bodyPr>
          <a:lstStyle/>
          <a:p>
            <a:r>
              <a:rPr lang="en-SG" sz="6000" b="1">
                <a:solidFill>
                  <a:schemeClr val="bg1"/>
                </a:solidFill>
                <a:latin typeface=" Avenir Next Arabic Medium" panose="020B0604020202020204" charset="-78"/>
                <a:cs typeface=" Avenir Next Arabic Medium"/>
              </a:rPr>
              <a:t>Recap: The Context of Haggai and Zechariah</a:t>
            </a:r>
            <a:r>
              <a:rPr lang="en-SG" sz="4800" b="1">
                <a:solidFill>
                  <a:schemeClr val="bg1"/>
                </a:solidFill>
                <a:latin typeface=" Avenir Next Arabic Medium" panose="020B0604020202020204" charset="-78"/>
                <a:cs typeface=" Avenir Next Arabic Medium"/>
              </a:rPr>
              <a:t>.</a:t>
            </a:r>
            <a:endParaRPr lang="en-SG" sz="4400" b="1">
              <a:solidFill>
                <a:schemeClr val="bg1"/>
              </a:solidFill>
              <a:latin typeface=" Avenir Next Arabic Medium" panose="020B0604020202020204" charset="-78"/>
              <a:cs typeface=" Avenir Next Arabic Medium"/>
            </a:endParaRPr>
          </a:p>
        </p:txBody>
      </p:sp>
      <p:sp>
        <p:nvSpPr>
          <p:cNvPr id="3" name="Content Placeholder 2">
            <a:extLst>
              <a:ext uri="{FF2B5EF4-FFF2-40B4-BE49-F238E27FC236}">
                <a16:creationId xmlns:a16="http://schemas.microsoft.com/office/drawing/2014/main" id="{CB37F27C-4516-A3AB-AC4C-7297F0D74A95}"/>
              </a:ext>
            </a:extLst>
          </p:cNvPr>
          <p:cNvSpPr>
            <a:spLocks noGrp="1"/>
          </p:cNvSpPr>
          <p:nvPr>
            <p:ph idx="1"/>
          </p:nvPr>
        </p:nvSpPr>
        <p:spPr>
          <a:xfrm>
            <a:off x="1257300" y="2367999"/>
            <a:ext cx="15437745" cy="6289969"/>
          </a:xfrm>
        </p:spPr>
        <p:txBody>
          <a:bodyPr vert="horz" lIns="91440" tIns="45720" rIns="91440" bIns="45720" rtlCol="0" anchor="t">
            <a:noAutofit/>
          </a:bodyPr>
          <a:lstStyle/>
          <a:p>
            <a:pPr marL="0" indent="0">
              <a:lnSpc>
                <a:spcPct val="100000"/>
              </a:lnSpc>
              <a:spcBef>
                <a:spcPts val="0"/>
              </a:spcBef>
              <a:buNone/>
            </a:pPr>
            <a:r>
              <a:rPr lang="en-US" sz="4000">
                <a:solidFill>
                  <a:schemeClr val="bg1"/>
                </a:solidFill>
                <a:latin typeface="Avenir Next Arabic Medium"/>
                <a:cs typeface=" Avenir Next Arabic Medium"/>
              </a:rPr>
              <a:t>When the word of the Lord came to Zechariah in the fall of 520 B.C., God’s people in Jerusalem could have been discouraged for three reasons:</a:t>
            </a:r>
          </a:p>
          <a:p>
            <a:pPr marL="0" indent="0">
              <a:lnSpc>
                <a:spcPct val="100000"/>
              </a:lnSpc>
              <a:spcBef>
                <a:spcPts val="0"/>
              </a:spcBef>
              <a:buNone/>
            </a:pPr>
            <a:endParaRPr lang="en-US" sz="4000">
              <a:solidFill>
                <a:schemeClr val="bg1"/>
              </a:solidFill>
              <a:latin typeface="Avenir Next Arabic Medium"/>
              <a:cs typeface=" Avenir Next Arabic Medium"/>
            </a:endParaRPr>
          </a:p>
          <a:p>
            <a:pPr marL="742950" indent="-742950">
              <a:lnSpc>
                <a:spcPct val="100000"/>
              </a:lnSpc>
              <a:spcBef>
                <a:spcPts val="0"/>
              </a:spcBef>
              <a:buFont typeface="+mj-lt"/>
              <a:buAutoNum type="arabicPeriod"/>
            </a:pPr>
            <a:r>
              <a:rPr lang="en-US" sz="4000">
                <a:solidFill>
                  <a:schemeClr val="bg1"/>
                </a:solidFill>
                <a:latin typeface="Avenir Next Arabic Medium"/>
                <a:cs typeface=" Avenir Next Arabic Medium"/>
              </a:rPr>
              <a:t>The city walls lay in ruins. They were not protected against invaders.</a:t>
            </a:r>
          </a:p>
          <a:p>
            <a:pPr marL="742950" indent="-742950">
              <a:lnSpc>
                <a:spcPct val="100000"/>
              </a:lnSpc>
              <a:spcBef>
                <a:spcPts val="0"/>
              </a:spcBef>
              <a:buFont typeface="+mj-lt"/>
              <a:buAutoNum type="arabicPeriod"/>
            </a:pPr>
            <a:r>
              <a:rPr lang="en-US" sz="4000">
                <a:solidFill>
                  <a:schemeClr val="bg1"/>
                </a:solidFill>
                <a:latin typeface="Avenir Next Arabic Medium"/>
                <a:cs typeface=" Avenir Next Arabic Medium"/>
              </a:rPr>
              <a:t>The temple was absent. Work on the temple had stalled for many years.</a:t>
            </a:r>
          </a:p>
          <a:p>
            <a:pPr marL="742950" indent="-742950">
              <a:lnSpc>
                <a:spcPct val="100000"/>
              </a:lnSpc>
              <a:spcBef>
                <a:spcPts val="0"/>
              </a:spcBef>
              <a:buFont typeface="+mj-lt"/>
              <a:buAutoNum type="arabicPeriod"/>
            </a:pPr>
            <a:r>
              <a:rPr lang="en-US" sz="4000">
                <a:solidFill>
                  <a:schemeClr val="bg1"/>
                </a:solidFill>
                <a:latin typeface="Avenir Next Arabic Medium"/>
                <a:cs typeface=" Avenir Next Arabic Medium"/>
              </a:rPr>
              <a:t>The leadership of the province was in flux. Zerubbabel had only been appointed as governor months before.* </a:t>
            </a:r>
          </a:p>
          <a:p>
            <a:pPr marL="742950" indent="-742950">
              <a:lnSpc>
                <a:spcPct val="100000"/>
              </a:lnSpc>
              <a:spcBef>
                <a:spcPts val="0"/>
              </a:spcBef>
              <a:buFont typeface="+mj-lt"/>
              <a:buAutoNum type="arabicPeriod"/>
            </a:pPr>
            <a:endParaRPr lang="en-US" sz="4000">
              <a:solidFill>
                <a:schemeClr val="bg1"/>
              </a:solidFill>
              <a:latin typeface="Avenir Next Arabic Medium"/>
              <a:cs typeface=" Avenir Next Arabic Medium"/>
            </a:endParaRPr>
          </a:p>
          <a:p>
            <a:pPr marL="0" indent="0">
              <a:buNone/>
            </a:pPr>
            <a:endParaRPr lang="en-US" sz="4000">
              <a:solidFill>
                <a:schemeClr val="bg1"/>
              </a:solidFill>
              <a:latin typeface=" Avenir Next Arabic Medium" panose="020B0604020202020204" charset="-78"/>
              <a:cs typeface=" Avenir Next Arabic Medium" panose="020B0604020202020204" charset="-78"/>
            </a:endParaRPr>
          </a:p>
          <a:p>
            <a:pPr marL="0" indent="0">
              <a:buNone/>
            </a:pPr>
            <a:endParaRPr lang="en-SG" sz="4000">
              <a:solidFill>
                <a:schemeClr val="bg1"/>
              </a:solidFill>
              <a:latin typeface=" Avenir Next Arabic Medium" panose="020B0604020202020204" charset="-78"/>
              <a:cs typeface=" Avenir Next Arabic Medium" panose="020B0604020202020204" charset="-78"/>
            </a:endParaRPr>
          </a:p>
          <a:p>
            <a:pPr marL="0" indent="0">
              <a:buNone/>
            </a:pPr>
            <a:endParaRPr lang="en-SG" sz="4000">
              <a:solidFill>
                <a:schemeClr val="bg1"/>
              </a:solidFill>
              <a:latin typeface=" Avenir Next Arabic Medium" panose="020B0604020202020204" charset="-78"/>
              <a:cs typeface=" Avenir Next Arabic Medium" panose="020B0604020202020204" charset="-78"/>
            </a:endParaRPr>
          </a:p>
          <a:p>
            <a:pPr marL="0" indent="0">
              <a:buNone/>
            </a:pPr>
            <a:endParaRPr lang="en-SG" sz="4000">
              <a:solidFill>
                <a:schemeClr val="bg1"/>
              </a:solidFill>
              <a:latin typeface=" Avenir Next Arabic Medium" panose="020B0604020202020204" charset="-78"/>
              <a:cs typeface=" Avenir Next Arabic Medium" panose="020B0604020202020204" charset="-78"/>
            </a:endParaRPr>
          </a:p>
        </p:txBody>
      </p:sp>
      <p:sp>
        <p:nvSpPr>
          <p:cNvPr id="4" name="TextBox 3">
            <a:extLst>
              <a:ext uri="{FF2B5EF4-FFF2-40B4-BE49-F238E27FC236}">
                <a16:creationId xmlns:a16="http://schemas.microsoft.com/office/drawing/2014/main" id="{7ACFC863-5B8E-76BA-6ED0-BA1B4FAC14A3}"/>
              </a:ext>
            </a:extLst>
          </p:cNvPr>
          <p:cNvSpPr txBox="1"/>
          <p:nvPr/>
        </p:nvSpPr>
        <p:spPr>
          <a:xfrm>
            <a:off x="1156595" y="9050716"/>
            <a:ext cx="15437745" cy="1261884"/>
          </a:xfrm>
          <a:prstGeom prst="rect">
            <a:avLst/>
          </a:prstGeom>
          <a:noFill/>
        </p:spPr>
        <p:txBody>
          <a:bodyPr wrap="square" lIns="91440" tIns="45720" rIns="91440" bIns="45720" rtlCol="0" anchor="t">
            <a:spAutoFit/>
          </a:bodyPr>
          <a:lstStyle/>
          <a:p>
            <a:r>
              <a:rPr lang="en-US" sz="2400">
                <a:solidFill>
                  <a:schemeClr val="bg1"/>
                </a:solidFill>
                <a:latin typeface=" Avenir Next Arabic Medium" panose="020B0604020202020204" charset="-78"/>
                <a:cs typeface=" Avenir Next Arabic Medium"/>
              </a:rPr>
              <a:t>* Adapted from Gregory, Bryan R. </a:t>
            </a:r>
            <a:r>
              <a:rPr lang="en-US" sz="2400" i="1">
                <a:solidFill>
                  <a:schemeClr val="bg1"/>
                </a:solidFill>
                <a:latin typeface=" Avenir Next Arabic Medium" panose="020B0604020202020204" charset="-78"/>
                <a:cs typeface=" Avenir Next Arabic Medium"/>
              </a:rPr>
              <a:t>Longing for God in an age of discouragement: the Gospel according to Zechariah</a:t>
            </a:r>
            <a:r>
              <a:rPr lang="en-US" sz="2400">
                <a:solidFill>
                  <a:schemeClr val="bg1"/>
                </a:solidFill>
                <a:latin typeface=" Avenir Next Arabic Medium" panose="020B0604020202020204" charset="-78"/>
                <a:cs typeface=" Avenir Next Arabic Medium"/>
              </a:rPr>
              <a:t>. P &amp; R Publ., 2010.</a:t>
            </a:r>
            <a:endParaRPr lang="en-SG" sz="2400">
              <a:solidFill>
                <a:schemeClr val="bg1"/>
              </a:solidFill>
              <a:latin typeface=" Avenir Next Arabic Medium" panose="020B0604020202020204" charset="-78"/>
              <a:cs typeface=" Avenir Next Arabic Medium"/>
            </a:endParaRPr>
          </a:p>
          <a:p>
            <a:endParaRPr lang="en-SG" sz="2800">
              <a:solidFill>
                <a:schemeClr val="bg1"/>
              </a:solidFill>
              <a:latin typeface=" Avenir Next Arabic Medium" panose="020B0604020202020204" charset="-78"/>
              <a:cs typeface=" Avenir Next Arabic Medium" panose="020B0604020202020204" charset="-78"/>
            </a:endParaRPr>
          </a:p>
        </p:txBody>
      </p:sp>
    </p:spTree>
    <p:extLst>
      <p:ext uri="{BB962C8B-B14F-4D97-AF65-F5344CB8AC3E}">
        <p14:creationId xmlns:p14="http://schemas.microsoft.com/office/powerpoint/2010/main" val="2618566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23E93-75B5-5ECE-0E11-A7A50600E32E}"/>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433BE12E-E305-0AB8-4B1A-3E0C42ECADFF}"/>
              </a:ext>
            </a:extLst>
          </p:cNvPr>
          <p:cNvSpPr>
            <a:spLocks noGrp="1" noRot="1" noMove="1" noResize="1" noEditPoints="1" noAdjustHandles="1" noChangeArrowheads="1" noChangeShapeType="1"/>
          </p:cNvSpPr>
          <p:nvPr/>
        </p:nvSpPr>
        <p:spPr>
          <a:xfrm rot="16200000">
            <a:off x="3878008" y="-3943439"/>
            <a:ext cx="10646462" cy="18402478"/>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C1172812-20AD-F955-3238-40A1BB945C55}"/>
              </a:ext>
            </a:extLst>
          </p:cNvPr>
          <p:cNvSpPr>
            <a:spLocks noGrp="1"/>
          </p:cNvSpPr>
          <p:nvPr>
            <p:ph type="title"/>
          </p:nvPr>
        </p:nvSpPr>
        <p:spPr>
          <a:xfrm>
            <a:off x="976329" y="139203"/>
            <a:ext cx="15773400" cy="1702010"/>
          </a:xfrm>
        </p:spPr>
        <p:txBody>
          <a:bodyPr>
            <a:normAutofit/>
          </a:bodyPr>
          <a:lstStyle/>
          <a:p>
            <a:r>
              <a:rPr lang="en-SG" sz="6000" b="1" spc="-150">
                <a:cs typeface=" Avenir Next Arabic Medium" panose="020B0604020202020204" charset="-78"/>
              </a:rPr>
              <a:t>Activity 2: Read &amp; Discuss</a:t>
            </a:r>
            <a:endParaRPr lang="en-SG" sz="6000" b="1" i="1" spc="-150">
              <a:cs typeface=" Avenir Next Arabic Medium" panose="020B0604020202020204" charset="-78"/>
            </a:endParaRPr>
          </a:p>
        </p:txBody>
      </p:sp>
      <p:sp>
        <p:nvSpPr>
          <p:cNvPr id="3" name="Content Placeholder 2">
            <a:extLst>
              <a:ext uri="{FF2B5EF4-FFF2-40B4-BE49-F238E27FC236}">
                <a16:creationId xmlns:a16="http://schemas.microsoft.com/office/drawing/2014/main" id="{630DFD84-5E36-5A29-D01D-FD21A2B07272}"/>
              </a:ext>
            </a:extLst>
          </p:cNvPr>
          <p:cNvSpPr>
            <a:spLocks noGrp="1"/>
          </p:cNvSpPr>
          <p:nvPr>
            <p:ph idx="1"/>
          </p:nvPr>
        </p:nvSpPr>
        <p:spPr>
          <a:xfrm>
            <a:off x="976329" y="2159647"/>
            <a:ext cx="16335341" cy="8041376"/>
          </a:xfrm>
        </p:spPr>
        <p:txBody>
          <a:bodyPr vert="horz" lIns="91440" tIns="45720" rIns="91440" bIns="45720" rtlCol="0" anchor="t">
            <a:noAutofit/>
          </a:bodyPr>
          <a:lstStyle/>
          <a:p>
            <a:pPr marL="0" indent="0">
              <a:buNone/>
            </a:pPr>
            <a:r>
              <a:rPr lang="en-SG" sz="4800" b="1">
                <a:latin typeface=" Avenir Next Arabic Bold" panose="020B0604020202020204" charset="-78"/>
                <a:cs typeface=" Avenir Next Arabic Bold"/>
              </a:rPr>
              <a:t>Read Zechariah 1:1-6 and discuss the following questions.</a:t>
            </a:r>
            <a:br>
              <a:rPr lang="en-SG" sz="4800" b="1">
                <a:latin typeface=" Avenir Next Arabic Bold" panose="020B0604020202020204" charset="-78"/>
                <a:cs typeface=" Avenir Next Arabic Bold"/>
              </a:rPr>
            </a:br>
            <a:endParaRPr lang="en-SG" sz="4800" b="1">
              <a:latin typeface=" Avenir Next Arabic Bold" panose="020B0604020202020204" charset="-78"/>
              <a:cs typeface=" Avenir Next Arabic Bold"/>
            </a:endParaRPr>
          </a:p>
          <a:p>
            <a:pPr marL="742950" indent="-742950">
              <a:lnSpc>
                <a:spcPct val="100000"/>
              </a:lnSpc>
              <a:buAutoNum type="arabicPeriod"/>
            </a:pPr>
            <a:r>
              <a:rPr lang="en-SG" sz="4000">
                <a:latin typeface=" Avenir Next Arabic Medium" panose="020B0604020202020204" charset="-78"/>
                <a:cs typeface=" Avenir Next Arabic Medium"/>
              </a:rPr>
              <a:t>Why was the LORD “very angry” with the fathers i.e. ancestors of the returned exiles (v.2) and why did the LORD say, “do not be like your fathers” (v.4)? </a:t>
            </a:r>
          </a:p>
          <a:p>
            <a:pPr marL="0" indent="0">
              <a:lnSpc>
                <a:spcPct val="100000"/>
              </a:lnSpc>
              <a:buNone/>
            </a:pPr>
            <a:endParaRPr lang="en-SG" sz="4000" i="1">
              <a:latin typeface=" Avenir Next Arabic Medium" panose="020B0604020202020204" charset="-78"/>
              <a:cs typeface=" Avenir Next Arabic Medium"/>
            </a:endParaRPr>
          </a:p>
          <a:p>
            <a:pPr marL="0" indent="0">
              <a:lnSpc>
                <a:spcPct val="100000"/>
              </a:lnSpc>
              <a:buNone/>
            </a:pPr>
            <a:r>
              <a:rPr lang="en-SG" sz="4000">
                <a:latin typeface=" Avenir Next Arabic Medium" panose="020B0604020202020204" charset="-78"/>
                <a:cs typeface=" Avenir Next Arabic Medium"/>
              </a:rPr>
              <a:t>(</a:t>
            </a:r>
            <a:r>
              <a:rPr lang="en-SG" sz="4000" b="1">
                <a:latin typeface=" Avenir Next Arabic Medium" panose="020B0604020202020204" charset="-78"/>
                <a:cs typeface=" Avenir Next Arabic Medium"/>
              </a:rPr>
              <a:t>Hint</a:t>
            </a:r>
            <a:r>
              <a:rPr lang="en-SG" sz="4000">
                <a:latin typeface=" Avenir Next Arabic Medium" panose="020B0604020202020204" charset="-78"/>
                <a:cs typeface=" Avenir Next Arabic Medium"/>
              </a:rPr>
              <a:t>: v.4 mentions “the former prophets.” That included the prophet Jeremiah. Look up </a:t>
            </a:r>
            <a:r>
              <a:rPr lang="en-SG" sz="4000" b="1">
                <a:latin typeface=" Avenir Next Arabic Medium" panose="020B0604020202020204" charset="-78"/>
                <a:cs typeface=" Avenir Next Arabic Medium"/>
              </a:rPr>
              <a:t>Jeremiah 25:4-7</a:t>
            </a:r>
            <a:r>
              <a:rPr lang="en-SG" sz="4000">
                <a:latin typeface=" Avenir Next Arabic Medium" panose="020B0604020202020204" charset="-78"/>
                <a:cs typeface=" Avenir Next Arabic Medium"/>
              </a:rPr>
              <a:t> to learn more about what Jeremiah said to God’s people generations ago.)</a:t>
            </a: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457200" lvl="1"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grpSp>
        <p:nvGrpSpPr>
          <p:cNvPr id="7" name="Group 5">
            <a:extLst>
              <a:ext uri="{FF2B5EF4-FFF2-40B4-BE49-F238E27FC236}">
                <a16:creationId xmlns:a16="http://schemas.microsoft.com/office/drawing/2014/main" id="{83F1B94B-CCD7-8021-AEE3-A39CA76549E7}"/>
              </a:ext>
            </a:extLst>
          </p:cNvPr>
          <p:cNvGrpSpPr/>
          <p:nvPr/>
        </p:nvGrpSpPr>
        <p:grpSpPr>
          <a:xfrm flipV="1">
            <a:off x="976329" y="1771900"/>
            <a:ext cx="15994651" cy="5107"/>
            <a:chOff x="-16808" y="982127"/>
            <a:chExt cx="20929855" cy="108458"/>
          </a:xfrm>
        </p:grpSpPr>
        <p:sp>
          <p:nvSpPr>
            <p:cNvPr id="6" name="Freeform 6">
              <a:extLst>
                <a:ext uri="{FF2B5EF4-FFF2-40B4-BE49-F238E27FC236}">
                  <a16:creationId xmlns:a16="http://schemas.microsoft.com/office/drawing/2014/main" id="{9243A500-5126-AA86-0807-66DA2D3739DB}"/>
                </a:ext>
              </a:extLst>
            </p:cNvPr>
            <p:cNvSpPr/>
            <p:nvPr/>
          </p:nvSpPr>
          <p:spPr>
            <a:xfrm>
              <a:off x="-16808" y="982127"/>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Tree>
    <p:extLst>
      <p:ext uri="{BB962C8B-B14F-4D97-AF65-F5344CB8AC3E}">
        <p14:creationId xmlns:p14="http://schemas.microsoft.com/office/powerpoint/2010/main" val="3885250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3B1AB-873E-9E95-69A1-CDB53A2286A3}"/>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2F9603B8-09C3-2D44-3237-EA02CE78DB6C}"/>
              </a:ext>
            </a:extLst>
          </p:cNvPr>
          <p:cNvSpPr>
            <a:spLocks noGrp="1" noRot="1" noMove="1" noResize="1" noEditPoints="1" noAdjustHandles="1" noChangeArrowheads="1" noChangeShapeType="1"/>
          </p:cNvSpPr>
          <p:nvPr/>
        </p:nvSpPr>
        <p:spPr>
          <a:xfrm rot="-5400000">
            <a:off x="3886200" y="-3912809"/>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438B780-940E-957E-D58A-089C4E920A7A}"/>
              </a:ext>
            </a:extLst>
          </p:cNvPr>
          <p:cNvSpPr>
            <a:spLocks noGrp="1"/>
          </p:cNvSpPr>
          <p:nvPr>
            <p:ph type="title"/>
          </p:nvPr>
        </p:nvSpPr>
        <p:spPr>
          <a:xfrm>
            <a:off x="1943100" y="229809"/>
            <a:ext cx="15773400" cy="1422650"/>
          </a:xfrm>
        </p:spPr>
        <p:txBody>
          <a:bodyPr>
            <a:normAutofit/>
          </a:bodyPr>
          <a:lstStyle/>
          <a:p>
            <a:r>
              <a:rPr lang="en-SG" sz="4800" b="1">
                <a:cs typeface=" Avenir Next Arabic Bold" panose="020B0604020202020204" charset="-78"/>
              </a:rPr>
              <a:t>Question 1 </a:t>
            </a:r>
            <a:r>
              <a:rPr lang="en-SG" sz="4800" b="1">
                <a:cs typeface=" Avenir Next Arabic Medium" panose="020B0604020202020204" charset="-78"/>
              </a:rPr>
              <a:t>Discussion</a:t>
            </a:r>
            <a:r>
              <a:rPr lang="en-SG" sz="4800" b="1">
                <a:cs typeface=" Avenir Next Arabic Bold" panose="020B0604020202020204" charset="-78"/>
              </a:rPr>
              <a:t> Notes</a:t>
            </a:r>
            <a:endParaRPr lang="en-SG" sz="4800" b="1" i="1">
              <a:cs typeface=" Avenir Next Arabic Bold" panose="020B0604020202020204" charset="-78"/>
            </a:endParaRPr>
          </a:p>
        </p:txBody>
      </p:sp>
      <p:sp>
        <p:nvSpPr>
          <p:cNvPr id="3" name="Content Placeholder 2">
            <a:extLst>
              <a:ext uri="{FF2B5EF4-FFF2-40B4-BE49-F238E27FC236}">
                <a16:creationId xmlns:a16="http://schemas.microsoft.com/office/drawing/2014/main" id="{A37CB613-6F66-BF45-70F4-EF9C409586C1}"/>
              </a:ext>
            </a:extLst>
          </p:cNvPr>
          <p:cNvSpPr>
            <a:spLocks noGrp="1"/>
          </p:cNvSpPr>
          <p:nvPr>
            <p:ph idx="1"/>
          </p:nvPr>
        </p:nvSpPr>
        <p:spPr>
          <a:xfrm>
            <a:off x="1028700" y="1696879"/>
            <a:ext cx="16413480" cy="6662223"/>
          </a:xfrm>
        </p:spPr>
        <p:txBody>
          <a:bodyPr vert="horz" lIns="91440" tIns="45720" rIns="91440" bIns="45720" rtlCol="0" anchor="t">
            <a:noAutofit/>
          </a:bodyPr>
          <a:lstStyle/>
          <a:p>
            <a:pPr>
              <a:lnSpc>
                <a:spcPct val="100000"/>
              </a:lnSpc>
              <a:spcBef>
                <a:spcPts val="0"/>
              </a:spcBef>
            </a:pPr>
            <a:r>
              <a:rPr lang="en-US" sz="4000">
                <a:latin typeface="Avenir Next Arabic Medium"/>
                <a:cs typeface=" Avenir Next Arabic Medium"/>
              </a:rPr>
              <a:t>The LORD was very angry because of generations of </a:t>
            </a:r>
            <a:r>
              <a:rPr lang="en-US" sz="4000" b="1">
                <a:latin typeface="Avenir Next Arabic Medium"/>
                <a:cs typeface=" Avenir Next Arabic Medium"/>
              </a:rPr>
              <a:t>sustained disobedience, idolatry, and injustice </a:t>
            </a:r>
            <a:r>
              <a:rPr lang="en-US" sz="4000">
                <a:latin typeface="Avenir Next Arabic Medium"/>
                <a:cs typeface=" Avenir Next Arabic Medium"/>
              </a:rPr>
              <a:t>by Israel and Judah. For instance the prophet Jeremiah called out the people’s evil ways (Jeremiah 25:5) and idolatry (Jeremiah 25:6) – serving and worshipping other gods.</a:t>
            </a:r>
            <a:endParaRPr lang="en-US" sz="4000">
              <a:latin typeface="Avenir Next Arabic Medium"/>
              <a:cs typeface=" Avenir Next Arabic Medium" panose="020B0604020202020204" charset="-78"/>
            </a:endParaRPr>
          </a:p>
          <a:p>
            <a:pPr>
              <a:lnSpc>
                <a:spcPct val="100000"/>
              </a:lnSpc>
              <a:spcBef>
                <a:spcPts val="0"/>
              </a:spcBef>
            </a:pPr>
            <a:r>
              <a:rPr lang="en-US" sz="4000">
                <a:latin typeface="Avenir Next Arabic Medium"/>
                <a:cs typeface=" Avenir Next Arabic Medium"/>
              </a:rPr>
              <a:t>The fathers (i.e. the ancestors of the returned exiles) were not </a:t>
            </a:r>
            <a:r>
              <a:rPr lang="en-US" sz="4000" i="1">
                <a:latin typeface="Avenir Next Arabic Medium"/>
                <a:cs typeface=" Avenir Next Arabic Medium"/>
              </a:rPr>
              <a:t>ignorant</a:t>
            </a:r>
            <a:r>
              <a:rPr lang="en-US" sz="4000">
                <a:latin typeface="Avenir Next Arabic Medium"/>
                <a:cs typeface=" Avenir Next Arabic Medium"/>
              </a:rPr>
              <a:t> of God’s requirement – they were repeatedly warned by the former prophets like Jeremiah. Rather they </a:t>
            </a:r>
            <a:r>
              <a:rPr lang="en-US" sz="4000" i="1">
                <a:latin typeface="Avenir Next Arabic Medium"/>
                <a:cs typeface=" Avenir Next Arabic Medium"/>
              </a:rPr>
              <a:t>ignored</a:t>
            </a:r>
            <a:r>
              <a:rPr lang="en-US" sz="4000">
                <a:latin typeface="Avenir Next Arabic Medium"/>
                <a:cs typeface=" Avenir Next Arabic Medium"/>
              </a:rPr>
              <a:t> it - they did not hear or pay attention (Zech 1:4).</a:t>
            </a:r>
          </a:p>
          <a:p>
            <a:pPr>
              <a:lnSpc>
                <a:spcPct val="100000"/>
              </a:lnSpc>
              <a:spcBef>
                <a:spcPts val="0"/>
              </a:spcBef>
            </a:pPr>
            <a:r>
              <a:rPr lang="en-US" sz="4000">
                <a:latin typeface="Avenir Next Arabic Medium"/>
                <a:cs typeface=" Avenir Next Arabic Medium"/>
              </a:rPr>
              <a:t>The LORD was angry not just because of the people’s sinful deeds, but because </a:t>
            </a:r>
            <a:r>
              <a:rPr lang="en-US" sz="4000" b="1">
                <a:latin typeface="Avenir Next Arabic Medium"/>
                <a:cs typeface=" Avenir Next Arabic Medium"/>
              </a:rPr>
              <a:t>they had rejected the LORD Himself </a:t>
            </a:r>
            <a:r>
              <a:rPr lang="en-US" sz="4000">
                <a:latin typeface="Avenir Next Arabic Medium"/>
                <a:cs typeface=" Avenir Next Arabic Medium"/>
              </a:rPr>
              <a:t>– “they did not … pay attention </a:t>
            </a:r>
            <a:r>
              <a:rPr lang="en-US" sz="4000" b="1">
                <a:latin typeface="Avenir Next Arabic Medium"/>
                <a:cs typeface=" Avenir Next Arabic Medium"/>
              </a:rPr>
              <a:t>to me</a:t>
            </a:r>
            <a:r>
              <a:rPr lang="en-US" sz="4000">
                <a:latin typeface="Avenir Next Arabic Medium"/>
                <a:cs typeface=" Avenir Next Arabic Medium"/>
              </a:rPr>
              <a:t>.” (Zech 1:4)*</a:t>
            </a:r>
          </a:p>
          <a:p>
            <a:pPr marL="0" indent="0">
              <a:buNone/>
            </a:pPr>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4" name="TextBox 3">
            <a:extLst>
              <a:ext uri="{FF2B5EF4-FFF2-40B4-BE49-F238E27FC236}">
                <a16:creationId xmlns:a16="http://schemas.microsoft.com/office/drawing/2014/main" id="{38A9C5FA-7F64-2371-F290-C033929F28FE}"/>
              </a:ext>
            </a:extLst>
          </p:cNvPr>
          <p:cNvSpPr txBox="1"/>
          <p:nvPr/>
        </p:nvSpPr>
        <p:spPr>
          <a:xfrm>
            <a:off x="1035709" y="9235305"/>
            <a:ext cx="17127761" cy="892552"/>
          </a:xfrm>
          <a:prstGeom prst="rect">
            <a:avLst/>
          </a:prstGeom>
          <a:noFill/>
        </p:spPr>
        <p:txBody>
          <a:bodyPr wrap="square" lIns="91440" tIns="45720" rIns="91440" bIns="45720" rtlCol="0" anchor="t">
            <a:spAutoFit/>
          </a:bodyPr>
          <a:lstStyle/>
          <a:p>
            <a:r>
              <a:rPr lang="en-US" sz="2800">
                <a:latin typeface=" Avenir Next Arabic Medium" panose="020B0604020202020204" charset="-78"/>
                <a:cs typeface=" Avenir Next Arabic Medium"/>
              </a:rPr>
              <a:t>*</a:t>
            </a:r>
            <a:r>
              <a:rPr lang="en-US" sz="2400">
                <a:latin typeface=" Avenir Next Arabic Medium" panose="020B0604020202020204" charset="-78"/>
                <a:cs typeface=" Avenir Next Arabic Medium"/>
              </a:rPr>
              <a:t>Anthony R. Petterson, Haggai, Zechariah &amp; Malachi, ed. David W. Baker and Gordon J. Wenham, vol. 25, Apollos Old Testament Commentary (Nottingham, England; Downers Grove, IL: Apollos; InterVarsity Press, 2015), 107.</a:t>
            </a:r>
            <a:endParaRPr lang="en-SG" sz="2800">
              <a:latin typeface=" Avenir Next Arabic Medium" panose="020B0604020202020204" charset="-78"/>
              <a:cs typeface=" Avenir Next Arabic Medium" panose="020B0604020202020204" charset="-78"/>
            </a:endParaRPr>
          </a:p>
        </p:txBody>
      </p:sp>
      <p:sp>
        <p:nvSpPr>
          <p:cNvPr id="6" name="Freeform 7" descr="Postit Notes with solid fill">
            <a:extLst>
              <a:ext uri="{FF2B5EF4-FFF2-40B4-BE49-F238E27FC236}">
                <a16:creationId xmlns:a16="http://schemas.microsoft.com/office/drawing/2014/main" id="{FCC2CF35-1D58-CC6A-F88F-D9963404CABB}"/>
              </a:ext>
            </a:extLst>
          </p:cNvPr>
          <p:cNvSpPr/>
          <p:nvPr/>
        </p:nvSpPr>
        <p:spPr>
          <a:xfrm>
            <a:off x="1028700" y="48393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50065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2B9D6-9C88-93BC-131D-32120096CD0D}"/>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D594BA1-E036-9AA1-1020-8E14C5DE6761}"/>
              </a:ext>
            </a:extLst>
          </p:cNvPr>
          <p:cNvSpPr>
            <a:spLocks noGrp="1" noRot="1" noMove="1" noResize="1" noEditPoints="1" noAdjustHandles="1" noChangeArrowheads="1" noChangeShapeType="1"/>
          </p:cNvSpPr>
          <p:nvPr/>
        </p:nvSpPr>
        <p:spPr>
          <a:xfrm rot="16200000">
            <a:off x="3820768" y="-3943439"/>
            <a:ext cx="10646462" cy="18402478"/>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65B2A194-B363-A135-7268-DB1B67DC30AB}"/>
              </a:ext>
            </a:extLst>
          </p:cNvPr>
          <p:cNvSpPr>
            <a:spLocks noGrp="1"/>
          </p:cNvSpPr>
          <p:nvPr>
            <p:ph type="title"/>
          </p:nvPr>
        </p:nvSpPr>
        <p:spPr>
          <a:xfrm>
            <a:off x="1036049" y="0"/>
            <a:ext cx="15773400" cy="1702010"/>
          </a:xfrm>
        </p:spPr>
        <p:txBody>
          <a:bodyPr>
            <a:normAutofit/>
          </a:bodyPr>
          <a:lstStyle/>
          <a:p>
            <a:r>
              <a:rPr lang="en-SG" sz="6000" b="1" spc="-150">
                <a:cs typeface=" Avenir Next Arabic Medium" panose="020B0604020202020204" charset="-78"/>
              </a:rPr>
              <a:t>Activity 2: Read &amp; Discuss (cont’d)</a:t>
            </a:r>
            <a:endParaRPr lang="en-SG" sz="6000" b="1" i="1" spc="-150">
              <a:cs typeface=" Avenir Next Arabic Medium" panose="020B0604020202020204" charset="-78"/>
            </a:endParaRPr>
          </a:p>
        </p:txBody>
      </p:sp>
      <p:sp>
        <p:nvSpPr>
          <p:cNvPr id="3" name="Content Placeholder 2">
            <a:extLst>
              <a:ext uri="{FF2B5EF4-FFF2-40B4-BE49-F238E27FC236}">
                <a16:creationId xmlns:a16="http://schemas.microsoft.com/office/drawing/2014/main" id="{0AAC354F-DBB7-412C-674C-82766D9DBD40}"/>
              </a:ext>
            </a:extLst>
          </p:cNvPr>
          <p:cNvSpPr>
            <a:spLocks noGrp="1"/>
          </p:cNvSpPr>
          <p:nvPr>
            <p:ph idx="1"/>
          </p:nvPr>
        </p:nvSpPr>
        <p:spPr>
          <a:xfrm>
            <a:off x="976329" y="2013142"/>
            <a:ext cx="16335341" cy="8041376"/>
          </a:xfrm>
        </p:spPr>
        <p:txBody>
          <a:bodyPr vert="horz" lIns="91440" tIns="45720" rIns="91440" bIns="45720" rtlCol="0" anchor="t">
            <a:noAutofit/>
          </a:bodyPr>
          <a:lstStyle/>
          <a:p>
            <a:pPr marL="0" indent="0">
              <a:lnSpc>
                <a:spcPct val="100000"/>
              </a:lnSpc>
              <a:buNone/>
            </a:pPr>
            <a:r>
              <a:rPr lang="en-SG" sz="4800" b="1" dirty="0">
                <a:latin typeface=" Avenir Next Arabic Bold" panose="020B0604020202020204" charset="-78"/>
                <a:cs typeface=" Avenir Next Arabic Bold"/>
              </a:rPr>
              <a:t>Read Zechariah 1:1-6 and discuss the following questions.</a:t>
            </a:r>
            <a:br>
              <a:rPr lang="en-SG" sz="4800" b="1" dirty="0">
                <a:latin typeface=" Avenir Next Arabic Bold" panose="020B0604020202020204" charset="-78"/>
                <a:cs typeface=" Avenir Next Arabic Bold"/>
              </a:rPr>
            </a:br>
            <a:endParaRPr lang="en-SG" sz="4800" b="1" dirty="0">
              <a:latin typeface=" Avenir Next Arabic Bold" panose="020B0604020202020204" charset="-78"/>
              <a:cs typeface=" Avenir Next Arabic Bold"/>
            </a:endParaRPr>
          </a:p>
          <a:p>
            <a:pPr marL="514350" indent="-514350">
              <a:lnSpc>
                <a:spcPct val="100000"/>
              </a:lnSpc>
              <a:spcBef>
                <a:spcPts val="0"/>
              </a:spcBef>
              <a:buFont typeface="+mj-lt"/>
              <a:buAutoNum type="arabicPeriod" startAt="2"/>
            </a:pPr>
            <a:r>
              <a:rPr lang="en-US" sz="4000" dirty="0">
                <a:latin typeface=" Avenir Next Arabic Medium" panose="020B0604020202020204" charset="-78"/>
                <a:cs typeface=" Avenir Next Arabic Medium"/>
              </a:rPr>
              <a:t>The LORD commanded His people to “return” (v.3,4). What do you think this means?</a:t>
            </a:r>
            <a:br>
              <a:rPr lang="en-US" sz="4000" dirty="0">
                <a:latin typeface=" Avenir Next Arabic Medium" panose="020B0604020202020204" charset="-78"/>
                <a:cs typeface=" Avenir Next Arabic Medium"/>
              </a:rPr>
            </a:br>
            <a:endParaRPr lang="en-US" sz="4000" dirty="0">
              <a:latin typeface=" Avenir Next Arabic Medium" panose="020B0604020202020204" charset="-78"/>
              <a:cs typeface=" Avenir Next Arabic Medium"/>
            </a:endParaRPr>
          </a:p>
          <a:p>
            <a:pPr marL="514350" indent="-514350">
              <a:lnSpc>
                <a:spcPct val="100000"/>
              </a:lnSpc>
              <a:spcBef>
                <a:spcPts val="0"/>
              </a:spcBef>
              <a:buFont typeface="+mj-lt"/>
              <a:buAutoNum type="arabicPeriod" startAt="2"/>
            </a:pPr>
            <a:r>
              <a:rPr lang="en-US" sz="4000" dirty="0">
                <a:latin typeface=" Avenir Next Arabic Medium" panose="020B0604020202020204" charset="-78"/>
                <a:cs typeface=" Avenir Next Arabic Medium"/>
              </a:rPr>
              <a:t>What benefit or blessing will come as the LORD’s people heed the call to return to Him?</a:t>
            </a: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a:p>
            <a:pPr marL="457200" lvl="1"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p:txBody>
      </p:sp>
      <p:grpSp>
        <p:nvGrpSpPr>
          <p:cNvPr id="7" name="Group 5">
            <a:extLst>
              <a:ext uri="{FF2B5EF4-FFF2-40B4-BE49-F238E27FC236}">
                <a16:creationId xmlns:a16="http://schemas.microsoft.com/office/drawing/2014/main" id="{2ED6B64D-86F8-6177-48F5-4A00B6CE4584}"/>
              </a:ext>
            </a:extLst>
          </p:cNvPr>
          <p:cNvGrpSpPr/>
          <p:nvPr/>
        </p:nvGrpSpPr>
        <p:grpSpPr>
          <a:xfrm flipV="1">
            <a:off x="1036049" y="1555505"/>
            <a:ext cx="15994651" cy="5107"/>
            <a:chOff x="-16808" y="982127"/>
            <a:chExt cx="20929855" cy="108458"/>
          </a:xfrm>
        </p:grpSpPr>
        <p:sp>
          <p:nvSpPr>
            <p:cNvPr id="6" name="Freeform 6">
              <a:extLst>
                <a:ext uri="{FF2B5EF4-FFF2-40B4-BE49-F238E27FC236}">
                  <a16:creationId xmlns:a16="http://schemas.microsoft.com/office/drawing/2014/main" id="{53FB0E40-5DC2-50B5-A17F-45163554DD60}"/>
                </a:ext>
              </a:extLst>
            </p:cNvPr>
            <p:cNvSpPr/>
            <p:nvPr/>
          </p:nvSpPr>
          <p:spPr>
            <a:xfrm>
              <a:off x="-16808" y="982127"/>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Tree>
    <p:extLst>
      <p:ext uri="{BB962C8B-B14F-4D97-AF65-F5344CB8AC3E}">
        <p14:creationId xmlns:p14="http://schemas.microsoft.com/office/powerpoint/2010/main" val="3434505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FC922-9CF2-4993-DE4A-86816437B91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6DDAE35-C1D2-0B11-5BC1-AA2FE2317DB2}"/>
              </a:ext>
            </a:extLst>
          </p:cNvPr>
          <p:cNvSpPr>
            <a:spLocks noGrp="1" noRot="1" noMove="1" noResize="1" noEditPoints="1" noAdjustHandles="1" noChangeArrowheads="1" noChangeShapeType="1"/>
          </p:cNvSpPr>
          <p:nvPr/>
        </p:nvSpPr>
        <p:spPr>
          <a:xfrm rot="-5400000">
            <a:off x="3856185"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E2562DDF-6859-0897-A2A3-842A78F58A3D}"/>
              </a:ext>
            </a:extLst>
          </p:cNvPr>
          <p:cNvSpPr>
            <a:spLocks noGrp="1"/>
          </p:cNvSpPr>
          <p:nvPr>
            <p:ph type="title"/>
          </p:nvPr>
        </p:nvSpPr>
        <p:spPr>
          <a:xfrm>
            <a:off x="1941204" y="352465"/>
            <a:ext cx="13578840" cy="1187331"/>
          </a:xfrm>
        </p:spPr>
        <p:txBody>
          <a:bodyPr>
            <a:noAutofit/>
          </a:bodyPr>
          <a:lstStyle/>
          <a:p>
            <a:r>
              <a:rPr lang="en-SG" sz="6000" b="1">
                <a:latin typeface=" Avenir Next Arabic Bold" panose="020B0604020202020204" charset="-78"/>
                <a:cs typeface=" Avenir Next Arabic Bold"/>
              </a:rPr>
              <a:t> </a:t>
            </a:r>
            <a:r>
              <a:rPr lang="en-SG" sz="4800" b="1">
                <a:latin typeface="+mn-lt"/>
                <a:cs typeface=" Avenir Next Arabic Bold" panose="020B0604020202020204" charset="-78"/>
              </a:rPr>
              <a:t>Question 2 </a:t>
            </a:r>
            <a:r>
              <a:rPr lang="en-SG" sz="4800" b="1">
                <a:latin typeface="+mn-lt"/>
                <a:cs typeface=" Avenir Next Arabic Medium" panose="020B0604020202020204" charset="-78"/>
              </a:rPr>
              <a:t>Discussion</a:t>
            </a:r>
            <a:r>
              <a:rPr lang="en-SG" sz="4800" b="1">
                <a:latin typeface="+mn-lt"/>
                <a:cs typeface=" Avenir Next Arabic Bold" panose="020B0604020202020204" charset="-78"/>
              </a:rPr>
              <a:t> Notes</a:t>
            </a:r>
            <a:endParaRPr lang="en-SG" sz="4800" b="1">
              <a:latin typeface="+mn-lt"/>
              <a:cs typeface=" Avenir Next Arabic Bold"/>
            </a:endParaRPr>
          </a:p>
        </p:txBody>
      </p:sp>
      <p:sp>
        <p:nvSpPr>
          <p:cNvPr id="3" name="Content Placeholder 2">
            <a:extLst>
              <a:ext uri="{FF2B5EF4-FFF2-40B4-BE49-F238E27FC236}">
                <a16:creationId xmlns:a16="http://schemas.microsoft.com/office/drawing/2014/main" id="{038CDC43-31C1-97C9-636F-A62A4CB05B46}"/>
              </a:ext>
            </a:extLst>
          </p:cNvPr>
          <p:cNvSpPr>
            <a:spLocks noGrp="1"/>
          </p:cNvSpPr>
          <p:nvPr>
            <p:ph idx="1"/>
          </p:nvPr>
        </p:nvSpPr>
        <p:spPr>
          <a:xfrm>
            <a:off x="1005245" y="2012775"/>
            <a:ext cx="16179364" cy="7209624"/>
          </a:xfrm>
        </p:spPr>
        <p:txBody>
          <a:bodyPr>
            <a:noAutofit/>
          </a:bodyPr>
          <a:lstStyle/>
          <a:p>
            <a:pPr>
              <a:lnSpc>
                <a:spcPct val="100000"/>
              </a:lnSpc>
              <a:spcBef>
                <a:spcPts val="0"/>
              </a:spcBef>
            </a:pPr>
            <a:r>
              <a:rPr lang="en-SG" sz="4000">
                <a:latin typeface=" Avenir Next Arabic Medium" panose="020B0604020202020204" charset="-78"/>
                <a:cs typeface=" Avenir Next Arabic Medium" panose="020B0604020202020204" charset="-78"/>
              </a:rPr>
              <a:t>‘Return’ or ‘turn’ (</a:t>
            </a:r>
            <a:r>
              <a:rPr lang="en-SG" sz="4000" i="1" err="1">
                <a:latin typeface=" Avenir Next Arabic Medium" panose="020B0604020202020204" charset="-78"/>
                <a:cs typeface=" Avenir Next Arabic Medium" panose="020B0604020202020204" charset="-78"/>
              </a:rPr>
              <a:t>šûb</a:t>
            </a:r>
            <a:r>
              <a:rPr lang="en-SG" sz="4000">
                <a:latin typeface=" Avenir Next Arabic Medium" panose="020B0604020202020204" charset="-78"/>
                <a:cs typeface=" Avenir Next Arabic Medium" panose="020B0604020202020204" charset="-78"/>
              </a:rPr>
              <a:t> in Hebrew) is a word that occurs five times in </a:t>
            </a:r>
            <a:r>
              <a:rPr lang="en-SG" sz="4000" err="1">
                <a:latin typeface=" Avenir Next Arabic Medium" panose="020B0604020202020204" charset="-78"/>
                <a:cs typeface=" Avenir Next Arabic Medium" panose="020B0604020202020204" charset="-78"/>
              </a:rPr>
              <a:t>ch.</a:t>
            </a:r>
            <a:r>
              <a:rPr lang="en-SG" sz="4000">
                <a:latin typeface=" Avenir Next Arabic Medium" panose="020B0604020202020204" charset="-78"/>
                <a:cs typeface=" Avenir Next Arabic Medium" panose="020B0604020202020204" charset="-78"/>
              </a:rPr>
              <a:t> 1 and four times in this section (Zech 1:3 [twice], also v.4, 6, 16)</a:t>
            </a:r>
          </a:p>
          <a:p>
            <a:pPr>
              <a:lnSpc>
                <a:spcPct val="100000"/>
              </a:lnSpc>
              <a:spcBef>
                <a:spcPts val="0"/>
              </a:spcBef>
            </a:pPr>
            <a:endParaRPr lang="en-SG" sz="4000">
              <a:latin typeface=" Avenir Next Arabic Medium" panose="020B0604020202020204" charset="-78"/>
              <a:cs typeface=" Avenir Next Arabic Medium" panose="020B0604020202020204" charset="-78"/>
            </a:endParaRPr>
          </a:p>
          <a:p>
            <a:pPr>
              <a:lnSpc>
                <a:spcPct val="100000"/>
              </a:lnSpc>
              <a:spcBef>
                <a:spcPts val="0"/>
              </a:spcBef>
            </a:pPr>
            <a:r>
              <a:rPr lang="en-SG" sz="4000">
                <a:latin typeface=" Avenir Next Arabic Medium" panose="020B0604020202020204" charset="-78"/>
                <a:cs typeface=" Avenir Next Arabic Medium" panose="020B0604020202020204" charset="-78"/>
              </a:rPr>
              <a:t>The prophets like Zechariah use the word “return” to mean: </a:t>
            </a:r>
            <a:r>
              <a:rPr lang="en-US" sz="4000">
                <a:latin typeface=" Avenir Next Arabic Medium" panose="020B0604020202020204" charset="-78"/>
                <a:cs typeface=" Avenir Next Arabic Medium" panose="020B0604020202020204" charset="-78"/>
              </a:rPr>
              <a:t>“change your loyalty”, “return to God” or “turn back from evil”. It’s about returning not just to a right relationship with God but also to obedience to God and His ways.</a:t>
            </a:r>
          </a:p>
          <a:p>
            <a:pPr>
              <a:lnSpc>
                <a:spcPct val="100000"/>
              </a:lnSpc>
              <a:spcBef>
                <a:spcPts val="0"/>
              </a:spcBef>
            </a:pPr>
            <a:endParaRPr lang="en-US" sz="4000">
              <a:latin typeface=" Avenir Next Arabic Medium" panose="020B0604020202020204" charset="-78"/>
              <a:cs typeface=" Avenir Next Arabic Medium" panose="020B0604020202020204" charset="-78"/>
            </a:endParaRPr>
          </a:p>
          <a:p>
            <a:pPr>
              <a:lnSpc>
                <a:spcPct val="100000"/>
              </a:lnSpc>
              <a:spcBef>
                <a:spcPts val="0"/>
              </a:spcBef>
            </a:pPr>
            <a:r>
              <a:rPr lang="en-SG" sz="4000" i="1" err="1">
                <a:latin typeface=" Avenir Next Arabic Medium" panose="020B0604020202020204" charset="-78"/>
                <a:cs typeface=" Avenir Next Arabic Medium" panose="020B0604020202020204" charset="-78"/>
              </a:rPr>
              <a:t>Šûb</a:t>
            </a:r>
            <a:r>
              <a:rPr lang="en-SG" sz="4000" i="1">
                <a:latin typeface=" Avenir Next Arabic Medium" panose="020B0604020202020204" charset="-78"/>
                <a:cs typeface=" Avenir Next Arabic Medium" panose="020B0604020202020204" charset="-78"/>
              </a:rPr>
              <a:t> </a:t>
            </a:r>
            <a:r>
              <a:rPr lang="en-SG" sz="4000">
                <a:latin typeface=" Avenir Next Arabic Medium" panose="020B0604020202020204" charset="-78"/>
                <a:cs typeface=" Avenir Next Arabic Medium" panose="020B0604020202020204" charset="-78"/>
              </a:rPr>
              <a:t>is the Hebrew word that is translated “repent”! This means that repentance is not just “turning over a new leaf” or “being a better person” but “turning to God”!</a:t>
            </a:r>
            <a:endParaRPr lang="en-US" sz="4000">
              <a:latin typeface=" Avenir Next Arabic Medium" panose="020B0604020202020204" charset="-78"/>
              <a:cs typeface=" Avenir Next Arabic Medium" panose="020B0604020202020204" charset="-78"/>
            </a:endParaRPr>
          </a:p>
          <a:p>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457200" lvl="1" indent="0">
              <a:buNone/>
            </a:pPr>
            <a:endParaRPr lang="en-US" sz="4000">
              <a:latin typeface=" Avenir Next Arabic Medium" panose="020B0604020202020204" charset="-78"/>
              <a:cs typeface=" Avenir Next Arabic Medium" panose="020B0604020202020204" charset="-78"/>
            </a:endParaRPr>
          </a:p>
          <a:p>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6" name="Freeform 7" descr="Postit Notes with solid fill">
            <a:extLst>
              <a:ext uri="{FF2B5EF4-FFF2-40B4-BE49-F238E27FC236}">
                <a16:creationId xmlns:a16="http://schemas.microsoft.com/office/drawing/2014/main" id="{4A81CE75-6DA6-CA7A-88DC-FC313C3E4AA3}"/>
              </a:ext>
            </a:extLst>
          </p:cNvPr>
          <p:cNvSpPr/>
          <p:nvPr/>
        </p:nvSpPr>
        <p:spPr>
          <a:xfrm>
            <a:off x="1028700" y="48393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426993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98409-168E-582D-F927-EBCABE2EC575}"/>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1DF4E9A6-AA87-3EF4-4460-717DD8B37725}"/>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7D0334E-2ADA-4D1C-930F-A4C9A0FF12A3}"/>
              </a:ext>
            </a:extLst>
          </p:cNvPr>
          <p:cNvSpPr>
            <a:spLocks noGrp="1"/>
          </p:cNvSpPr>
          <p:nvPr>
            <p:ph type="title"/>
          </p:nvPr>
        </p:nvSpPr>
        <p:spPr>
          <a:xfrm>
            <a:off x="2015612" y="299304"/>
            <a:ext cx="14279880" cy="1295399"/>
          </a:xfrm>
        </p:spPr>
        <p:txBody>
          <a:bodyPr>
            <a:noAutofit/>
          </a:bodyPr>
          <a:lstStyle/>
          <a:p>
            <a:r>
              <a:rPr lang="en-SG" sz="4800" b="1">
                <a:latin typeface=" Avenir Next Arabic Bold" panose="020B0604020202020204" charset="-78"/>
                <a:cs typeface=" Avenir Next Arabic Bold" panose="020B0604020202020204" charset="-78"/>
              </a:rPr>
              <a:t>Question 3</a:t>
            </a:r>
            <a:r>
              <a:rPr lang="en-SG" sz="6000" b="1">
                <a:latin typeface=" Avenir Next Arabic Bold" panose="020B0604020202020204" charset="-78"/>
                <a:cs typeface=" Avenir Next Arabic Bold" panose="020B0604020202020204" charset="-78"/>
              </a:rPr>
              <a:t> </a:t>
            </a:r>
            <a:r>
              <a:rPr lang="en-SG" sz="4800" b="1">
                <a:latin typeface=" Avenir Next Arabic Medium" panose="020B0604020202020204" charset="-78"/>
                <a:cs typeface=" Avenir Next Arabic Medium" panose="020B0604020202020204" charset="-78"/>
              </a:rPr>
              <a:t>Discussion</a:t>
            </a:r>
            <a:r>
              <a:rPr lang="en-SG" sz="4800" b="1">
                <a:latin typeface=" Avenir Next Arabic Bold" panose="020B0604020202020204" charset="-78"/>
                <a:cs typeface=" Avenir Next Arabic Bold" panose="020B0604020202020204" charset="-78"/>
              </a:rPr>
              <a:t> Notes</a:t>
            </a:r>
            <a:endParaRPr lang="en-SG" sz="4800" b="1" i="1">
              <a:latin typeface="Avenir Next Arabic Bold"/>
              <a:cs typeface=" Avenir Next Arabic Bold"/>
            </a:endParaRPr>
          </a:p>
        </p:txBody>
      </p:sp>
      <p:sp>
        <p:nvSpPr>
          <p:cNvPr id="3" name="Content Placeholder 2">
            <a:extLst>
              <a:ext uri="{FF2B5EF4-FFF2-40B4-BE49-F238E27FC236}">
                <a16:creationId xmlns:a16="http://schemas.microsoft.com/office/drawing/2014/main" id="{8FA2A6E1-2697-250E-E17C-A82F7E61373A}"/>
              </a:ext>
            </a:extLst>
          </p:cNvPr>
          <p:cNvSpPr>
            <a:spLocks noGrp="1"/>
          </p:cNvSpPr>
          <p:nvPr>
            <p:ph idx="1"/>
          </p:nvPr>
        </p:nvSpPr>
        <p:spPr>
          <a:xfrm>
            <a:off x="1028700" y="1774597"/>
            <a:ext cx="16285813" cy="7390328"/>
          </a:xfrm>
        </p:spPr>
        <p:txBody>
          <a:bodyPr vert="horz" lIns="91440" tIns="45720" rIns="91440" bIns="45720" rtlCol="0" anchor="t">
            <a:noAutofit/>
          </a:bodyPr>
          <a:lstStyle/>
          <a:p>
            <a:pPr>
              <a:lnSpc>
                <a:spcPct val="100000"/>
              </a:lnSpc>
              <a:spcBef>
                <a:spcPts val="0"/>
              </a:spcBef>
            </a:pPr>
            <a:r>
              <a:rPr lang="en-SG" sz="4000" dirty="0">
                <a:latin typeface=" Avenir Next Arabic Medium" panose="020B0604020202020204" charset="-78"/>
                <a:cs typeface=" Avenir Next Arabic Medium"/>
              </a:rPr>
              <a:t>The blessing that will come as God’s people return or turn to Him is this: </a:t>
            </a:r>
            <a:r>
              <a:rPr lang="en-SG" sz="4000" b="1" dirty="0">
                <a:latin typeface=" Avenir Next Arabic Medium" panose="020B0604020202020204" charset="-78"/>
                <a:cs typeface=" Avenir Next Arabic Medium"/>
              </a:rPr>
              <a:t>He will return to them</a:t>
            </a:r>
            <a:r>
              <a:rPr lang="en-SG" sz="4000" dirty="0">
                <a:latin typeface=" Avenir Next Arabic Medium" panose="020B0604020202020204" charset="-78"/>
                <a:cs typeface=" Avenir Next Arabic Medium"/>
              </a:rPr>
              <a:t> (Zechariah 1:3)</a:t>
            </a:r>
          </a:p>
          <a:p>
            <a:pPr>
              <a:lnSpc>
                <a:spcPct val="100000"/>
              </a:lnSpc>
              <a:spcBef>
                <a:spcPts val="0"/>
              </a:spcBef>
            </a:pPr>
            <a:endParaRPr lang="en-SG" sz="4000" dirty="0">
              <a:latin typeface=" Avenir Next Arabic Medium" panose="020B0604020202020204" charset="-78"/>
              <a:cs typeface=" Avenir Next Arabic Medium"/>
            </a:endParaRPr>
          </a:p>
          <a:p>
            <a:pPr>
              <a:lnSpc>
                <a:spcPct val="100000"/>
              </a:lnSpc>
              <a:spcBef>
                <a:spcPts val="0"/>
              </a:spcBef>
            </a:pPr>
            <a:r>
              <a:rPr lang="en-SG" sz="4000" dirty="0">
                <a:latin typeface=" Avenir Next Arabic Medium" panose="020B0604020202020204" charset="-78"/>
                <a:cs typeface=" Avenir Next Arabic Medium"/>
              </a:rPr>
              <a:t>This does not mean that God abandoned them and is now coming back, but rather that God will </a:t>
            </a:r>
            <a:r>
              <a:rPr lang="en-SG" sz="4000" b="1" dirty="0">
                <a:latin typeface=" Avenir Next Arabic Medium" panose="020B0604020202020204" charset="-78"/>
                <a:cs typeface=" Avenir Next Arabic Medium"/>
              </a:rPr>
              <a:t>restore</a:t>
            </a:r>
            <a:r>
              <a:rPr lang="en-SG" sz="4000" dirty="0">
                <a:latin typeface=" Avenir Next Arabic Medium" panose="020B0604020202020204" charset="-78"/>
                <a:cs typeface=" Avenir Next Arabic Medium"/>
              </a:rPr>
              <a:t> the covenant relationship He has with His people and rescue them from their ruin </a:t>
            </a:r>
          </a:p>
          <a:p>
            <a:pPr>
              <a:lnSpc>
                <a:spcPct val="100000"/>
              </a:lnSpc>
              <a:spcBef>
                <a:spcPts val="0"/>
              </a:spcBef>
            </a:pPr>
            <a:endParaRPr lang="en-SG" sz="4000" dirty="0">
              <a:latin typeface=" Avenir Next Arabic Medium" panose="020B0604020202020204" charset="-78"/>
              <a:cs typeface=" Avenir Next Arabic Medium"/>
            </a:endParaRPr>
          </a:p>
          <a:p>
            <a:pPr>
              <a:lnSpc>
                <a:spcPct val="100000"/>
              </a:lnSpc>
              <a:spcBef>
                <a:spcPts val="0"/>
              </a:spcBef>
            </a:pPr>
            <a:r>
              <a:rPr lang="en-SG" sz="4000" dirty="0">
                <a:latin typeface=" Avenir Next Arabic Medium" panose="020B0604020202020204" charset="-78"/>
                <a:cs typeface=" Avenir Next Arabic Medium"/>
              </a:rPr>
              <a:t>The rest of Zechariah deals with the </a:t>
            </a:r>
            <a:r>
              <a:rPr lang="en-SG" sz="4000" b="1" dirty="0">
                <a:latin typeface=" Avenir Next Arabic Medium" panose="020B0604020202020204" charset="-78"/>
                <a:cs typeface=" Avenir Next Arabic Medium"/>
              </a:rPr>
              <a:t>restoration</a:t>
            </a:r>
            <a:r>
              <a:rPr lang="en-SG" sz="4000" dirty="0">
                <a:latin typeface=" Avenir Next Arabic Medium" panose="020B0604020202020204" charset="-78"/>
                <a:cs typeface=" Avenir Next Arabic Medium"/>
              </a:rPr>
              <a:t> of God’s chosen people: the rebuilding of the temple, and the coming of the Davidic king. But it all starts with repentance!  </a:t>
            </a:r>
            <a:endParaRPr lang="en-SG" sz="4000" spc="-150" dirty="0">
              <a:latin typeface=" Avenir Next Arabic Medium" panose="020B0604020202020204" charset="-78"/>
              <a:cs typeface=" Avenir Next Arabic Medium" panose="020B0604020202020204" charset="-78"/>
            </a:endParaRPr>
          </a:p>
          <a:p>
            <a:pPr marL="457200" lvl="1" indent="0">
              <a:buNone/>
            </a:pPr>
            <a:endParaRPr lang="en-US" sz="4000" spc="-150" dirty="0">
              <a:latin typeface=" Avenir Next Arabic Medium" panose="020B0604020202020204" charset="-78"/>
              <a:cs typeface=" Avenir Next Arabic Medium" panose="020B0604020202020204" charset="-78"/>
            </a:endParaRPr>
          </a:p>
          <a:p>
            <a:endParaRPr lang="en-US" sz="4000" spc="-150" dirty="0">
              <a:latin typeface=" Avenir Next Arabic Medium" panose="020B0604020202020204" charset="-78"/>
              <a:cs typeface=" Avenir Next Arabic Medium" panose="020B0604020202020204" charset="-78"/>
            </a:endParaRPr>
          </a:p>
          <a:p>
            <a:pPr marL="0" indent="0">
              <a:buNone/>
            </a:pPr>
            <a:endParaRPr lang="en-SG" sz="4000" spc="-150" dirty="0">
              <a:latin typeface=" Avenir Next Arabic Medium" panose="020B0604020202020204" charset="-78"/>
              <a:cs typeface=" Avenir Next Arabic Medium" panose="020B0604020202020204" charset="-78"/>
            </a:endParaRPr>
          </a:p>
          <a:p>
            <a:endParaRPr lang="en-SG" sz="4000" spc="-150" dirty="0">
              <a:latin typeface=" Avenir Next Arabic Medium" panose="020B0604020202020204" charset="-78"/>
              <a:cs typeface=" Avenir Next Arabic Medium" panose="020B0604020202020204" charset="-78"/>
            </a:endParaRPr>
          </a:p>
          <a:p>
            <a:pPr marL="0" indent="0">
              <a:buNone/>
            </a:pPr>
            <a:endParaRPr lang="en-SG" sz="4000" spc="-150" dirty="0">
              <a:latin typeface=" Avenir Next Arabic Medium" panose="020B0604020202020204" charset="-78"/>
              <a:cs typeface=" Avenir Next Arabic Medium" panose="020B0604020202020204" charset="-78"/>
            </a:endParaRPr>
          </a:p>
          <a:p>
            <a:pPr marL="0" indent="0">
              <a:buNone/>
            </a:pPr>
            <a:endParaRPr lang="en-SG" sz="4000" spc="-150" dirty="0">
              <a:latin typeface=" Avenir Next Arabic Medium" panose="020B0604020202020204" charset="-78"/>
              <a:cs typeface=" Avenir Next Arabic Medium" panose="020B0604020202020204" charset="-78"/>
            </a:endParaRPr>
          </a:p>
          <a:p>
            <a:pPr marL="0" indent="0">
              <a:buNone/>
            </a:pPr>
            <a:endParaRPr lang="en-SG" sz="4000" spc="-150" dirty="0">
              <a:latin typeface=" Avenir Next Arabic Medium" panose="020B0604020202020204" charset="-78"/>
              <a:cs typeface=" Avenir Next Arabic Medium" panose="020B0604020202020204" charset="-78"/>
            </a:endParaRPr>
          </a:p>
        </p:txBody>
      </p:sp>
      <p:sp>
        <p:nvSpPr>
          <p:cNvPr id="6" name="Freeform 7" descr="Postit Notes with solid fill">
            <a:extLst>
              <a:ext uri="{FF2B5EF4-FFF2-40B4-BE49-F238E27FC236}">
                <a16:creationId xmlns:a16="http://schemas.microsoft.com/office/drawing/2014/main" id="{3178A562-3685-8024-A1D1-B9640058FC14}"/>
              </a:ext>
            </a:extLst>
          </p:cNvPr>
          <p:cNvSpPr/>
          <p:nvPr/>
        </p:nvSpPr>
        <p:spPr>
          <a:xfrm>
            <a:off x="1028700" y="48393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1653530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210E-F98D-9713-66B9-5E8912C6D20C}"/>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EEB8B96F-0627-54A0-5C2B-12706EF9987A}"/>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8F7E696-5816-14AF-AD90-BFC37054D8B6}"/>
              </a:ext>
            </a:extLst>
          </p:cNvPr>
          <p:cNvSpPr>
            <a:spLocks noGrp="1"/>
          </p:cNvSpPr>
          <p:nvPr>
            <p:ph type="title"/>
          </p:nvPr>
        </p:nvSpPr>
        <p:spPr>
          <a:xfrm>
            <a:off x="2015612" y="299304"/>
            <a:ext cx="14279880" cy="1295399"/>
          </a:xfrm>
        </p:spPr>
        <p:txBody>
          <a:bodyPr>
            <a:noAutofit/>
          </a:bodyPr>
          <a:lstStyle/>
          <a:p>
            <a:r>
              <a:rPr lang="en-SG" sz="4800" b="1">
                <a:latin typeface=" Avenir Next Arabic Bold" panose="020B0604020202020204" charset="-78"/>
                <a:cs typeface=" Avenir Next Arabic Bold" panose="020B0604020202020204" charset="-78"/>
              </a:rPr>
              <a:t>Question 3</a:t>
            </a:r>
            <a:r>
              <a:rPr lang="en-SG" sz="6000" b="1">
                <a:latin typeface=" Avenir Next Arabic Bold" panose="020B0604020202020204" charset="-78"/>
                <a:cs typeface=" Avenir Next Arabic Bold" panose="020B0604020202020204" charset="-78"/>
              </a:rPr>
              <a:t> </a:t>
            </a:r>
            <a:r>
              <a:rPr lang="en-SG" sz="4800" b="1">
                <a:latin typeface=" Avenir Next Arabic Medium" panose="020B0604020202020204" charset="-78"/>
                <a:cs typeface=" Avenir Next Arabic Medium" panose="020B0604020202020204" charset="-78"/>
              </a:rPr>
              <a:t>Discussion</a:t>
            </a:r>
            <a:r>
              <a:rPr lang="en-SG" sz="4800" b="1">
                <a:latin typeface=" Avenir Next Arabic Bold" panose="020B0604020202020204" charset="-78"/>
                <a:cs typeface=" Avenir Next Arabic Bold" panose="020B0604020202020204" charset="-78"/>
              </a:rPr>
              <a:t> Notes (cont’d)</a:t>
            </a:r>
            <a:endParaRPr lang="en-SG" sz="4800" b="1" i="1">
              <a:latin typeface="Avenir Next Arabic Bold"/>
              <a:cs typeface=" Avenir Next Arabic Bold"/>
            </a:endParaRPr>
          </a:p>
        </p:txBody>
      </p:sp>
      <p:sp>
        <p:nvSpPr>
          <p:cNvPr id="3" name="Content Placeholder 2">
            <a:extLst>
              <a:ext uri="{FF2B5EF4-FFF2-40B4-BE49-F238E27FC236}">
                <a16:creationId xmlns:a16="http://schemas.microsoft.com/office/drawing/2014/main" id="{40D86A3E-885E-3F9F-8A1A-E526DEE18A74}"/>
              </a:ext>
            </a:extLst>
          </p:cNvPr>
          <p:cNvSpPr>
            <a:spLocks noGrp="1"/>
          </p:cNvSpPr>
          <p:nvPr>
            <p:ph idx="1"/>
          </p:nvPr>
        </p:nvSpPr>
        <p:spPr>
          <a:xfrm>
            <a:off x="1028700" y="1774597"/>
            <a:ext cx="16285813" cy="7390328"/>
          </a:xfrm>
        </p:spPr>
        <p:txBody>
          <a:bodyPr vert="horz" lIns="91440" tIns="45720" rIns="91440" bIns="45720" rtlCol="0" anchor="t">
            <a:noAutofit/>
          </a:bodyPr>
          <a:lstStyle/>
          <a:p>
            <a:pPr>
              <a:lnSpc>
                <a:spcPct val="100000"/>
              </a:lnSpc>
              <a:spcBef>
                <a:spcPts val="0"/>
              </a:spcBef>
            </a:pPr>
            <a:r>
              <a:rPr lang="en-SG" sz="4000">
                <a:latin typeface=" Avenir Next Arabic Medium" panose="020B0604020202020204" charset="-78"/>
                <a:cs typeface=" Avenir Next Arabic Medium"/>
              </a:rPr>
              <a:t>Interestingly, the Hebrew word </a:t>
            </a:r>
            <a:r>
              <a:rPr lang="en-SG" sz="4000" i="1" err="1">
                <a:latin typeface=" Avenir Next Arabic Medium" panose="020B0604020202020204" charset="-78"/>
                <a:cs typeface=" Avenir Next Arabic Medium"/>
              </a:rPr>
              <a:t>Šûb</a:t>
            </a:r>
            <a:r>
              <a:rPr lang="en-SG" sz="4000" i="1">
                <a:latin typeface=" Avenir Next Arabic Medium" panose="020B0604020202020204" charset="-78"/>
                <a:cs typeface=" Avenir Next Arabic Medium"/>
              </a:rPr>
              <a:t> </a:t>
            </a:r>
            <a:r>
              <a:rPr lang="en-SG" sz="4000">
                <a:latin typeface=" Avenir Next Arabic Medium" panose="020B0604020202020204" charset="-78"/>
                <a:cs typeface=" Avenir Next Arabic Medium"/>
              </a:rPr>
              <a:t>is translated “restore” in some verses in the Old Testament. Psalm 23:3 says that “the LORD </a:t>
            </a:r>
            <a:r>
              <a:rPr lang="en-SG" sz="4000" i="1">
                <a:latin typeface=" Avenir Next Arabic Medium" panose="020B0604020202020204" charset="-78"/>
                <a:cs typeface=" Avenir Next Arabic Medium"/>
              </a:rPr>
              <a:t>restores</a:t>
            </a:r>
            <a:r>
              <a:rPr lang="en-SG" sz="4000">
                <a:latin typeface=" Avenir Next Arabic Medium" panose="020B0604020202020204" charset="-78"/>
                <a:cs typeface=" Avenir Next Arabic Medium"/>
              </a:rPr>
              <a:t> my soul” – this is translated from word </a:t>
            </a:r>
            <a:r>
              <a:rPr lang="en-SG" sz="4000" i="1" err="1">
                <a:latin typeface=" Avenir Next Arabic Medium" panose="020B0604020202020204" charset="-78"/>
                <a:cs typeface=" Avenir Next Arabic Medium"/>
              </a:rPr>
              <a:t>Šûb</a:t>
            </a:r>
            <a:r>
              <a:rPr lang="en-SG" sz="4000" i="1">
                <a:latin typeface=" Avenir Next Arabic Medium" panose="020B0604020202020204" charset="-78"/>
                <a:cs typeface=" Avenir Next Arabic Medium"/>
              </a:rPr>
              <a:t>.</a:t>
            </a:r>
          </a:p>
          <a:p>
            <a:pPr>
              <a:lnSpc>
                <a:spcPct val="100000"/>
              </a:lnSpc>
              <a:spcBef>
                <a:spcPts val="0"/>
              </a:spcBef>
            </a:pPr>
            <a:endParaRPr lang="en-US" sz="4000">
              <a:solidFill>
                <a:srgbClr val="000000"/>
              </a:solidFill>
              <a:latin typeface=" Avenir Next Arabic Medium" panose="020B0604020202020204" charset="-78"/>
              <a:cs typeface=" Avenir Next Arabic Medium"/>
            </a:endParaRPr>
          </a:p>
          <a:p>
            <a:pPr>
              <a:lnSpc>
                <a:spcPct val="100000"/>
              </a:lnSpc>
              <a:spcBef>
                <a:spcPts val="0"/>
              </a:spcBef>
            </a:pPr>
            <a:r>
              <a:rPr lang="en-SG" sz="4000" b="1" i="1">
                <a:solidFill>
                  <a:srgbClr val="C00000"/>
                </a:solidFill>
                <a:latin typeface=" Avenir Next Arabic Medium" panose="020B0604020202020204" charset="-78"/>
                <a:cs typeface=" Avenir Next Arabic Medium"/>
              </a:rPr>
              <a:t>Why this matters</a:t>
            </a:r>
            <a:r>
              <a:rPr lang="en-SG" sz="4000">
                <a:solidFill>
                  <a:srgbClr val="C00000"/>
                </a:solidFill>
                <a:latin typeface=" Avenir Next Arabic Medium" panose="020B0604020202020204" charset="-78"/>
                <a:cs typeface=" Avenir Next Arabic Medium"/>
              </a:rPr>
              <a:t>:</a:t>
            </a:r>
            <a:r>
              <a:rPr lang="en-SG" sz="4000" b="1">
                <a:solidFill>
                  <a:srgbClr val="C00000"/>
                </a:solidFill>
                <a:latin typeface=" Avenir Next Arabic Medium" panose="020B0604020202020204" charset="-78"/>
                <a:cs typeface=" Avenir Next Arabic Medium"/>
              </a:rPr>
              <a:t> </a:t>
            </a:r>
            <a:r>
              <a:rPr lang="en-SG" sz="4000" b="1" i="1">
                <a:latin typeface=" Avenir Next Arabic Medium" panose="020B0604020202020204" charset="-78"/>
                <a:cs typeface=" Avenir Next Arabic Medium"/>
              </a:rPr>
              <a:t>Repentance</a:t>
            </a:r>
            <a:r>
              <a:rPr lang="en-SG" sz="4000" i="1">
                <a:latin typeface=" Avenir Next Arabic Medium" panose="020B0604020202020204" charset="-78"/>
                <a:cs typeface=" Avenir Next Arabic Medium"/>
              </a:rPr>
              <a:t> is key for God to </a:t>
            </a:r>
            <a:r>
              <a:rPr lang="en-SG" sz="4000" b="1" i="1">
                <a:latin typeface=" Avenir Next Arabic Medium" panose="020B0604020202020204" charset="-78"/>
                <a:cs typeface=" Avenir Next Arabic Medium"/>
              </a:rPr>
              <a:t>restore</a:t>
            </a:r>
            <a:r>
              <a:rPr lang="en-SG" sz="4000" i="1">
                <a:latin typeface=" Avenir Next Arabic Medium" panose="020B0604020202020204" charset="-78"/>
                <a:cs typeface=" Avenir Next Arabic Medium"/>
              </a:rPr>
              <a:t> and </a:t>
            </a:r>
            <a:r>
              <a:rPr lang="en-SG" sz="4000" b="1" i="1">
                <a:latin typeface=" Avenir Next Arabic Medium" panose="020B0604020202020204" charset="-78"/>
                <a:cs typeface=" Avenir Next Arabic Medium"/>
              </a:rPr>
              <a:t>renew</a:t>
            </a:r>
            <a:r>
              <a:rPr lang="en-SG" sz="4000" i="1">
                <a:latin typeface=" Avenir Next Arabic Medium" panose="020B0604020202020204" charset="-78"/>
                <a:cs typeface=" Avenir Next Arabic Medium"/>
              </a:rPr>
              <a:t> our lives.  </a:t>
            </a:r>
            <a:endParaRPr lang="en-US" sz="4000" i="1">
              <a:latin typeface=" Avenir Next Arabic Medium" panose="020B0604020202020204" charset="-78"/>
              <a:cs typeface=" Avenir Next Arabic Medium"/>
            </a:endParaRPr>
          </a:p>
          <a:p>
            <a:pPr marL="0" indent="0">
              <a:buNone/>
            </a:pPr>
            <a:endParaRPr lang="en-US" sz="4000" spc="-150">
              <a:latin typeface=" Avenir Next Arabic Medium" panose="020B0604020202020204" charset="-78"/>
              <a:cs typeface=" Avenir Next Arabic Medium" panose="020B0604020202020204" charset="-78"/>
            </a:endParaRPr>
          </a:p>
          <a:p>
            <a:pPr marL="0" indent="0">
              <a:buNone/>
            </a:pPr>
            <a:endParaRPr lang="en-SG" sz="4000" spc="-150">
              <a:latin typeface=" Avenir Next Arabic Medium" panose="020B0604020202020204" charset="-78"/>
              <a:cs typeface=" Avenir Next Arabic Medium" panose="020B0604020202020204" charset="-78"/>
            </a:endParaRPr>
          </a:p>
          <a:p>
            <a:pPr marL="457200" lvl="1" indent="0">
              <a:buNone/>
            </a:pPr>
            <a:endParaRPr lang="en-US" sz="4000" spc="-150">
              <a:latin typeface=" Avenir Next Arabic Medium" panose="020B0604020202020204" charset="-78"/>
              <a:cs typeface=" Avenir Next Arabic Medium" panose="020B0604020202020204" charset="-78"/>
            </a:endParaRPr>
          </a:p>
          <a:p>
            <a:endParaRPr lang="en-US" sz="4000" spc="-150">
              <a:latin typeface=" Avenir Next Arabic Medium" panose="020B0604020202020204" charset="-78"/>
              <a:cs typeface=" Avenir Next Arabic Medium" panose="020B0604020202020204" charset="-78"/>
            </a:endParaRPr>
          </a:p>
          <a:p>
            <a:pPr marL="0" indent="0">
              <a:buNone/>
            </a:pPr>
            <a:endParaRPr lang="en-SG" sz="4000" spc="-150">
              <a:latin typeface=" Avenir Next Arabic Medium" panose="020B0604020202020204" charset="-78"/>
              <a:cs typeface=" Avenir Next Arabic Medium" panose="020B0604020202020204" charset="-78"/>
            </a:endParaRPr>
          </a:p>
          <a:p>
            <a:endParaRPr lang="en-SG" sz="4000" spc="-150">
              <a:latin typeface=" Avenir Next Arabic Medium" panose="020B0604020202020204" charset="-78"/>
              <a:cs typeface=" Avenir Next Arabic Medium" panose="020B0604020202020204" charset="-78"/>
            </a:endParaRPr>
          </a:p>
          <a:p>
            <a:pPr marL="0" indent="0">
              <a:buNone/>
            </a:pPr>
            <a:endParaRPr lang="en-SG" sz="4000" spc="-150">
              <a:latin typeface=" Avenir Next Arabic Medium" panose="020B0604020202020204" charset="-78"/>
              <a:cs typeface=" Avenir Next Arabic Medium" panose="020B0604020202020204" charset="-78"/>
            </a:endParaRPr>
          </a:p>
          <a:p>
            <a:pPr marL="0" indent="0">
              <a:buNone/>
            </a:pPr>
            <a:endParaRPr lang="en-SG" sz="4000" spc="-150">
              <a:latin typeface=" Avenir Next Arabic Medium" panose="020B0604020202020204" charset="-78"/>
              <a:cs typeface=" Avenir Next Arabic Medium" panose="020B0604020202020204" charset="-78"/>
            </a:endParaRPr>
          </a:p>
          <a:p>
            <a:pPr marL="0" indent="0">
              <a:buNone/>
            </a:pPr>
            <a:endParaRPr lang="en-SG" sz="4000" spc="-150">
              <a:latin typeface=" Avenir Next Arabic Medium" panose="020B0604020202020204" charset="-78"/>
              <a:cs typeface=" Avenir Next Arabic Medium" panose="020B0604020202020204" charset="-78"/>
            </a:endParaRPr>
          </a:p>
        </p:txBody>
      </p:sp>
      <p:sp>
        <p:nvSpPr>
          <p:cNvPr id="6" name="Freeform 7" descr="Postit Notes with solid fill">
            <a:extLst>
              <a:ext uri="{FF2B5EF4-FFF2-40B4-BE49-F238E27FC236}">
                <a16:creationId xmlns:a16="http://schemas.microsoft.com/office/drawing/2014/main" id="{AA307BF5-2A9B-CFC3-3FC1-B70A3A7AB827}"/>
              </a:ext>
            </a:extLst>
          </p:cNvPr>
          <p:cNvSpPr/>
          <p:nvPr/>
        </p:nvSpPr>
        <p:spPr>
          <a:xfrm>
            <a:off x="1028700" y="48393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1609776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250FE-B72C-3F6C-3494-559C1E2B19B6}"/>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F2DFEA3D-0A8E-1B8C-84D3-B78595A8D63E}"/>
              </a:ext>
            </a:extLst>
          </p:cNvPr>
          <p:cNvGrpSpPr>
            <a:grpSpLocks noGrp="1" noUngrp="1" noRot="1" noMove="1" noResize="1"/>
          </p:cNvGrpSpPr>
          <p:nvPr/>
        </p:nvGrpSpPr>
        <p:grpSpPr>
          <a:xfrm rot="16200000">
            <a:off x="4108368" y="-4108367"/>
            <a:ext cx="10684562" cy="18901297"/>
            <a:chOff x="0" y="0"/>
            <a:chExt cx="13716000" cy="24384000"/>
          </a:xfrm>
        </p:grpSpPr>
        <p:sp>
          <p:nvSpPr>
            <p:cNvPr id="5" name="Freeform 3">
              <a:extLst>
                <a:ext uri="{FF2B5EF4-FFF2-40B4-BE49-F238E27FC236}">
                  <a16:creationId xmlns:a16="http://schemas.microsoft.com/office/drawing/2014/main" id="{16B52DC2-DB32-99C9-091F-10D2A2DBE4EF}"/>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6AC8E2D3-6F69-574B-4476-303E05CD1B94}"/>
              </a:ext>
            </a:extLst>
          </p:cNvPr>
          <p:cNvSpPr>
            <a:spLocks noGrp="1"/>
          </p:cNvSpPr>
          <p:nvPr>
            <p:ph type="title"/>
          </p:nvPr>
        </p:nvSpPr>
        <p:spPr>
          <a:xfrm>
            <a:off x="1771530" y="666077"/>
            <a:ext cx="16516470" cy="1641485"/>
          </a:xfrm>
        </p:spPr>
        <p:txBody>
          <a:bodyPr>
            <a:noAutofit/>
          </a:bodyPr>
          <a:lstStyle/>
          <a:p>
            <a:r>
              <a:rPr lang="en-SG" sz="6000" b="1" spc="-150">
                <a:solidFill>
                  <a:schemeClr val="bg1"/>
                </a:solidFill>
                <a:latin typeface=" Avenir Next Arabic Medium" panose="020B0604020202020204" charset="-78"/>
                <a:cs typeface=" Avenir Next Arabic Medium" panose="020B0604020202020204" charset="-78"/>
              </a:rPr>
              <a:t>Exegetical Insight: How can God be “very angry”? Isn’t he a loving and forgiving God?</a:t>
            </a:r>
          </a:p>
        </p:txBody>
      </p:sp>
      <p:sp>
        <p:nvSpPr>
          <p:cNvPr id="3" name="Content Placeholder 2">
            <a:extLst>
              <a:ext uri="{FF2B5EF4-FFF2-40B4-BE49-F238E27FC236}">
                <a16:creationId xmlns:a16="http://schemas.microsoft.com/office/drawing/2014/main" id="{4B716C7F-5313-8D1F-8282-25FEB6EC86A3}"/>
              </a:ext>
            </a:extLst>
          </p:cNvPr>
          <p:cNvSpPr>
            <a:spLocks noGrp="1"/>
          </p:cNvSpPr>
          <p:nvPr>
            <p:ph idx="1"/>
          </p:nvPr>
        </p:nvSpPr>
        <p:spPr>
          <a:xfrm>
            <a:off x="1257299" y="2920680"/>
            <a:ext cx="16377557" cy="6387992"/>
          </a:xfrm>
        </p:spPr>
        <p:txBody>
          <a:bodyPr>
            <a:noAutofit/>
          </a:bodyPr>
          <a:lstStyle/>
          <a:p>
            <a:pPr>
              <a:lnSpc>
                <a:spcPct val="100000"/>
              </a:lnSpc>
            </a:pPr>
            <a:r>
              <a:rPr lang="en-US" sz="4000">
                <a:solidFill>
                  <a:schemeClr val="bg1"/>
                </a:solidFill>
                <a:latin typeface=" Avenir Next Arabic Medium" panose="020B0604020202020204" charset="-78"/>
                <a:cs typeface=" Avenir Next Arabic Medium" panose="020B0604020202020204" charset="-78"/>
              </a:rPr>
              <a:t>It is striking that God’s anger is the first thing that Zechariah talks about. Not the gentlest way to start a speech! To the 21</a:t>
            </a:r>
            <a:r>
              <a:rPr lang="en-US" sz="4000" baseline="30000">
                <a:solidFill>
                  <a:schemeClr val="bg1"/>
                </a:solidFill>
                <a:latin typeface=" Avenir Next Arabic Medium" panose="020B0604020202020204" charset="-78"/>
                <a:cs typeface=" Avenir Next Arabic Medium" panose="020B0604020202020204" charset="-78"/>
              </a:rPr>
              <a:t>st</a:t>
            </a:r>
            <a:r>
              <a:rPr lang="en-US" sz="4000">
                <a:solidFill>
                  <a:schemeClr val="bg1"/>
                </a:solidFill>
                <a:latin typeface=" Avenir Next Arabic Medium" panose="020B0604020202020204" charset="-78"/>
                <a:cs typeface=" Avenir Next Arabic Medium" panose="020B0604020202020204" charset="-78"/>
              </a:rPr>
              <a:t> Century Christian, this might sound very harsh. </a:t>
            </a:r>
            <a:br>
              <a:rPr lang="en-US" sz="4000">
                <a:solidFill>
                  <a:schemeClr val="bg1"/>
                </a:solidFill>
                <a:latin typeface=" Avenir Next Arabic Medium" panose="020B0604020202020204" charset="-78"/>
                <a:cs typeface=" Avenir Next Arabic Medium" panose="020B0604020202020204" charset="-78"/>
              </a:rPr>
            </a:br>
            <a:endParaRPr lang="en-US" sz="4000">
              <a:solidFill>
                <a:schemeClr val="bg1"/>
              </a:solidFill>
              <a:latin typeface=" Avenir Next Arabic Medium" panose="020B0604020202020204" charset="-78"/>
              <a:cs typeface=" Avenir Next Arabic Medium" panose="020B0604020202020204" charset="-78"/>
            </a:endParaRPr>
          </a:p>
          <a:p>
            <a:pPr>
              <a:lnSpc>
                <a:spcPct val="100000"/>
              </a:lnSpc>
            </a:pPr>
            <a:r>
              <a:rPr lang="en-US" sz="4000">
                <a:solidFill>
                  <a:schemeClr val="bg1"/>
                </a:solidFill>
                <a:latin typeface=" Avenir Next Arabic Medium" panose="020B0604020202020204" charset="-78"/>
                <a:cs typeface=" Avenir Next Arabic Medium" panose="020B0604020202020204" charset="-78"/>
              </a:rPr>
              <a:t>In our modern spirituality, we tend to focus a lot more on God’s love and grace than His anger. Perhaps we have an inadequate grasp of what the anger of God is about. </a:t>
            </a:r>
            <a:br>
              <a:rPr lang="en-US" sz="4000">
                <a:solidFill>
                  <a:schemeClr val="bg1"/>
                </a:solidFill>
                <a:latin typeface=" Avenir Next Arabic Medium" panose="020B0604020202020204" charset="-78"/>
                <a:cs typeface=" Avenir Next Arabic Medium" panose="020B0604020202020204" charset="-78"/>
              </a:rPr>
            </a:br>
            <a:endParaRPr lang="en-US" sz="4000">
              <a:solidFill>
                <a:schemeClr val="bg1"/>
              </a:solidFill>
              <a:latin typeface=" Avenir Next Arabic Medium" panose="020B0604020202020204" charset="-78"/>
              <a:cs typeface=" Avenir Next Arabic Medium" panose="020B0604020202020204" charset="-78"/>
            </a:endParaRPr>
          </a:p>
          <a:p>
            <a:pPr>
              <a:lnSpc>
                <a:spcPct val="100000"/>
              </a:lnSpc>
            </a:pPr>
            <a:r>
              <a:rPr lang="en-US" sz="4000" b="1">
                <a:solidFill>
                  <a:schemeClr val="bg1"/>
                </a:solidFill>
                <a:latin typeface=" Avenir Next Arabic Medium" panose="020B0604020202020204" charset="-78"/>
                <a:cs typeface=" Avenir Next Arabic Medium" panose="020B0604020202020204" charset="-78"/>
              </a:rPr>
              <a:t>God’s anger is connected to His love! God was angry precisely because He loved His people and they turned away from Him.</a:t>
            </a:r>
          </a:p>
          <a:p>
            <a:pPr marL="457200" lvl="1" indent="0">
              <a:buNone/>
            </a:pPr>
            <a:endParaRPr lang="en-US" sz="4000">
              <a:solidFill>
                <a:schemeClr val="bg1"/>
              </a:solidFill>
              <a:latin typeface=" Avenir Next Arabic Medium" panose="020B0604020202020204" charset="-78"/>
              <a:cs typeface=" Avenir Next Arabic Medium" panose="020B0604020202020204" charset="-78"/>
            </a:endParaRPr>
          </a:p>
          <a:p>
            <a:pPr marL="457200" lvl="1" indent="0">
              <a:buNone/>
            </a:pPr>
            <a:endParaRPr lang="en-SG" sz="4000">
              <a:solidFill>
                <a:schemeClr val="bg1"/>
              </a:solidFill>
              <a:latin typeface=" Avenir Next Arabic Medium" panose="020B0604020202020204" charset="-78"/>
              <a:cs typeface=" Avenir Next Arabic Medium" panose="020B0604020202020204" charset="-78"/>
            </a:endParaRPr>
          </a:p>
          <a:p>
            <a:pPr marL="0" indent="0">
              <a:buNone/>
            </a:pPr>
            <a:endParaRPr lang="en-SG" sz="4000">
              <a:solidFill>
                <a:schemeClr val="bg1"/>
              </a:solidFill>
              <a:latin typeface=" Avenir Next Arabic Medium" panose="020B0604020202020204" charset="-78"/>
              <a:cs typeface=" Avenir Next Arabic Medium" panose="020B0604020202020204" charset="-78"/>
            </a:endParaRPr>
          </a:p>
        </p:txBody>
      </p:sp>
      <p:sp>
        <p:nvSpPr>
          <p:cNvPr id="6" name="Freeform 14" descr="Magnifying glass with solid fill">
            <a:extLst>
              <a:ext uri="{FF2B5EF4-FFF2-40B4-BE49-F238E27FC236}">
                <a16:creationId xmlns:a16="http://schemas.microsoft.com/office/drawing/2014/main" id="{E9F3AEC6-4A13-CB95-7D3F-E2E7642540F9}"/>
              </a:ext>
            </a:extLst>
          </p:cNvPr>
          <p:cNvSpPr/>
          <p:nvPr/>
        </p:nvSpPr>
        <p:spPr>
          <a:xfrm>
            <a:off x="914914" y="641514"/>
            <a:ext cx="845306" cy="845306"/>
          </a:xfrm>
          <a:custGeom>
            <a:avLst/>
            <a:gdLst/>
            <a:ahLst/>
            <a:cxnLst/>
            <a:rect l="l" t="t" r="r" b="b"/>
            <a:pathLst>
              <a:path w="845306" h="845306">
                <a:moveTo>
                  <a:pt x="0" y="0"/>
                </a:moveTo>
                <a:lnTo>
                  <a:pt x="845306" y="0"/>
                </a:lnTo>
                <a:lnTo>
                  <a:pt x="845306" y="845306"/>
                </a:lnTo>
                <a:lnTo>
                  <a:pt x="0" y="8453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5">
            <a:extLst>
              <a:ext uri="{FF2B5EF4-FFF2-40B4-BE49-F238E27FC236}">
                <a16:creationId xmlns:a16="http://schemas.microsoft.com/office/drawing/2014/main" id="{9531AEAA-28C8-661B-EA30-26A9927D4E62}"/>
              </a:ext>
            </a:extLst>
          </p:cNvPr>
          <p:cNvSpPr/>
          <p:nvPr/>
        </p:nvSpPr>
        <p:spPr>
          <a:xfrm>
            <a:off x="1152525" y="2467671"/>
            <a:ext cx="1664208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008837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DDC8E-9B1E-4C18-E3C0-B2393C6E49ED}"/>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49623F47-310C-63E2-6280-EFF41BBB9B0E}"/>
              </a:ext>
            </a:extLst>
          </p:cNvPr>
          <p:cNvGrpSpPr>
            <a:grpSpLocks noGrp="1" noUngrp="1" noRot="1" noMove="1" noResize="1"/>
          </p:cNvGrpSpPr>
          <p:nvPr/>
        </p:nvGrpSpPr>
        <p:grpSpPr>
          <a:xfrm rot="16200000">
            <a:off x="4034791" y="-4049877"/>
            <a:ext cx="10553700" cy="18623281"/>
            <a:chOff x="0" y="0"/>
            <a:chExt cx="13716000" cy="24384000"/>
          </a:xfrm>
        </p:grpSpPr>
        <p:sp>
          <p:nvSpPr>
            <p:cNvPr id="6" name="Freeform 3">
              <a:extLst>
                <a:ext uri="{FF2B5EF4-FFF2-40B4-BE49-F238E27FC236}">
                  <a16:creationId xmlns:a16="http://schemas.microsoft.com/office/drawing/2014/main" id="{8004DC5E-FB30-E7AA-8B76-F1205377D7BB}"/>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FD863735-0A57-A51D-19F6-A9D99BE30549}"/>
              </a:ext>
            </a:extLst>
          </p:cNvPr>
          <p:cNvSpPr>
            <a:spLocks noGrp="1"/>
          </p:cNvSpPr>
          <p:nvPr>
            <p:ph type="title"/>
          </p:nvPr>
        </p:nvSpPr>
        <p:spPr>
          <a:xfrm>
            <a:off x="1742142" y="650746"/>
            <a:ext cx="16375380" cy="1706013"/>
          </a:xfrm>
        </p:spPr>
        <p:txBody>
          <a:bodyPr>
            <a:noAutofit/>
          </a:bodyPr>
          <a:lstStyle/>
          <a:p>
            <a:r>
              <a:rPr lang="en-SG" sz="6000" b="1" spc="-150">
                <a:solidFill>
                  <a:schemeClr val="bg1"/>
                </a:solidFill>
                <a:latin typeface=" Avenir Next Arabic Medium" panose="020B0604020202020204" charset="-78"/>
                <a:cs typeface=" Avenir Next Arabic Medium" panose="020B0604020202020204" charset="-78"/>
              </a:rPr>
              <a:t>Exegetical Insight: How can God be “very angry”? Isn’t he a loving and forgiving God?</a:t>
            </a:r>
          </a:p>
        </p:txBody>
      </p:sp>
      <p:sp>
        <p:nvSpPr>
          <p:cNvPr id="3" name="Content Placeholder 2">
            <a:extLst>
              <a:ext uri="{FF2B5EF4-FFF2-40B4-BE49-F238E27FC236}">
                <a16:creationId xmlns:a16="http://schemas.microsoft.com/office/drawing/2014/main" id="{F20E42A8-1B20-45E6-B594-EC73054C5047}"/>
              </a:ext>
            </a:extLst>
          </p:cNvPr>
          <p:cNvSpPr>
            <a:spLocks noGrp="1"/>
          </p:cNvSpPr>
          <p:nvPr>
            <p:ph idx="1"/>
          </p:nvPr>
        </p:nvSpPr>
        <p:spPr>
          <a:xfrm>
            <a:off x="1065584" y="2931045"/>
            <a:ext cx="16459199" cy="6187184"/>
          </a:xfrm>
        </p:spPr>
        <p:txBody>
          <a:bodyPr vert="horz" lIns="91440" tIns="45720" rIns="91440" bIns="45720" rtlCol="0" anchor="t">
            <a:noAutofit/>
          </a:bodyPr>
          <a:lstStyle/>
          <a:p>
            <a:pPr marL="0" indent="0" algn="ctr">
              <a:buNone/>
            </a:pPr>
            <a:endParaRPr lang="en-US" sz="4000">
              <a:solidFill>
                <a:schemeClr val="bg1"/>
              </a:solidFill>
              <a:latin typeface=" Avenir Next Arabic Medium" panose="020B0604020202020204" charset="-78"/>
              <a:cs typeface=" Avenir Next Arabic Medium"/>
            </a:endParaRPr>
          </a:p>
          <a:p>
            <a:pPr marL="0" indent="0" algn="ctr">
              <a:buNone/>
            </a:pPr>
            <a:endParaRPr lang="en-US" sz="4000">
              <a:solidFill>
                <a:schemeClr val="bg1"/>
              </a:solidFill>
              <a:latin typeface=" Avenir Next Arabic Medium" panose="020B0604020202020204" charset="-78"/>
              <a:cs typeface=" Avenir Next Arabic Medium"/>
            </a:endParaRPr>
          </a:p>
          <a:p>
            <a:pPr marL="0" indent="0" algn="ctr">
              <a:buNone/>
            </a:pPr>
            <a:r>
              <a:rPr lang="en-US" sz="4000" i="1">
                <a:solidFill>
                  <a:schemeClr val="bg1"/>
                </a:solidFill>
                <a:latin typeface=" Avenir Next Arabic Medium" panose="020B0604020202020204" charset="-78"/>
                <a:cs typeface=" Avenir Next Arabic Medium"/>
              </a:rPr>
              <a:t>Yahweh’s anger is found at many points in the Old Testament. Its connection to God reveals that anger is not evil in and of itself. At its core, God’s anger reveals his passion that arises out of and protects his holy character. It is not surprising that the majority of references to that anger are found in the context of the covenant—in particular, the breaking of the covenant</a:t>
            </a:r>
            <a:r>
              <a:rPr lang="en-US" sz="4000">
                <a:solidFill>
                  <a:schemeClr val="bg1"/>
                </a:solidFill>
                <a:latin typeface=" Avenir Next Arabic Medium" panose="020B0604020202020204" charset="-78"/>
                <a:cs typeface=" Avenir Next Arabic Medium"/>
              </a:rPr>
              <a:t>.</a:t>
            </a:r>
          </a:p>
          <a:p>
            <a:pPr marL="0" indent="0" algn="ctr">
              <a:buNone/>
            </a:pPr>
            <a:endParaRPr lang="en-US" sz="4000">
              <a:solidFill>
                <a:schemeClr val="bg1"/>
              </a:solidFill>
              <a:latin typeface=" Avenir Next Arabic Medium" panose="020B0604020202020204" charset="-78"/>
              <a:cs typeface=" Avenir Next Arabic Medium"/>
            </a:endParaRPr>
          </a:p>
          <a:p>
            <a:pPr marL="0" indent="0" algn="ctr">
              <a:buNone/>
            </a:pPr>
            <a:r>
              <a:rPr lang="en-US" sz="4000">
                <a:solidFill>
                  <a:schemeClr val="bg1"/>
                </a:solidFill>
                <a:latin typeface=" Avenir Next Arabic Medium" panose="020B0604020202020204" charset="-78"/>
                <a:cs typeface=" Avenir Next Arabic Medium"/>
              </a:rPr>
              <a:t>	- </a:t>
            </a:r>
            <a:r>
              <a:rPr lang="en-US" sz="2400">
                <a:solidFill>
                  <a:schemeClr val="bg1"/>
                </a:solidFill>
                <a:latin typeface=" Avenir Next Arabic Medium" panose="020B0604020202020204" charset="-78"/>
                <a:cs typeface=" Avenir Next Arabic Medium" panose="020B0604020202020204" charset="-78"/>
              </a:rPr>
              <a:t>Mark J. Boda, , The NIV Application Commentary (Grand Rapids, MI: Zondervan Publishing House, 2004), 177.</a:t>
            </a:r>
            <a:endParaRPr lang="en-US" sz="2400">
              <a:solidFill>
                <a:schemeClr val="bg1"/>
              </a:solidFill>
              <a:latin typeface=" Avenir Next Arabic Medium" panose="020B0604020202020204" charset="-78"/>
              <a:cs typeface=" Avenir Next Arabic Medium"/>
            </a:endParaRPr>
          </a:p>
          <a:p>
            <a:pPr algn="ctr"/>
            <a:endParaRPr lang="en-US" sz="4000">
              <a:solidFill>
                <a:schemeClr val="bg1"/>
              </a:solidFill>
              <a:latin typeface=" Avenir Next Arabic Medium" panose="020B0604020202020204" charset="-78"/>
              <a:cs typeface=" Avenir Next Arabic Medium"/>
            </a:endParaRPr>
          </a:p>
          <a:p>
            <a:pPr marL="457200" lvl="1" indent="0">
              <a:buNone/>
            </a:pPr>
            <a:endParaRPr lang="en-SG" sz="4000">
              <a:solidFill>
                <a:schemeClr val="bg1"/>
              </a:solidFill>
              <a:latin typeface=" Avenir Next Arabic Medium" panose="020B0604020202020204" charset="-78"/>
              <a:cs typeface=" Avenir Next Arabic Medium"/>
            </a:endParaRPr>
          </a:p>
        </p:txBody>
      </p:sp>
      <p:sp>
        <p:nvSpPr>
          <p:cNvPr id="7" name="Freeform 14" descr="Magnifying glass with solid fill">
            <a:extLst>
              <a:ext uri="{FF2B5EF4-FFF2-40B4-BE49-F238E27FC236}">
                <a16:creationId xmlns:a16="http://schemas.microsoft.com/office/drawing/2014/main" id="{BFB97F1D-06FE-4C49-99AE-57C95691697A}"/>
              </a:ext>
            </a:extLst>
          </p:cNvPr>
          <p:cNvSpPr/>
          <p:nvPr/>
        </p:nvSpPr>
        <p:spPr>
          <a:xfrm>
            <a:off x="940530" y="650267"/>
            <a:ext cx="845306" cy="845306"/>
          </a:xfrm>
          <a:custGeom>
            <a:avLst/>
            <a:gdLst/>
            <a:ahLst/>
            <a:cxnLst/>
            <a:rect l="l" t="t" r="r" b="b"/>
            <a:pathLst>
              <a:path w="845306" h="845306">
                <a:moveTo>
                  <a:pt x="0" y="0"/>
                </a:moveTo>
                <a:lnTo>
                  <a:pt x="845306" y="0"/>
                </a:lnTo>
                <a:lnTo>
                  <a:pt x="845306" y="845306"/>
                </a:lnTo>
                <a:lnTo>
                  <a:pt x="0" y="8453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5">
            <a:extLst>
              <a:ext uri="{FF2B5EF4-FFF2-40B4-BE49-F238E27FC236}">
                <a16:creationId xmlns:a16="http://schemas.microsoft.com/office/drawing/2014/main" id="{F05DFB93-3FD1-79F2-F1D3-3241A8474889}"/>
              </a:ext>
            </a:extLst>
          </p:cNvPr>
          <p:cNvSpPr/>
          <p:nvPr/>
        </p:nvSpPr>
        <p:spPr>
          <a:xfrm>
            <a:off x="1065583" y="2540005"/>
            <a:ext cx="1645920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12" name="Graphic 11" descr="Open quotation mark with solid fill">
            <a:extLst>
              <a:ext uri="{FF2B5EF4-FFF2-40B4-BE49-F238E27FC236}">
                <a16:creationId xmlns:a16="http://schemas.microsoft.com/office/drawing/2014/main" id="{AACE81E8-A674-5D94-BB1A-3F08077427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86798" y="2789692"/>
            <a:ext cx="1658321" cy="1658321"/>
          </a:xfrm>
          <a:prstGeom prst="rect">
            <a:avLst/>
          </a:prstGeom>
        </p:spPr>
      </p:pic>
    </p:spTree>
    <p:extLst>
      <p:ext uri="{BB962C8B-B14F-4D97-AF65-F5344CB8AC3E}">
        <p14:creationId xmlns:p14="http://schemas.microsoft.com/office/powerpoint/2010/main" val="1464396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58A8E-7D6C-C9D1-AD31-B4F531BFAA5F}"/>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6725B766-1E2E-25D8-88DA-CC8045CB3AB3}"/>
              </a:ext>
            </a:extLst>
          </p:cNvPr>
          <p:cNvGrpSpPr>
            <a:grpSpLocks noGrp="1" noUngrp="1" noRot="1" noMove="1" noResize="1"/>
          </p:cNvGrpSpPr>
          <p:nvPr/>
        </p:nvGrpSpPr>
        <p:grpSpPr>
          <a:xfrm rot="16200000">
            <a:off x="4034791" y="-4051144"/>
            <a:ext cx="10553700" cy="18623281"/>
            <a:chOff x="0" y="0"/>
            <a:chExt cx="13716000" cy="24384000"/>
          </a:xfrm>
        </p:grpSpPr>
        <p:sp>
          <p:nvSpPr>
            <p:cNvPr id="6" name="Freeform 3">
              <a:extLst>
                <a:ext uri="{FF2B5EF4-FFF2-40B4-BE49-F238E27FC236}">
                  <a16:creationId xmlns:a16="http://schemas.microsoft.com/office/drawing/2014/main" id="{4B592222-2628-5943-F8D3-5266880E372F}"/>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4294168E-CDFC-2EC9-AD56-B6D796BDD703}"/>
              </a:ext>
            </a:extLst>
          </p:cNvPr>
          <p:cNvSpPr>
            <a:spLocks noGrp="1"/>
          </p:cNvSpPr>
          <p:nvPr>
            <p:ph type="title"/>
          </p:nvPr>
        </p:nvSpPr>
        <p:spPr>
          <a:xfrm>
            <a:off x="1806034" y="849419"/>
            <a:ext cx="16375380" cy="1706013"/>
          </a:xfrm>
        </p:spPr>
        <p:txBody>
          <a:bodyPr>
            <a:noAutofit/>
          </a:bodyPr>
          <a:lstStyle/>
          <a:p>
            <a:r>
              <a:rPr lang="en-SG" sz="6000" b="1" spc="-150">
                <a:solidFill>
                  <a:schemeClr val="bg1"/>
                </a:solidFill>
                <a:latin typeface=" Avenir Next Arabic Medium" panose="020B0604020202020204" charset="-78"/>
                <a:cs typeface=" Avenir Next Arabic Medium" panose="020B0604020202020204" charset="-78"/>
              </a:rPr>
              <a:t>Exegetical Insight: How can God be “very angry”? Isn’t he a loving and forgiving God?</a:t>
            </a:r>
          </a:p>
        </p:txBody>
      </p:sp>
      <p:sp>
        <p:nvSpPr>
          <p:cNvPr id="3" name="Content Placeholder 2">
            <a:extLst>
              <a:ext uri="{FF2B5EF4-FFF2-40B4-BE49-F238E27FC236}">
                <a16:creationId xmlns:a16="http://schemas.microsoft.com/office/drawing/2014/main" id="{3D4227F0-B480-872F-65F2-2396F76CD74F}"/>
              </a:ext>
            </a:extLst>
          </p:cNvPr>
          <p:cNvSpPr>
            <a:spLocks noGrp="1"/>
          </p:cNvSpPr>
          <p:nvPr>
            <p:ph idx="1"/>
          </p:nvPr>
        </p:nvSpPr>
        <p:spPr>
          <a:xfrm>
            <a:off x="1123951" y="3364377"/>
            <a:ext cx="16375379" cy="5819803"/>
          </a:xfrm>
        </p:spPr>
        <p:txBody>
          <a:bodyPr vert="horz" lIns="91440" tIns="45720" rIns="91440" bIns="45720" rtlCol="0" anchor="t">
            <a:noAutofit/>
          </a:bodyPr>
          <a:lstStyle/>
          <a:p>
            <a:pPr marL="0" indent="-444500" defTabSz="914400">
              <a:buNone/>
            </a:pPr>
            <a:r>
              <a:rPr lang="en-US" sz="4000">
                <a:solidFill>
                  <a:schemeClr val="bg1"/>
                </a:solidFill>
                <a:latin typeface=" Avenir Next Arabic Medium" panose="020B0604020202020204" charset="-78"/>
                <a:cs typeface=" Avenir Next Arabic Medium"/>
              </a:rPr>
              <a:t>As the LORD reveals His anger, He also reveals His redemptive grace. He calls us to repent. He is a God of second chances!</a:t>
            </a:r>
          </a:p>
          <a:p>
            <a:pPr marL="0" indent="-444500" defTabSz="914400">
              <a:buNone/>
            </a:pPr>
            <a:endParaRPr lang="en-US" sz="4600" b="1" i="1">
              <a:solidFill>
                <a:schemeClr val="accent2"/>
              </a:solidFill>
              <a:latin typeface=" Avenir Next Arabic Medium" panose="020B0604020202020204" charset="-78"/>
              <a:cs typeface=" Avenir Next Arabic Medium"/>
            </a:endParaRPr>
          </a:p>
          <a:p>
            <a:pPr marL="0" indent="-444500" defTabSz="914400">
              <a:buNone/>
            </a:pPr>
            <a:r>
              <a:rPr lang="en-US" sz="4600" b="1" i="1">
                <a:solidFill>
                  <a:schemeClr val="accent2"/>
                </a:solidFill>
                <a:latin typeface=" Avenir Next Arabic Medium" panose="020B0604020202020204" charset="-78"/>
                <a:cs typeface=" Avenir Next Arabic Medium"/>
              </a:rPr>
              <a:t>Why this matters to us…</a:t>
            </a:r>
            <a:endParaRPr lang="en-US">
              <a:solidFill>
                <a:schemeClr val="accent2"/>
              </a:solidFill>
              <a:cs typeface=" Avenir Next Arabic Medium"/>
            </a:endParaRPr>
          </a:p>
          <a:p>
            <a:pPr marL="0" indent="0">
              <a:buNone/>
            </a:pPr>
            <a:r>
              <a:rPr lang="en-US" sz="4000" b="1">
                <a:solidFill>
                  <a:schemeClr val="bg1"/>
                </a:solidFill>
                <a:latin typeface=" Avenir Next Arabic Medium" panose="020B0604020202020204" charset="-78"/>
                <a:cs typeface=" Avenir Next Arabic Medium"/>
              </a:rPr>
              <a:t>T</a:t>
            </a:r>
            <a:r>
              <a:rPr lang="en-US" sz="4000">
                <a:solidFill>
                  <a:schemeClr val="bg1"/>
                </a:solidFill>
                <a:latin typeface=" Avenir Next Arabic Medium" panose="020B0604020202020204" charset="-78"/>
                <a:cs typeface=" Avenir Next Arabic Medium"/>
              </a:rPr>
              <a:t>hinking about God’s anger makes us reflect on whether we have taken God’s grace and holiness for granted.</a:t>
            </a:r>
          </a:p>
          <a:p>
            <a:pPr marL="457200" lvl="1" indent="0">
              <a:buNone/>
            </a:pPr>
            <a:endParaRPr lang="en-US" sz="4000">
              <a:solidFill>
                <a:schemeClr val="bg1"/>
              </a:solidFill>
              <a:latin typeface=" Avenir Next Arabic Medium" panose="020B0604020202020204" charset="-78"/>
              <a:cs typeface=" Avenir Next Arabic Medium" panose="020B0604020202020204" charset="-78"/>
            </a:endParaRPr>
          </a:p>
          <a:p>
            <a:pPr marL="457200" lvl="1" indent="0">
              <a:buNone/>
            </a:pPr>
            <a:endParaRPr lang="en-SG" sz="4000">
              <a:solidFill>
                <a:schemeClr val="bg1"/>
              </a:solidFill>
              <a:latin typeface=" Avenir Next Arabic Medium" panose="020B0604020202020204" charset="-78"/>
              <a:cs typeface=" Avenir Next Arabic Medium" panose="020B0604020202020204" charset="-78"/>
            </a:endParaRPr>
          </a:p>
          <a:p>
            <a:pPr marL="0" indent="0">
              <a:buNone/>
            </a:pPr>
            <a:endParaRPr lang="en-SG" sz="4000">
              <a:solidFill>
                <a:schemeClr val="bg1"/>
              </a:solidFill>
              <a:latin typeface=" Avenir Next Arabic Medium" panose="020B0604020202020204" charset="-78"/>
              <a:cs typeface=" Avenir Next Arabic Medium" panose="020B0604020202020204" charset="-78"/>
            </a:endParaRPr>
          </a:p>
        </p:txBody>
      </p:sp>
      <p:sp>
        <p:nvSpPr>
          <p:cNvPr id="7" name="Freeform 14" descr="Magnifying glass with solid fill">
            <a:extLst>
              <a:ext uri="{FF2B5EF4-FFF2-40B4-BE49-F238E27FC236}">
                <a16:creationId xmlns:a16="http://schemas.microsoft.com/office/drawing/2014/main" id="{3DCA465D-703D-69AA-21BB-260187221F8A}"/>
              </a:ext>
            </a:extLst>
          </p:cNvPr>
          <p:cNvSpPr/>
          <p:nvPr/>
        </p:nvSpPr>
        <p:spPr>
          <a:xfrm>
            <a:off x="956753" y="857119"/>
            <a:ext cx="845306" cy="845306"/>
          </a:xfrm>
          <a:custGeom>
            <a:avLst/>
            <a:gdLst/>
            <a:ahLst/>
            <a:cxnLst/>
            <a:rect l="l" t="t" r="r" b="b"/>
            <a:pathLst>
              <a:path w="845306" h="845306">
                <a:moveTo>
                  <a:pt x="0" y="0"/>
                </a:moveTo>
                <a:lnTo>
                  <a:pt x="845306" y="0"/>
                </a:lnTo>
                <a:lnTo>
                  <a:pt x="845306" y="845306"/>
                </a:lnTo>
                <a:lnTo>
                  <a:pt x="0" y="8453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5">
            <a:extLst>
              <a:ext uri="{FF2B5EF4-FFF2-40B4-BE49-F238E27FC236}">
                <a16:creationId xmlns:a16="http://schemas.microsoft.com/office/drawing/2014/main" id="{8AC1A750-A3D6-5E53-EF77-6AF026A9D353}"/>
              </a:ext>
            </a:extLst>
          </p:cNvPr>
          <p:cNvSpPr/>
          <p:nvPr/>
        </p:nvSpPr>
        <p:spPr>
          <a:xfrm>
            <a:off x="1065583" y="2832544"/>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2430883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5F752-2C79-ECC7-37C2-506377EE9282}"/>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1FC0530-96A4-45CD-E935-C631C4042028}"/>
              </a:ext>
            </a:extLst>
          </p:cNvPr>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D1B103B7-BC94-123C-1DA4-7497355949BB}"/>
              </a:ext>
            </a:extLst>
          </p:cNvPr>
          <p:cNvSpPr>
            <a:spLocks noGrp="1"/>
          </p:cNvSpPr>
          <p:nvPr>
            <p:ph type="title"/>
          </p:nvPr>
        </p:nvSpPr>
        <p:spPr>
          <a:xfrm>
            <a:off x="1257299" y="387281"/>
            <a:ext cx="15773400" cy="2032530"/>
          </a:xfrm>
        </p:spPr>
        <p:txBody>
          <a:bodyPr>
            <a:normAutofit/>
          </a:bodyPr>
          <a:lstStyle/>
          <a:p>
            <a:r>
              <a:rPr lang="en-SG" sz="6000" b="1">
                <a:latin typeface="Avenir Next Arabic Bold"/>
                <a:ea typeface="+mj-lt"/>
                <a:cs typeface="+mj-lt"/>
              </a:rPr>
              <a:t>Activity 3: Read &amp; Discuss</a:t>
            </a:r>
            <a:endParaRPr lang="en-SG" sz="6000" b="1">
              <a:latin typeface="Avenir Next Arabic Bold"/>
              <a:cs typeface=" Avenir Next Arabic Bold"/>
            </a:endParaRPr>
          </a:p>
        </p:txBody>
      </p:sp>
      <p:sp>
        <p:nvSpPr>
          <p:cNvPr id="3" name="Content Placeholder 2">
            <a:extLst>
              <a:ext uri="{FF2B5EF4-FFF2-40B4-BE49-F238E27FC236}">
                <a16:creationId xmlns:a16="http://schemas.microsoft.com/office/drawing/2014/main" id="{9E62A724-69F0-7A15-2D73-2E301B5E49C2}"/>
              </a:ext>
            </a:extLst>
          </p:cNvPr>
          <p:cNvSpPr>
            <a:spLocks noGrp="1" noRot="1" noMove="1" noResize="1" noEditPoints="1" noAdjustHandles="1" noChangeArrowheads="1" noChangeShapeType="1"/>
          </p:cNvSpPr>
          <p:nvPr>
            <p:ph idx="1"/>
          </p:nvPr>
        </p:nvSpPr>
        <p:spPr>
          <a:xfrm>
            <a:off x="1159153" y="2280114"/>
            <a:ext cx="15773400" cy="6672052"/>
          </a:xfrm>
        </p:spPr>
        <p:txBody>
          <a:bodyPr vert="horz" lIns="91440" tIns="45720" rIns="91440" bIns="45720" rtlCol="0" anchor="t">
            <a:normAutofit/>
          </a:bodyPr>
          <a:lstStyle/>
          <a:p>
            <a:pPr marL="0" indent="0">
              <a:lnSpc>
                <a:spcPct val="150000"/>
              </a:lnSpc>
              <a:buNone/>
            </a:pPr>
            <a:r>
              <a:rPr lang="en-SG" sz="4800" b="1" dirty="0">
                <a:latin typeface="Avenir Next Arabic Medium"/>
                <a:ea typeface="+mn-lt"/>
                <a:cs typeface=" Avenir Next Arabic Medium" panose="020B0604020202020204"/>
              </a:rPr>
              <a:t>Re-read Zechariah 1:5-6 again and answer these questions</a:t>
            </a:r>
            <a:endParaRPr lang="en-US" sz="4800" dirty="0">
              <a:latin typeface="Avenir Next Arabic Medium"/>
              <a:cs typeface=" Avenir Next Arabic Medium" panose="020B0604020202020204"/>
            </a:endParaRPr>
          </a:p>
          <a:p>
            <a:pPr marL="514350" indent="-514350">
              <a:lnSpc>
                <a:spcPct val="150000"/>
              </a:lnSpc>
              <a:buAutoNum type="arabicPeriod" startAt="4"/>
            </a:pPr>
            <a:r>
              <a:rPr lang="en-SG" sz="4000" dirty="0">
                <a:latin typeface=" Avenir Next Arabic Medium" panose="020B0604020202020204" charset="-78"/>
                <a:cs typeface=" Avenir Next Arabic Medium"/>
              </a:rPr>
              <a:t>How do you think the people would have answered the </a:t>
            </a:r>
            <a:r>
              <a:rPr lang="en-SG" sz="4000" b="1" dirty="0">
                <a:latin typeface=" Avenir Next Arabic Medium" panose="020B0604020202020204" charset="-78"/>
                <a:cs typeface=" Avenir Next Arabic Medium"/>
              </a:rPr>
              <a:t>three (rhetorical) questions in verses 5-6</a:t>
            </a:r>
            <a:r>
              <a:rPr lang="en-SG" sz="4000" dirty="0">
                <a:latin typeface=" Avenir Next Arabic Medium" panose="020B0604020202020204" charset="-78"/>
                <a:cs typeface=" Avenir Next Arabic Medium"/>
              </a:rPr>
              <a:t>? What point was God getting at with these questions?</a:t>
            </a:r>
            <a:endParaRPr lang="en-SG" dirty="0">
              <a:cs typeface=" Avenir Next Arabic Medium"/>
            </a:endParaRPr>
          </a:p>
          <a:p>
            <a:pPr marL="514350" indent="-514350">
              <a:lnSpc>
                <a:spcPct val="150000"/>
              </a:lnSpc>
              <a:buFont typeface="+mj-lt"/>
              <a:buAutoNum type="arabicPeriod" startAt="4"/>
            </a:pPr>
            <a:r>
              <a:rPr lang="en-SG" sz="4000" dirty="0">
                <a:latin typeface=" Avenir Next Arabic Medium" panose="020B0604020202020204" charset="-78"/>
                <a:cs typeface=" Avenir Next Arabic Medium"/>
              </a:rPr>
              <a:t>How did the people respond after hearing Zechariah’s call (v.6)?</a:t>
            </a:r>
          </a:p>
          <a:p>
            <a:pPr marL="0" indent="0">
              <a:buNone/>
            </a:pPr>
            <a:endParaRPr lang="en-SG" sz="4000" dirty="0">
              <a:latin typeface=" Avenir Next Arabic Medium" panose="020B0604020202020204" charset="-78"/>
              <a:cs typeface=" Avenir Next Arabic Medium"/>
            </a:endParaRPr>
          </a:p>
          <a:p>
            <a:pPr marL="0" indent="0">
              <a:buNone/>
            </a:pPr>
            <a:endParaRPr lang="en-SG" sz="4000" dirty="0">
              <a:latin typeface=" Avenir Next Arabic Medium" panose="020B0604020202020204" charset="-78"/>
              <a:cs typeface=" Avenir Next Arabic Medium"/>
            </a:endParaRPr>
          </a:p>
          <a:p>
            <a:pPr marL="0" indent="0">
              <a:buNone/>
            </a:pPr>
            <a:endParaRPr lang="en-SG" sz="4000" dirty="0">
              <a:latin typeface=" Avenir Next Arabic Medium" panose="020B0604020202020204" charset="-78"/>
              <a:cs typeface=" Avenir Next Arabic Medium"/>
            </a:endParaRPr>
          </a:p>
        </p:txBody>
      </p:sp>
      <p:grpSp>
        <p:nvGrpSpPr>
          <p:cNvPr id="7" name="Group 5">
            <a:extLst>
              <a:ext uri="{FF2B5EF4-FFF2-40B4-BE49-F238E27FC236}">
                <a16:creationId xmlns:a16="http://schemas.microsoft.com/office/drawing/2014/main" id="{4A5AC901-6A41-02B0-8026-5FA51DC50F44}"/>
              </a:ext>
            </a:extLst>
          </p:cNvPr>
          <p:cNvGrpSpPr/>
          <p:nvPr/>
        </p:nvGrpSpPr>
        <p:grpSpPr>
          <a:xfrm flipV="1">
            <a:off x="1156595" y="2260897"/>
            <a:ext cx="15994651" cy="5107"/>
            <a:chOff x="-16808" y="982127"/>
            <a:chExt cx="20929855" cy="108458"/>
          </a:xfrm>
        </p:grpSpPr>
        <p:sp>
          <p:nvSpPr>
            <p:cNvPr id="6" name="Freeform 6">
              <a:extLst>
                <a:ext uri="{FF2B5EF4-FFF2-40B4-BE49-F238E27FC236}">
                  <a16:creationId xmlns:a16="http://schemas.microsoft.com/office/drawing/2014/main" id="{F778AF06-DD32-C97F-5D33-AE1DAC180DD9}"/>
                </a:ext>
              </a:extLst>
            </p:cNvPr>
            <p:cNvSpPr/>
            <p:nvPr/>
          </p:nvSpPr>
          <p:spPr>
            <a:xfrm>
              <a:off x="-16808" y="982127"/>
              <a:ext cx="20929855" cy="108458"/>
            </a:xfrm>
            <a:custGeom>
              <a:avLst/>
              <a:gdLst/>
              <a:ahLst/>
              <a:cxnLst/>
              <a:rect l="l" t="t" r="r" b="b"/>
              <a:pathLst>
                <a:path w="20929854" h="108458">
                  <a:moveTo>
                    <a:pt x="254" y="0"/>
                  </a:moveTo>
                  <a:lnTo>
                    <a:pt x="20929854" y="70358"/>
                  </a:lnTo>
                  <a:lnTo>
                    <a:pt x="20929727" y="108458"/>
                  </a:lnTo>
                  <a:lnTo>
                    <a:pt x="0" y="38100"/>
                  </a:lnTo>
                  <a:close/>
                </a:path>
              </a:pathLst>
            </a:custGeom>
            <a:solidFill>
              <a:srgbClr val="000000"/>
            </a:solidFill>
            <a:ln w="12700">
              <a:solidFill>
                <a:srgbClr val="000000"/>
              </a:solidFill>
            </a:ln>
          </p:spPr>
          <p:txBody>
            <a:bodyPr/>
            <a:lstStyle/>
            <a:p>
              <a:endParaRPr lang="en-US"/>
            </a:p>
          </p:txBody>
        </p:sp>
      </p:grpSp>
    </p:spTree>
    <p:extLst>
      <p:ext uri="{BB962C8B-B14F-4D97-AF65-F5344CB8AC3E}">
        <p14:creationId xmlns:p14="http://schemas.microsoft.com/office/powerpoint/2010/main" val="3682258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01041-656E-2994-A595-D2B439AC570A}"/>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531C1CBB-5DBF-AA2E-788D-32478A224BE1}"/>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418637C7-AFEA-FECC-8980-8CC6E49C7D12}"/>
              </a:ext>
            </a:extLst>
          </p:cNvPr>
          <p:cNvSpPr>
            <a:spLocks noGrp="1"/>
          </p:cNvSpPr>
          <p:nvPr>
            <p:ph type="title"/>
          </p:nvPr>
        </p:nvSpPr>
        <p:spPr>
          <a:xfrm>
            <a:off x="2502184" y="406218"/>
            <a:ext cx="13507885" cy="1063365"/>
          </a:xfrm>
        </p:spPr>
        <p:txBody>
          <a:bodyPr>
            <a:noAutofit/>
          </a:bodyPr>
          <a:lstStyle/>
          <a:p>
            <a:r>
              <a:rPr lang="en-SG" sz="4800" b="1">
                <a:latin typeface=" Avenir Next Arabic Medium" panose="020B0604020202020204" charset="-78"/>
                <a:cs typeface=" Avenir Next Arabic Medium"/>
              </a:rPr>
              <a:t>Question 4 Discussion Notes </a:t>
            </a:r>
            <a:endParaRPr lang="en-SG" sz="4800" b="1" i="1">
              <a:latin typeface=" Avenir Next Arabic Medium" panose="020B0604020202020204" charset="-78"/>
              <a:cs typeface=" Avenir Next Arabic Medium"/>
            </a:endParaRPr>
          </a:p>
        </p:txBody>
      </p:sp>
      <p:graphicFrame>
        <p:nvGraphicFramePr>
          <p:cNvPr id="4" name="Table 3">
            <a:extLst>
              <a:ext uri="{FF2B5EF4-FFF2-40B4-BE49-F238E27FC236}">
                <a16:creationId xmlns:a16="http://schemas.microsoft.com/office/drawing/2014/main" id="{BD9358DF-8070-3733-F76D-BFC1538F7989}"/>
              </a:ext>
            </a:extLst>
          </p:cNvPr>
          <p:cNvGraphicFramePr>
            <a:graphicFrameLocks noGrp="1"/>
          </p:cNvGraphicFramePr>
          <p:nvPr>
            <p:extLst>
              <p:ext uri="{D42A27DB-BD31-4B8C-83A1-F6EECF244321}">
                <p14:modId xmlns:p14="http://schemas.microsoft.com/office/powerpoint/2010/main" val="3049282369"/>
              </p:ext>
            </p:extLst>
          </p:nvPr>
        </p:nvGraphicFramePr>
        <p:xfrm>
          <a:off x="1101686" y="1657661"/>
          <a:ext cx="16058935" cy="8040248"/>
        </p:xfrm>
        <a:graphic>
          <a:graphicData uri="http://schemas.openxmlformats.org/drawingml/2006/table">
            <a:tbl>
              <a:tblPr firstRow="1" bandRow="1">
                <a:tableStyleId>{5C22544A-7EE6-4342-B048-85BDC9FD1C3A}</a:tableStyleId>
              </a:tblPr>
              <a:tblGrid>
                <a:gridCol w="7634926">
                  <a:extLst>
                    <a:ext uri="{9D8B030D-6E8A-4147-A177-3AD203B41FA5}">
                      <a16:colId xmlns:a16="http://schemas.microsoft.com/office/drawing/2014/main" val="3014124377"/>
                    </a:ext>
                  </a:extLst>
                </a:gridCol>
                <a:gridCol w="8424009">
                  <a:extLst>
                    <a:ext uri="{9D8B030D-6E8A-4147-A177-3AD203B41FA5}">
                      <a16:colId xmlns:a16="http://schemas.microsoft.com/office/drawing/2014/main" val="971093369"/>
                    </a:ext>
                  </a:extLst>
                </a:gridCol>
              </a:tblGrid>
              <a:tr h="1319208">
                <a:tc>
                  <a:txBody>
                    <a:bodyPr/>
                    <a:lstStyle/>
                    <a:p>
                      <a:r>
                        <a:rPr lang="en-SG" sz="4000">
                          <a:latin typeface=" Avenir Next Arabic Medium" panose="020B0604020202020204" charset="-78"/>
                          <a:cs typeface=" Avenir Next Arabic Medium"/>
                        </a:rPr>
                        <a:t>Question</a:t>
                      </a:r>
                    </a:p>
                  </a:txBody>
                  <a:tcPr/>
                </a:tc>
                <a:tc>
                  <a:txBody>
                    <a:bodyPr/>
                    <a:lstStyle/>
                    <a:p>
                      <a:r>
                        <a:rPr lang="en-SG" sz="4000">
                          <a:latin typeface=" Avenir Next Arabic Medium" panose="020B0604020202020204" charset="-78"/>
                          <a:cs typeface=" Avenir Next Arabic Medium"/>
                        </a:rPr>
                        <a:t>How they would have been answered</a:t>
                      </a:r>
                    </a:p>
                  </a:txBody>
                  <a:tcPr/>
                </a:tc>
                <a:extLst>
                  <a:ext uri="{0D108BD9-81ED-4DB2-BD59-A6C34878D82A}">
                    <a16:rowId xmlns:a16="http://schemas.microsoft.com/office/drawing/2014/main" val="3926816548"/>
                  </a:ext>
                </a:extLst>
              </a:tr>
              <a:tr h="1319208">
                <a:tc>
                  <a:txBody>
                    <a:bodyPr/>
                    <a:lstStyle/>
                    <a:p>
                      <a:r>
                        <a:rPr lang="en-SG" sz="4000">
                          <a:latin typeface=" Avenir Next Arabic Medium" panose="020B0604020202020204" charset="-78"/>
                          <a:cs typeface=" Avenir Next Arabic Medium" panose="020B0604020202020204" charset="-78"/>
                        </a:rPr>
                        <a:t>“</a:t>
                      </a:r>
                      <a:r>
                        <a:rPr lang="en-US" sz="4000">
                          <a:latin typeface=" Avenir Next Arabic Medium" panose="020B0604020202020204" charset="-78"/>
                          <a:cs typeface=" Avenir Next Arabic Medium" panose="020B0604020202020204" charset="-78"/>
                        </a:rPr>
                        <a:t>Your fathers, where are they?” </a:t>
                      </a:r>
                      <a:endParaRPr lang="en-SG" sz="4000">
                        <a:latin typeface=" Avenir Next Arabic Medium" panose="020B0604020202020204" charset="-78"/>
                        <a:cs typeface=" Avenir Next Arabic Medium" panose="020B0604020202020204" charset="-78"/>
                      </a:endParaRPr>
                    </a:p>
                  </a:txBody>
                  <a:tcPr/>
                </a:tc>
                <a:tc>
                  <a:txBody>
                    <a:bodyPr/>
                    <a:lstStyle/>
                    <a:p>
                      <a:r>
                        <a:rPr lang="en-US" sz="4000">
                          <a:latin typeface=" Avenir Next Arabic Medium" panose="020B0604020202020204" charset="-78"/>
                          <a:cs typeface=" Avenir Next Arabic Medium"/>
                        </a:rPr>
                        <a:t>They are gone – they died in the exile.</a:t>
                      </a:r>
                      <a:endParaRPr lang="en-SG" sz="4000">
                        <a:latin typeface=" Avenir Next Arabic Medium" panose="020B0604020202020204" charset="-78"/>
                        <a:cs typeface=" Avenir Next Arabic Medium"/>
                      </a:endParaRPr>
                    </a:p>
                  </a:txBody>
                  <a:tcPr/>
                </a:tc>
                <a:extLst>
                  <a:ext uri="{0D108BD9-81ED-4DB2-BD59-A6C34878D82A}">
                    <a16:rowId xmlns:a16="http://schemas.microsoft.com/office/drawing/2014/main" val="1261984385"/>
                  </a:ext>
                </a:extLst>
              </a:tr>
              <a:tr h="2546379">
                <a:tc>
                  <a:txBody>
                    <a:bodyPr/>
                    <a:lstStyle/>
                    <a:p>
                      <a:r>
                        <a:rPr lang="en-US" sz="4000">
                          <a:latin typeface=" Avenir Next Arabic Medium" panose="020B0604020202020204" charset="-78"/>
                          <a:cs typeface=" Avenir Next Arabic Medium" panose="020B0604020202020204" charset="-78"/>
                        </a:rPr>
                        <a:t>“And the prophets, do they live forever?”</a:t>
                      </a:r>
                      <a:endParaRPr lang="en-SG" sz="4000">
                        <a:latin typeface=" Avenir Next Arabic Medium" panose="020B0604020202020204" charset="-78"/>
                        <a:cs typeface=" Avenir Next Arabic Medium" panose="020B0604020202020204" charset="-7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a:latin typeface=" Avenir Next Arabic Medium" panose="020B0604020202020204" charset="-78"/>
                          <a:cs typeface=" Avenir Next Arabic Medium" panose="020B0604020202020204" charset="-78"/>
                        </a:rPr>
                        <a:t>They do not. The prophets were also caught up in the judgment that came on God’s people, and they died.</a:t>
                      </a:r>
                    </a:p>
                  </a:txBody>
                  <a:tcPr/>
                </a:tc>
                <a:extLst>
                  <a:ext uri="{0D108BD9-81ED-4DB2-BD59-A6C34878D82A}">
                    <a16:rowId xmlns:a16="http://schemas.microsoft.com/office/drawing/2014/main" val="3195793457"/>
                  </a:ext>
                </a:extLst>
              </a:tr>
              <a:tr h="2855453">
                <a:tc>
                  <a:txBody>
                    <a:bodyPr/>
                    <a:lstStyle/>
                    <a:p>
                      <a:r>
                        <a:rPr lang="en-US" sz="4000">
                          <a:latin typeface=" Avenir Next Arabic Medium" panose="020B0604020202020204" charset="-78"/>
                          <a:cs typeface=" Avenir Next Arabic Medium" panose="020B0604020202020204" charset="-78"/>
                        </a:rPr>
                        <a:t>“But my words and my statutes, which I commanded my servants the prophets, did they not overtake your fathers?” </a:t>
                      </a:r>
                      <a:endParaRPr lang="en-SG" sz="4000">
                        <a:latin typeface=" Avenir Next Arabic Medium" panose="020B0604020202020204" charset="-78"/>
                        <a:cs typeface=" Avenir Next Arabic Medium" panose="020B0604020202020204" charset="-78"/>
                      </a:endParaRPr>
                    </a:p>
                  </a:txBody>
                  <a:tcPr/>
                </a:tc>
                <a:tc>
                  <a:txBody>
                    <a:bodyPr/>
                    <a:lstStyle/>
                    <a:p>
                      <a:r>
                        <a:rPr lang="en-SG" sz="4000">
                          <a:latin typeface=" Avenir Next Arabic Medium" panose="020B0604020202020204" charset="-78"/>
                          <a:cs typeface=" Avenir Next Arabic Medium" panose="020B0604020202020204" charset="-78"/>
                        </a:rPr>
                        <a:t>YES. The eternal Word of God was trustworthy and the promised exile came to pass, despite the fact that the people refused to believe in it. </a:t>
                      </a:r>
                    </a:p>
                  </a:txBody>
                  <a:tcPr/>
                </a:tc>
                <a:extLst>
                  <a:ext uri="{0D108BD9-81ED-4DB2-BD59-A6C34878D82A}">
                    <a16:rowId xmlns:a16="http://schemas.microsoft.com/office/drawing/2014/main" val="2068481679"/>
                  </a:ext>
                </a:extLst>
              </a:tr>
            </a:tbl>
          </a:graphicData>
        </a:graphic>
      </p:graphicFrame>
      <p:pic>
        <p:nvPicPr>
          <p:cNvPr id="8" name="Graphic 7" descr="Postit Notes with solid fill">
            <a:extLst>
              <a:ext uri="{FF2B5EF4-FFF2-40B4-BE49-F238E27FC236}">
                <a16:creationId xmlns:a16="http://schemas.microsoft.com/office/drawing/2014/main" id="{75CF0DD4-7C54-9719-5461-2DA756FF22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4486" y="480701"/>
            <a:ext cx="914776" cy="914400"/>
          </a:xfrm>
          <a:prstGeom prst="rect">
            <a:avLst/>
          </a:prstGeom>
        </p:spPr>
      </p:pic>
    </p:spTree>
    <p:extLst>
      <p:ext uri="{BB962C8B-B14F-4D97-AF65-F5344CB8AC3E}">
        <p14:creationId xmlns:p14="http://schemas.microsoft.com/office/powerpoint/2010/main" val="35264059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61F91-BC48-99B4-3A04-F7418C3E3A98}"/>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9628D313-725C-998E-84DF-6984C88F6354}"/>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060848B9-3D4E-A022-C197-C777633CA866}"/>
              </a:ext>
            </a:extLst>
          </p:cNvPr>
          <p:cNvSpPr>
            <a:spLocks noGrp="1"/>
          </p:cNvSpPr>
          <p:nvPr>
            <p:ph type="title"/>
          </p:nvPr>
        </p:nvSpPr>
        <p:spPr>
          <a:xfrm>
            <a:off x="2351010" y="872593"/>
            <a:ext cx="13507885" cy="1063365"/>
          </a:xfrm>
        </p:spPr>
        <p:txBody>
          <a:bodyPr>
            <a:noAutofit/>
          </a:bodyPr>
          <a:lstStyle/>
          <a:p>
            <a:r>
              <a:rPr lang="en-SG" sz="4800" b="1">
                <a:cs typeface=" Avenir Next Arabic Medium" panose="020B0604020202020204" charset="-78"/>
              </a:rPr>
              <a:t>Question 4 Discussion Notes </a:t>
            </a:r>
            <a:endParaRPr lang="en-SG" sz="4800" b="1" i="1">
              <a:cs typeface=" Avenir Next Arabic Medium" panose="020B0604020202020204" charset="-78"/>
            </a:endParaRPr>
          </a:p>
        </p:txBody>
      </p:sp>
      <p:sp>
        <p:nvSpPr>
          <p:cNvPr id="3" name="Content Placeholder 2">
            <a:extLst>
              <a:ext uri="{FF2B5EF4-FFF2-40B4-BE49-F238E27FC236}">
                <a16:creationId xmlns:a16="http://schemas.microsoft.com/office/drawing/2014/main" id="{D1795BDA-4121-F896-36DA-40DC41EF4A8B}"/>
              </a:ext>
            </a:extLst>
          </p:cNvPr>
          <p:cNvSpPr>
            <a:spLocks noGrp="1"/>
          </p:cNvSpPr>
          <p:nvPr>
            <p:ph idx="1"/>
          </p:nvPr>
        </p:nvSpPr>
        <p:spPr>
          <a:xfrm>
            <a:off x="1223510" y="2172678"/>
            <a:ext cx="16358316" cy="5525139"/>
          </a:xfrm>
        </p:spPr>
        <p:txBody>
          <a:bodyPr>
            <a:normAutofit/>
          </a:bodyPr>
          <a:lstStyle/>
          <a:p>
            <a:pPr marL="0" indent="0">
              <a:lnSpc>
                <a:spcPct val="150000"/>
              </a:lnSpc>
              <a:buNone/>
            </a:pPr>
            <a:r>
              <a:rPr lang="en-SG" sz="4000">
                <a:latin typeface=" Avenir Next Arabic Medium" panose="020B0604020202020204" charset="-78"/>
                <a:cs typeface=" Avenir Next Arabic Medium" panose="020B0604020202020204" charset="-78"/>
              </a:rPr>
              <a:t>The </a:t>
            </a:r>
            <a:r>
              <a:rPr lang="en-SG" sz="4000" b="1">
                <a:latin typeface=" Avenir Next Arabic Medium" panose="020B0604020202020204" charset="-78"/>
                <a:cs typeface=" Avenir Next Arabic Medium" panose="020B0604020202020204" charset="-78"/>
              </a:rPr>
              <a:t>point</a:t>
            </a:r>
            <a:r>
              <a:rPr lang="en-SG" sz="4000">
                <a:latin typeface=" Avenir Next Arabic Medium" panose="020B0604020202020204" charset="-78"/>
                <a:cs typeface=" Avenir Next Arabic Medium" panose="020B0604020202020204" charset="-78"/>
              </a:rPr>
              <a:t> of the three questions is that </a:t>
            </a:r>
          </a:p>
          <a:p>
            <a:pPr>
              <a:lnSpc>
                <a:spcPct val="150000"/>
              </a:lnSpc>
            </a:pPr>
            <a:r>
              <a:rPr lang="en-SG" sz="4000">
                <a:latin typeface=" Avenir Next Arabic Medium" panose="020B0604020202020204" charset="-78"/>
                <a:cs typeface=" Avenir Next Arabic Medium" panose="020B0604020202020204" charset="-78"/>
              </a:rPr>
              <a:t>the Word of God is </a:t>
            </a:r>
            <a:r>
              <a:rPr lang="en-SG" sz="4000" b="1">
                <a:latin typeface=" Avenir Next Arabic Medium" panose="020B0604020202020204" charset="-78"/>
                <a:cs typeface=" Avenir Next Arabic Medium" panose="020B0604020202020204" charset="-78"/>
              </a:rPr>
              <a:t>permanent</a:t>
            </a:r>
            <a:endParaRPr lang="en-SG" sz="4000">
              <a:latin typeface=" Avenir Next Arabic Medium" panose="020B0604020202020204" charset="-78"/>
              <a:cs typeface=" Avenir Next Arabic Medium" panose="020B0604020202020204" charset="-78"/>
            </a:endParaRPr>
          </a:p>
          <a:p>
            <a:pPr>
              <a:lnSpc>
                <a:spcPct val="150000"/>
              </a:lnSpc>
            </a:pPr>
            <a:r>
              <a:rPr lang="en-SG" sz="4000">
                <a:latin typeface=" Avenir Next Arabic Medium" panose="020B0604020202020204" charset="-78"/>
                <a:cs typeface=" Avenir Next Arabic Medium" panose="020B0604020202020204" charset="-78"/>
              </a:rPr>
              <a:t>but the people of God are </a:t>
            </a:r>
            <a:r>
              <a:rPr lang="en-SG" sz="4000" b="1">
                <a:latin typeface=" Avenir Next Arabic Medium" panose="020B0604020202020204" charset="-78"/>
                <a:cs typeface=" Avenir Next Arabic Medium" panose="020B0604020202020204" charset="-78"/>
              </a:rPr>
              <a:t>transient</a:t>
            </a:r>
            <a:r>
              <a:rPr lang="en-SG" sz="4000">
                <a:latin typeface=" Avenir Next Arabic Medium" panose="020B0604020202020204" charset="-78"/>
                <a:cs typeface=" Avenir Next Arabic Medium" panose="020B0604020202020204" charset="-78"/>
              </a:rPr>
              <a:t> (our days are limited)</a:t>
            </a:r>
          </a:p>
          <a:p>
            <a:pPr>
              <a:lnSpc>
                <a:spcPct val="150000"/>
              </a:lnSpc>
            </a:pPr>
            <a:r>
              <a:rPr lang="en-SG" sz="4000">
                <a:latin typeface=" Avenir Next Arabic Medium" panose="020B0604020202020204" charset="-78"/>
                <a:cs typeface=" Avenir Next Arabic Medium" panose="020B0604020202020204" charset="-78"/>
              </a:rPr>
              <a:t>therefore we should </a:t>
            </a:r>
            <a:r>
              <a:rPr lang="en-SG" sz="4000" b="1">
                <a:latin typeface=" Avenir Next Arabic Medium" panose="020B0604020202020204" charset="-78"/>
                <a:cs typeface=" Avenir Next Arabic Medium" panose="020B0604020202020204" charset="-78"/>
              </a:rPr>
              <a:t>repent</a:t>
            </a:r>
            <a:r>
              <a:rPr lang="en-SG" sz="4000">
                <a:latin typeface=" Avenir Next Arabic Medium" panose="020B0604020202020204" charset="-78"/>
                <a:cs typeface=" Avenir Next Arabic Medium" panose="020B0604020202020204" charset="-78"/>
              </a:rPr>
              <a:t> while we still have the opportunity to</a:t>
            </a:r>
          </a:p>
          <a:p>
            <a:pPr marL="0" indent="0">
              <a:buNone/>
            </a:pPr>
            <a:r>
              <a:rPr lang="en-SG" sz="4000">
                <a:latin typeface=" Avenir Next Arabic Medium" panose="020B0604020202020204" charset="-78"/>
                <a:cs typeface=" Avenir Next Arabic Medium" panose="020B0604020202020204" charset="-78"/>
              </a:rPr>
              <a:t>	</a:t>
            </a:r>
          </a:p>
          <a:p>
            <a:pPr marL="0" indent="0">
              <a:buNone/>
            </a:pPr>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457200" lvl="1" indent="0">
              <a:buNone/>
            </a:pPr>
            <a:endParaRPr lang="en-US" sz="4000">
              <a:latin typeface=" Avenir Next Arabic Medium" panose="020B0604020202020204" charset="-78"/>
              <a:cs typeface=" Avenir Next Arabic Medium" panose="020B0604020202020204" charset="-78"/>
            </a:endParaRPr>
          </a:p>
          <a:p>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6" name="Freeform 7" descr="Postit Notes with solid fill">
            <a:extLst>
              <a:ext uri="{FF2B5EF4-FFF2-40B4-BE49-F238E27FC236}">
                <a16:creationId xmlns:a16="http://schemas.microsoft.com/office/drawing/2014/main" id="{938BC517-133B-AD87-0E1C-4E3F99207AAC}"/>
              </a:ext>
            </a:extLst>
          </p:cNvPr>
          <p:cNvSpPr/>
          <p:nvPr/>
        </p:nvSpPr>
        <p:spPr>
          <a:xfrm>
            <a:off x="1223510" y="87689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1449088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0E89F-1BED-0146-001B-0621967AD1E0}"/>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1D88F1A1-B3F8-A0D8-8AD8-62507FCA82EB}"/>
              </a:ext>
            </a:extLst>
          </p:cNvPr>
          <p:cNvSpPr>
            <a:spLocks noGrp="1" noRot="1" noMove="1" noResize="1" noEditPoints="1" noAdjustHandles="1" noChangeArrowheads="1" noChangeShapeType="1"/>
          </p:cNvSpPr>
          <p:nvPr/>
        </p:nvSpPr>
        <p:spPr>
          <a:xfrm rot="16200000">
            <a:off x="3885976"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B39217E9-1EA5-7296-9E18-F87D7D0D1651}"/>
              </a:ext>
            </a:extLst>
          </p:cNvPr>
          <p:cNvSpPr>
            <a:spLocks noGrp="1"/>
          </p:cNvSpPr>
          <p:nvPr>
            <p:ph type="title"/>
          </p:nvPr>
        </p:nvSpPr>
        <p:spPr>
          <a:xfrm>
            <a:off x="2351379" y="594883"/>
            <a:ext cx="13401205" cy="1325879"/>
          </a:xfrm>
        </p:spPr>
        <p:txBody>
          <a:bodyPr>
            <a:noAutofit/>
          </a:bodyPr>
          <a:lstStyle/>
          <a:p>
            <a:r>
              <a:rPr lang="en-SG" sz="4800" b="1">
                <a:latin typeface=" Avenir Next Arabic Bold" panose="020B0604020202020204" charset="-78"/>
                <a:cs typeface=" Avenir Next Arabic Bold" panose="020B0604020202020204" charset="-78"/>
              </a:rPr>
              <a:t>Question 5 Discussion Notes </a:t>
            </a:r>
            <a:endParaRPr lang="en-SG" sz="4800" b="1" i="1">
              <a:latin typeface=" Avenir Next Arabic Bold" panose="020B0604020202020204" charset="-78"/>
              <a:cs typeface=" Avenir Next Arabic Bold"/>
            </a:endParaRPr>
          </a:p>
        </p:txBody>
      </p:sp>
      <p:sp>
        <p:nvSpPr>
          <p:cNvPr id="7" name="Content Placeholder 2">
            <a:extLst>
              <a:ext uri="{FF2B5EF4-FFF2-40B4-BE49-F238E27FC236}">
                <a16:creationId xmlns:a16="http://schemas.microsoft.com/office/drawing/2014/main" id="{86DB2146-94A4-C5E8-CB63-593115DCBB1E}"/>
              </a:ext>
            </a:extLst>
          </p:cNvPr>
          <p:cNvSpPr>
            <a:spLocks noGrp="1"/>
          </p:cNvSpPr>
          <p:nvPr>
            <p:ph idx="1"/>
          </p:nvPr>
        </p:nvSpPr>
        <p:spPr>
          <a:xfrm>
            <a:off x="1231840" y="2359205"/>
            <a:ext cx="15954731" cy="4043210"/>
          </a:xfrm>
        </p:spPr>
        <p:txBody>
          <a:bodyPr vert="horz" lIns="91440" tIns="45720" rIns="91440" bIns="45720" rtlCol="0" anchor="t">
            <a:normAutofit/>
          </a:bodyPr>
          <a:lstStyle/>
          <a:p>
            <a:pPr>
              <a:lnSpc>
                <a:spcPct val="100000"/>
              </a:lnSpc>
            </a:pPr>
            <a:r>
              <a:rPr lang="en-SG" sz="4000">
                <a:latin typeface=" Avenir Next Arabic Medium" panose="020B0604020202020204" charset="-78"/>
                <a:cs typeface=" Avenir Next Arabic Medium"/>
              </a:rPr>
              <a:t>Zechariah’s target audience responded by repenting and submitting to the authority of God (v.6)! They got the point!</a:t>
            </a:r>
          </a:p>
          <a:p>
            <a:pPr marL="0" indent="0">
              <a:lnSpc>
                <a:spcPct val="100000"/>
              </a:lnSpc>
              <a:buNone/>
            </a:pPr>
            <a:endParaRPr lang="en-SG" sz="4000" i="1">
              <a:latin typeface=" Avenir Next Arabic Medium" panose="020B0604020202020204" charset="-78"/>
              <a:cs typeface=" Avenir Next Arabic Medium" panose="020B0604020202020204" charset="-78"/>
            </a:endParaRPr>
          </a:p>
          <a:p>
            <a:pPr marL="0" indent="0">
              <a:lnSpc>
                <a:spcPct val="100000"/>
              </a:lnSpc>
              <a:buNone/>
            </a:pPr>
            <a:r>
              <a:rPr lang="en-SG" sz="4000" b="1" i="1">
                <a:solidFill>
                  <a:schemeClr val="accent2">
                    <a:lumMod val="76000"/>
                  </a:schemeClr>
                </a:solidFill>
                <a:latin typeface=" Avenir Next Arabic Medium" panose="020B0604020202020204" charset="-78"/>
                <a:cs typeface=" Avenir Next Arabic Medium"/>
              </a:rPr>
              <a:t>Why this matters:</a:t>
            </a:r>
            <a:r>
              <a:rPr lang="en-SG" sz="4000">
                <a:solidFill>
                  <a:schemeClr val="accent2">
                    <a:lumMod val="76000"/>
                  </a:schemeClr>
                </a:solidFill>
                <a:latin typeface=" Avenir Next Arabic Medium" panose="020B0604020202020204" charset="-78"/>
                <a:cs typeface=" Avenir Next Arabic Medium"/>
              </a:rPr>
              <a:t> </a:t>
            </a:r>
            <a:r>
              <a:rPr lang="en-SG" sz="4000" i="1">
                <a:latin typeface=" Avenir Next Arabic Medium" panose="020B0604020202020204" charset="-78"/>
                <a:cs typeface=" Avenir Next Arabic Medium"/>
              </a:rPr>
              <a:t>When God calls us to obey and repent, we must not delay! Do we have excuses in delaying our response to God?</a:t>
            </a:r>
          </a:p>
          <a:p>
            <a:pPr marL="0" indent="0">
              <a:buNone/>
            </a:pPr>
            <a:endParaRPr lang="en-SG" sz="4000">
              <a:latin typeface=" Avenir Next Arabic Medium" panose="020B0604020202020204" charset="-78"/>
              <a:cs typeface=" Avenir Next Arabic Medium" panose="020B0604020202020204" charset="-78"/>
            </a:endParaRPr>
          </a:p>
        </p:txBody>
      </p:sp>
      <p:pic>
        <p:nvPicPr>
          <p:cNvPr id="5" name="Graphic 4" descr="Postit Notes with solid fill">
            <a:extLst>
              <a:ext uri="{FF2B5EF4-FFF2-40B4-BE49-F238E27FC236}">
                <a16:creationId xmlns:a16="http://schemas.microsoft.com/office/drawing/2014/main" id="{7FF07CDD-29E6-95D0-4A70-4B28667727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11450" y="799096"/>
            <a:ext cx="914776" cy="914400"/>
          </a:xfrm>
          <a:prstGeom prst="rect">
            <a:avLst/>
          </a:prstGeom>
        </p:spPr>
      </p:pic>
    </p:spTree>
    <p:extLst>
      <p:ext uri="{BB962C8B-B14F-4D97-AF65-F5344CB8AC3E}">
        <p14:creationId xmlns:p14="http://schemas.microsoft.com/office/powerpoint/2010/main" val="6265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0C04-666D-C1A5-3F13-505A792D5700}"/>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EA447B9B-452F-17DB-BE2C-E42FD769630C}"/>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3BB3910F-7C78-FA90-8C5D-523147228E18}"/>
              </a:ext>
            </a:extLst>
          </p:cNvPr>
          <p:cNvSpPr>
            <a:spLocks noGrp="1"/>
          </p:cNvSpPr>
          <p:nvPr>
            <p:ph type="title"/>
          </p:nvPr>
        </p:nvSpPr>
        <p:spPr>
          <a:xfrm>
            <a:off x="2752442" y="489694"/>
            <a:ext cx="14363241" cy="1812079"/>
          </a:xfrm>
        </p:spPr>
        <p:txBody>
          <a:bodyPr>
            <a:normAutofit/>
          </a:bodyPr>
          <a:lstStyle/>
          <a:p>
            <a:r>
              <a:rPr lang="en-SG" sz="6000" b="1">
                <a:latin typeface=" Avenir Next Arabic Bold" panose="020B0604020202020204" charset="-78"/>
                <a:cs typeface=" Avenir Next Arabic Bold"/>
              </a:rPr>
              <a:t>Reflect and Share</a:t>
            </a:r>
          </a:p>
        </p:txBody>
      </p:sp>
      <p:sp>
        <p:nvSpPr>
          <p:cNvPr id="3" name="Content Placeholder 2">
            <a:extLst>
              <a:ext uri="{FF2B5EF4-FFF2-40B4-BE49-F238E27FC236}">
                <a16:creationId xmlns:a16="http://schemas.microsoft.com/office/drawing/2014/main" id="{FBD499B8-1FCB-32F0-ABF6-B7B40D109B30}"/>
              </a:ext>
            </a:extLst>
          </p:cNvPr>
          <p:cNvSpPr>
            <a:spLocks noGrp="1"/>
          </p:cNvSpPr>
          <p:nvPr>
            <p:ph idx="1"/>
          </p:nvPr>
        </p:nvSpPr>
        <p:spPr>
          <a:xfrm>
            <a:off x="1189478" y="2884488"/>
            <a:ext cx="15773400" cy="6672052"/>
          </a:xfrm>
        </p:spPr>
        <p:txBody>
          <a:bodyPr>
            <a:normAutofit/>
          </a:bodyPr>
          <a:lstStyle/>
          <a:p>
            <a:pPr marL="514350" indent="-514350">
              <a:lnSpc>
                <a:spcPct val="100000"/>
              </a:lnSpc>
              <a:spcBef>
                <a:spcPts val="0"/>
              </a:spcBef>
              <a:buFont typeface="+mj-lt"/>
              <a:buAutoNum type="arabicPeriod"/>
            </a:pPr>
            <a:r>
              <a:rPr lang="en-SG" sz="4000" dirty="0">
                <a:latin typeface=" Avenir Next Arabic Medium" panose="020B0604020202020204" charset="-78"/>
                <a:cs typeface=" Avenir Next Arabic Medium" panose="020B0604020202020204" charset="-78"/>
              </a:rPr>
              <a:t>What does it mean for you to “return to the LORD” (v3,4)?  </a:t>
            </a:r>
          </a:p>
          <a:p>
            <a:pPr marL="514350" indent="-514350">
              <a:lnSpc>
                <a:spcPct val="100000"/>
              </a:lnSpc>
              <a:spcBef>
                <a:spcPts val="0"/>
              </a:spcBef>
              <a:buFont typeface="+mj-lt"/>
              <a:buAutoNum type="arabicPeriod"/>
            </a:pPr>
            <a:endParaRPr lang="en-SG" sz="4000" dirty="0">
              <a:latin typeface=" Avenir Next Arabic Medium" panose="020B0604020202020204" charset="-78"/>
              <a:cs typeface=" Avenir Next Arabic Medium" panose="020B0604020202020204" charset="-78"/>
            </a:endParaRPr>
          </a:p>
          <a:p>
            <a:pPr marL="514350" indent="-514350">
              <a:lnSpc>
                <a:spcPct val="100000"/>
              </a:lnSpc>
              <a:spcBef>
                <a:spcPts val="0"/>
              </a:spcBef>
              <a:buFont typeface="+mj-lt"/>
              <a:buAutoNum type="arabicPeriod"/>
            </a:pPr>
            <a:r>
              <a:rPr lang="en-SG" sz="4000" dirty="0">
                <a:latin typeface=" Avenir Next Arabic Medium" panose="020B0604020202020204" charset="-78"/>
                <a:cs typeface=" Avenir Next Arabic Medium" panose="020B0604020202020204" charset="-78"/>
              </a:rPr>
              <a:t>What practical steps can you take to live out this repentance?</a:t>
            </a:r>
          </a:p>
          <a:p>
            <a:pPr marL="514350" indent="-514350">
              <a:lnSpc>
                <a:spcPct val="100000"/>
              </a:lnSpc>
              <a:spcBef>
                <a:spcPts val="0"/>
              </a:spcBef>
              <a:buFont typeface="+mj-lt"/>
              <a:buAutoNum type="arabicPeriod"/>
            </a:pPr>
            <a:endParaRPr lang="en-SG" sz="4000" dirty="0">
              <a:latin typeface=" Avenir Next Arabic Medium" panose="020B0604020202020204" charset="-78"/>
              <a:cs typeface=" Avenir Next Arabic Medium" panose="020B0604020202020204" charset="-78"/>
            </a:endParaRPr>
          </a:p>
          <a:p>
            <a:pPr marL="514350" indent="-514350">
              <a:lnSpc>
                <a:spcPct val="100000"/>
              </a:lnSpc>
              <a:spcBef>
                <a:spcPts val="0"/>
              </a:spcBef>
              <a:buFont typeface="+mj-lt"/>
              <a:buAutoNum type="arabicPeriod"/>
            </a:pPr>
            <a:r>
              <a:rPr lang="en-SG" sz="4000" dirty="0">
                <a:latin typeface=" Avenir Next Arabic Medium" panose="020B0604020202020204" charset="-78"/>
                <a:cs typeface=" Avenir Next Arabic Medium" panose="020B0604020202020204" charset="-78"/>
              </a:rPr>
              <a:t>How can members of this CG hold you accountable and journey alongside you?</a:t>
            </a: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p:txBody>
      </p:sp>
      <p:sp>
        <p:nvSpPr>
          <p:cNvPr id="6" name="Oval 5">
            <a:extLst>
              <a:ext uri="{FF2B5EF4-FFF2-40B4-BE49-F238E27FC236}">
                <a16:creationId xmlns:a16="http://schemas.microsoft.com/office/drawing/2014/main" id="{B2D2FC23-2B0E-0BE8-D5C2-1183B8B6B044}"/>
              </a:ext>
            </a:extLst>
          </p:cNvPr>
          <p:cNvSpPr>
            <a:spLocks noChangeAspect="1"/>
          </p:cNvSpPr>
          <p:nvPr/>
        </p:nvSpPr>
        <p:spPr>
          <a:xfrm>
            <a:off x="1232914" y="529868"/>
            <a:ext cx="1371509"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Quill with solid fill">
            <a:extLst>
              <a:ext uri="{FF2B5EF4-FFF2-40B4-BE49-F238E27FC236}">
                <a16:creationId xmlns:a16="http://schemas.microsoft.com/office/drawing/2014/main" id="{8EB68E8D-5773-8043-8C0E-9235CE843D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12782" y="810228"/>
            <a:ext cx="914400" cy="914400"/>
          </a:xfrm>
          <a:prstGeom prst="rect">
            <a:avLst/>
          </a:prstGeom>
        </p:spPr>
      </p:pic>
    </p:spTree>
    <p:extLst>
      <p:ext uri="{BB962C8B-B14F-4D97-AF65-F5344CB8AC3E}">
        <p14:creationId xmlns:p14="http://schemas.microsoft.com/office/powerpoint/2010/main" val="299983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83B16-B63E-34FF-C7E9-B25D49C69EC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E6AFF69-E164-0780-D667-8CF9CA4EC83F}"/>
              </a:ext>
            </a:extLst>
          </p:cNvPr>
          <p:cNvSpPr>
            <a:spLocks noGrp="1" noRot="1" noMove="1" noResize="1" noEditPoints="1" noAdjustHandles="1" noChangeArrowheads="1" noChangeShapeType="1"/>
          </p:cNvSpPr>
          <p:nvPr/>
        </p:nvSpPr>
        <p:spPr>
          <a:xfrm rot="-5400000">
            <a:off x="3886200" y="-3886200"/>
            <a:ext cx="105156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6AA9E35-7978-33F9-3417-B18D3686E738}"/>
              </a:ext>
            </a:extLst>
          </p:cNvPr>
          <p:cNvSpPr>
            <a:spLocks noGrp="1"/>
          </p:cNvSpPr>
          <p:nvPr>
            <p:ph type="title"/>
          </p:nvPr>
        </p:nvSpPr>
        <p:spPr>
          <a:xfrm>
            <a:off x="2468872" y="621837"/>
            <a:ext cx="15050057" cy="1969657"/>
          </a:xfrm>
        </p:spPr>
        <p:txBody>
          <a:bodyPr>
            <a:normAutofit/>
          </a:bodyPr>
          <a:lstStyle/>
          <a:p>
            <a:r>
              <a:rPr lang="en-SG" sz="6000" b="1" spc="-150">
                <a:latin typeface=" Avenir Next Arabic Bold" panose="020B0604020202020204" charset="-78"/>
                <a:cs typeface=" Avenir Next Arabic Bold"/>
              </a:rPr>
              <a:t>Worship and Prayer </a:t>
            </a:r>
            <a:r>
              <a:rPr lang="en-SG" sz="6000" b="1" i="1" spc="-150">
                <a:latin typeface=" Avenir Next Arabic Bold" panose="020B0604020202020204" charset="-78"/>
                <a:cs typeface=" Avenir Next Arabic Bold"/>
              </a:rPr>
              <a:t>based on the Scriptures</a:t>
            </a:r>
          </a:p>
        </p:txBody>
      </p:sp>
      <p:sp>
        <p:nvSpPr>
          <p:cNvPr id="3" name="Content Placeholder 2">
            <a:extLst>
              <a:ext uri="{FF2B5EF4-FFF2-40B4-BE49-F238E27FC236}">
                <a16:creationId xmlns:a16="http://schemas.microsoft.com/office/drawing/2014/main" id="{C3A34DA7-31CE-B338-BB87-C872D89B47B3}"/>
              </a:ext>
            </a:extLst>
          </p:cNvPr>
          <p:cNvSpPr>
            <a:spLocks noGrp="1"/>
          </p:cNvSpPr>
          <p:nvPr>
            <p:ph idx="1"/>
          </p:nvPr>
        </p:nvSpPr>
        <p:spPr>
          <a:xfrm>
            <a:off x="1137791" y="3055130"/>
            <a:ext cx="15997592" cy="6791930"/>
          </a:xfrm>
        </p:spPr>
        <p:txBody>
          <a:bodyPr vert="horz" lIns="91440" tIns="45720" rIns="91440" bIns="45720" rtlCol="0" anchor="t">
            <a:noAutofit/>
          </a:bodyPr>
          <a:lstStyle/>
          <a:p>
            <a:pPr marL="514350" indent="-514350">
              <a:buFont typeface="+mj-lt"/>
              <a:buAutoNum type="arabicPeriod"/>
            </a:pPr>
            <a:r>
              <a:rPr lang="en-SG" sz="4000" dirty="0">
                <a:latin typeface=" Avenir Next Arabic Medium" panose="020B0604020202020204" charset="-78"/>
                <a:cs typeface=" Avenir Next Arabic Medium" panose="020B0604020202020204" charset="-78"/>
              </a:rPr>
              <a:t>Return to the song that was sung in the worship set earlier, singing it as a prayer of repentance to God:</a:t>
            </a:r>
          </a:p>
          <a:p>
            <a:pPr lvl="1"/>
            <a:r>
              <a:rPr lang="en-SG" sz="4000" dirty="0">
                <a:latin typeface=" Avenir Next Arabic Medium" panose="020B0604020202020204" charset="-78"/>
                <a:cs typeface=" Avenir Next Arabic Medium"/>
                <a:hlinkClick r:id="rId4"/>
              </a:rPr>
              <a:t>Give us clean hands</a:t>
            </a:r>
            <a:endParaRPr lang="en-SG" sz="4000" dirty="0">
              <a:latin typeface=" Avenir Next Arabic Medium" panose="020B0604020202020204" charset="-78"/>
              <a:cs typeface=" Avenir Next Arabic Medium"/>
            </a:endParaRPr>
          </a:p>
          <a:p>
            <a:pPr marL="0" indent="0">
              <a:buNone/>
            </a:pPr>
            <a:endParaRPr lang="en-SG" sz="4000" dirty="0">
              <a:latin typeface=" Avenir Next Arabic Medium" panose="020B0604020202020204" charset="-78"/>
              <a:cs typeface=" Avenir Next Arabic Medium" panose="020B0604020202020204" charset="-78"/>
            </a:endParaRPr>
          </a:p>
          <a:p>
            <a:pPr marL="514350" indent="-514350">
              <a:buFont typeface="+mj-lt"/>
              <a:buAutoNum type="arabicPeriod" startAt="2"/>
            </a:pPr>
            <a:r>
              <a:rPr lang="en-SG" sz="4000" dirty="0">
                <a:latin typeface=" Avenir Next Arabic Medium" panose="020B0604020202020204" charset="-78"/>
                <a:cs typeface=" Avenir Next Arabic Medium"/>
              </a:rPr>
              <a:t>Pray for one another in your accountability group, committing what has been shared to the LORD. Ask for the Holy Spirit to empower us to repent </a:t>
            </a:r>
            <a:r>
              <a:rPr lang="en-SG" sz="4000" b="1" dirty="0">
                <a:latin typeface=" Avenir Next Arabic Medium" panose="020B0604020202020204" charset="-78"/>
                <a:cs typeface=" Avenir Next Arabic Medium"/>
              </a:rPr>
              <a:t>deeply</a:t>
            </a:r>
            <a:r>
              <a:rPr lang="en-SG" sz="4000" dirty="0">
                <a:latin typeface=" Avenir Next Arabic Medium" panose="020B0604020202020204" charset="-78"/>
                <a:cs typeface=" Avenir Next Arabic Medium"/>
              </a:rPr>
              <a:t> and </a:t>
            </a:r>
            <a:r>
              <a:rPr lang="en-SG" sz="4000" b="1" dirty="0">
                <a:latin typeface=" Avenir Next Arabic Medium" panose="020B0604020202020204" charset="-78"/>
                <a:cs typeface=" Avenir Next Arabic Medium"/>
              </a:rPr>
              <a:t>genuinely</a:t>
            </a:r>
            <a:r>
              <a:rPr lang="en-SG" sz="4000" dirty="0">
                <a:latin typeface=" Avenir Next Arabic Medium" panose="020B0604020202020204" charset="-78"/>
                <a:cs typeface=" Avenir Next Arabic Medium"/>
              </a:rPr>
              <a:t>, that we may </a:t>
            </a:r>
            <a:r>
              <a:rPr lang="en-SG" sz="4000" b="1" dirty="0">
                <a:latin typeface=" Avenir Next Arabic Medium" panose="020B0604020202020204" charset="-78"/>
                <a:cs typeface=" Avenir Next Arabic Medium"/>
              </a:rPr>
              <a:t>fully return</a:t>
            </a:r>
            <a:r>
              <a:rPr lang="en-SG" sz="4000" dirty="0">
                <a:latin typeface=" Avenir Next Arabic Medium" panose="020B0604020202020204" charset="-78"/>
                <a:cs typeface=" Avenir Next Arabic Medium"/>
              </a:rPr>
              <a:t> to the Lord.</a:t>
            </a: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p:txBody>
      </p:sp>
      <p:grpSp>
        <p:nvGrpSpPr>
          <p:cNvPr id="5" name="Group 4">
            <a:extLst>
              <a:ext uri="{FF2B5EF4-FFF2-40B4-BE49-F238E27FC236}">
                <a16:creationId xmlns:a16="http://schemas.microsoft.com/office/drawing/2014/main" id="{C74FBCF6-6F80-D952-F1FE-FFDA1A880CF2}"/>
              </a:ext>
            </a:extLst>
          </p:cNvPr>
          <p:cNvGrpSpPr/>
          <p:nvPr/>
        </p:nvGrpSpPr>
        <p:grpSpPr>
          <a:xfrm>
            <a:off x="1047114" y="864456"/>
            <a:ext cx="1381424" cy="1370807"/>
            <a:chOff x="1047114" y="864456"/>
            <a:chExt cx="1381424" cy="1370807"/>
          </a:xfrm>
        </p:grpSpPr>
        <p:sp>
          <p:nvSpPr>
            <p:cNvPr id="6" name="Oval 5">
              <a:extLst>
                <a:ext uri="{FF2B5EF4-FFF2-40B4-BE49-F238E27FC236}">
                  <a16:creationId xmlns:a16="http://schemas.microsoft.com/office/drawing/2014/main" id="{7E2EAC6E-0F8E-21C2-838D-6D3A73BCA4B7}"/>
                </a:ext>
              </a:extLst>
            </p:cNvPr>
            <p:cNvSpPr>
              <a:spLocks noChangeAspect="1"/>
            </p:cNvSpPr>
            <p:nvPr/>
          </p:nvSpPr>
          <p:spPr>
            <a:xfrm>
              <a:off x="1047114" y="864456"/>
              <a:ext cx="1381424" cy="137080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raphic 10">
              <a:extLst>
                <a:ext uri="{FF2B5EF4-FFF2-40B4-BE49-F238E27FC236}">
                  <a16:creationId xmlns:a16="http://schemas.microsoft.com/office/drawing/2014/main" id="{863BD92C-4C8D-4E80-1FB4-14A546824B7F}"/>
                </a:ext>
              </a:extLst>
            </p:cNvPr>
            <p:cNvSpPr/>
            <p:nvPr/>
          </p:nvSpPr>
          <p:spPr>
            <a:xfrm>
              <a:off x="1352685" y="1087176"/>
              <a:ext cx="866997" cy="9101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2438478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4070BF0E-0CD4-4015-5F9A-9AB3E2B930D3}"/>
              </a:ext>
            </a:extLst>
          </p:cNvPr>
          <p:cNvGrpSpPr>
            <a:grpSpLocks noGrp="1" noUngrp="1" noRot="1" noMove="1" noResize="1"/>
          </p:cNvGrpSpPr>
          <p:nvPr/>
        </p:nvGrpSpPr>
        <p:grpSpPr>
          <a:xfrm rot="16200000">
            <a:off x="3928109" y="-4051145"/>
            <a:ext cx="10553700" cy="18623281"/>
            <a:chOff x="0" y="0"/>
            <a:chExt cx="13716000" cy="24384000"/>
          </a:xfrm>
        </p:grpSpPr>
        <p:sp>
          <p:nvSpPr>
            <p:cNvPr id="5" name="Freeform 3">
              <a:extLst>
                <a:ext uri="{FF2B5EF4-FFF2-40B4-BE49-F238E27FC236}">
                  <a16:creationId xmlns:a16="http://schemas.microsoft.com/office/drawing/2014/main" id="{F981DC52-0219-C4D0-F3DA-D35E572E46BD}"/>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420939" y="811353"/>
            <a:ext cx="15773400" cy="1529542"/>
          </a:xfrm>
        </p:spPr>
        <p:txBody>
          <a:bodyPr/>
          <a:lstStyle/>
          <a:p>
            <a:r>
              <a:rPr lang="en-SG" sz="6000" b="1">
                <a:solidFill>
                  <a:schemeClr val="bg1"/>
                </a:solidFill>
                <a:latin typeface="Avenir Next Arabic Bold"/>
              </a:rPr>
              <a:t>Additional Resources for Further Study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a:xfrm>
            <a:off x="1131501" y="2736418"/>
            <a:ext cx="15773400" cy="6672052"/>
          </a:xfrm>
        </p:spPr>
        <p:txBody>
          <a:bodyPr vert="horz" lIns="91440" tIns="45720" rIns="91440" bIns="45720" rtlCol="0" anchor="t">
            <a:normAutofit fontScale="92500" lnSpcReduction="10000"/>
          </a:bodyPr>
          <a:lstStyle/>
          <a:p>
            <a:pPr>
              <a:lnSpc>
                <a:spcPct val="100000"/>
              </a:lnSpc>
              <a:spcBef>
                <a:spcPts val="0"/>
              </a:spcBef>
            </a:pPr>
            <a:r>
              <a:rPr lang="en-SG" sz="4000">
                <a:solidFill>
                  <a:schemeClr val="bg1"/>
                </a:solidFill>
                <a:latin typeface="Avenir Next Arabic Medium"/>
              </a:rPr>
              <a:t>Gregory, Bryan R. </a:t>
            </a:r>
            <a:r>
              <a:rPr lang="en-SG" sz="4000" i="1">
                <a:solidFill>
                  <a:schemeClr val="bg1"/>
                </a:solidFill>
                <a:latin typeface="Avenir Next Arabic Medium"/>
              </a:rPr>
              <a:t>Longing for God in an age of discouragement: the Gospel according to Zechariah</a:t>
            </a:r>
            <a:r>
              <a:rPr lang="en-SG" sz="4000">
                <a:solidFill>
                  <a:schemeClr val="bg1"/>
                </a:solidFill>
                <a:latin typeface="Avenir Next Arabic Medium"/>
              </a:rPr>
              <a:t>. P &amp; R Publ., 2010.</a:t>
            </a:r>
          </a:p>
          <a:p>
            <a:pPr>
              <a:lnSpc>
                <a:spcPct val="100000"/>
              </a:lnSpc>
              <a:spcBef>
                <a:spcPts val="0"/>
              </a:spcBef>
            </a:pPr>
            <a:endParaRPr lang="en-SG" sz="4000">
              <a:solidFill>
                <a:schemeClr val="bg1"/>
              </a:solidFill>
              <a:latin typeface="Avenir Next Arabic Medium"/>
            </a:endParaRPr>
          </a:p>
          <a:p>
            <a:pPr>
              <a:lnSpc>
                <a:spcPct val="100000"/>
              </a:lnSpc>
              <a:spcBef>
                <a:spcPts val="0"/>
              </a:spcBef>
            </a:pPr>
            <a:r>
              <a:rPr lang="en-SG" sz="4000">
                <a:solidFill>
                  <a:schemeClr val="bg1"/>
                </a:solidFill>
                <a:latin typeface="Avenir Next Arabic Medium"/>
              </a:rPr>
              <a:t>Anthony R. Petterson, ed. David W. Baker and Gordon J. Wenham, vol. 25, Apollos Old Testament Commentary (Nottingham, England; Downers Grove, IL: Apollos; InterVarsity Press, 2015)</a:t>
            </a:r>
          </a:p>
          <a:p>
            <a:pPr>
              <a:lnSpc>
                <a:spcPct val="100000"/>
              </a:lnSpc>
              <a:spcBef>
                <a:spcPts val="0"/>
              </a:spcBef>
            </a:pPr>
            <a:endParaRPr lang="en-SG" sz="4000">
              <a:solidFill>
                <a:schemeClr val="bg1"/>
              </a:solidFill>
              <a:latin typeface="Avenir Next Arabic Medium"/>
            </a:endParaRPr>
          </a:p>
          <a:p>
            <a:pPr>
              <a:lnSpc>
                <a:spcPct val="100000"/>
              </a:lnSpc>
              <a:spcBef>
                <a:spcPts val="0"/>
              </a:spcBef>
            </a:pPr>
            <a:r>
              <a:rPr lang="en-US" sz="4000">
                <a:solidFill>
                  <a:schemeClr val="bg1"/>
                </a:solidFill>
                <a:latin typeface="Avenir Next Arabic Medium"/>
              </a:rPr>
              <a:t>Andrew E. Hill, ed. David G. Firth, vol. 28, Tyndale Old Testament Commentaries (Nottingham, England: Inter-Varsity Press, 2012)</a:t>
            </a:r>
          </a:p>
          <a:p>
            <a:pPr>
              <a:lnSpc>
                <a:spcPct val="100000"/>
              </a:lnSpc>
              <a:spcBef>
                <a:spcPts val="0"/>
              </a:spcBef>
            </a:pPr>
            <a:endParaRPr lang="en-US" sz="4000">
              <a:solidFill>
                <a:schemeClr val="bg1"/>
              </a:solidFill>
              <a:latin typeface="Avenir Next Arabic Medium"/>
            </a:endParaRPr>
          </a:p>
          <a:p>
            <a:pPr>
              <a:lnSpc>
                <a:spcPct val="100000"/>
              </a:lnSpc>
              <a:spcBef>
                <a:spcPts val="0"/>
              </a:spcBef>
            </a:pPr>
            <a:r>
              <a:rPr lang="en-US" sz="4000">
                <a:solidFill>
                  <a:schemeClr val="bg1"/>
                </a:solidFill>
                <a:latin typeface="Avenir Next Arabic Medium"/>
              </a:rPr>
              <a:t>Mark J. Boda, The NIV Application Commentary (Grand Rapids, MI: Zondervan Publishing House, 2004)</a:t>
            </a:r>
            <a:endParaRPr lang="en-SG" sz="4000">
              <a:solidFill>
                <a:schemeClr val="bg1"/>
              </a:solidFill>
              <a:latin typeface="Avenir Next Arabic Medium"/>
            </a:endParaRPr>
          </a:p>
          <a:p>
            <a:endParaRPr lang="en-SG">
              <a:solidFill>
                <a:schemeClr val="bg1"/>
              </a:solidFill>
            </a:endParaRPr>
          </a:p>
          <a:p>
            <a:endParaRPr lang="en-SG">
              <a:solidFill>
                <a:schemeClr val="bg1"/>
              </a:solidFill>
            </a:endParaRPr>
          </a:p>
          <a:p>
            <a:pPr marL="0" indent="0">
              <a:buNone/>
            </a:pPr>
            <a:endParaRPr lang="en-SG">
              <a:solidFill>
                <a:schemeClr val="bg1"/>
              </a:solidFill>
            </a:endParaRPr>
          </a:p>
        </p:txBody>
      </p:sp>
      <p:pic>
        <p:nvPicPr>
          <p:cNvPr id="6" name="Graphic 5" descr="Books with solid fill">
            <a:extLst>
              <a:ext uri="{FF2B5EF4-FFF2-40B4-BE49-F238E27FC236}">
                <a16:creationId xmlns:a16="http://schemas.microsoft.com/office/drawing/2014/main" id="{C8C7D7C5-F99D-6A5A-95EE-03D10BD49C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1080" y="1106779"/>
            <a:ext cx="914625" cy="914400"/>
          </a:xfrm>
          <a:prstGeom prst="rect">
            <a:avLst/>
          </a:prstGeom>
        </p:spPr>
      </p:pic>
      <p:sp>
        <p:nvSpPr>
          <p:cNvPr id="8" name="Freeform 5">
            <a:extLst>
              <a:ext uri="{FF2B5EF4-FFF2-40B4-BE49-F238E27FC236}">
                <a16:creationId xmlns:a16="http://schemas.microsoft.com/office/drawing/2014/main" id="{4E4EFA19-DA5E-ECE7-73FA-B3403E06FBC1}"/>
              </a:ext>
            </a:extLst>
          </p:cNvPr>
          <p:cNvSpPr/>
          <p:nvPr/>
        </p:nvSpPr>
        <p:spPr>
          <a:xfrm>
            <a:off x="1065583" y="2297560"/>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5">
      <a:majorFont>
        <a:latin typeface=" Avenir Next Arabic Bold"/>
        <a:ea typeface=""/>
        <a:cs typeface=""/>
      </a:majorFont>
      <a:minorFont>
        <a:latin typeface=" Avenir Next Arabic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29C02B-64B9-4B40-A7FD-39A63D3241E9}">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A709D3D-DCB2-48E2-8A39-FFBA54464957}">
  <ds:schemaRefs>
    <ds:schemaRef ds:uri="c38deafa-2afa-4821-9b46-ebe1d0511af9"/>
    <ds:schemaRef ds:uri="eea9b92b-d4a4-4073-8933-a23700a8b8b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1FAE0EE-0F36-4E27-9EE7-E156931ED1C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2996</Words>
  <Application>Microsoft Office PowerPoint</Application>
  <PresentationFormat>Custom</PresentationFormat>
  <Paragraphs>296</Paragraphs>
  <Slides>23</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 Avenir Next Arabic Bold</vt:lpstr>
      <vt:lpstr> Avenir Next Arabic Medium</vt:lpstr>
      <vt:lpstr>Aptos</vt:lpstr>
      <vt:lpstr>Arial</vt:lpstr>
      <vt:lpstr>Avenir Next Arabic Bold</vt:lpstr>
      <vt:lpstr>Avenir Next Arabic Medium</vt:lpstr>
      <vt:lpstr>Office Theme</vt:lpstr>
      <vt:lpstr>PowerPoint Presentation</vt:lpstr>
      <vt:lpstr>PowerPoint Presentation</vt:lpstr>
      <vt:lpstr>WELCOME</vt:lpstr>
      <vt:lpstr>WORSHIP</vt:lpstr>
      <vt:lpstr>PowerPoint Presentation</vt:lpstr>
      <vt:lpstr>PowerPoint Presentation</vt:lpstr>
      <vt:lpstr>Recap: The Context of Haggai and Zechariah.</vt:lpstr>
      <vt:lpstr>Activity 2: Read &amp; Discuss</vt:lpstr>
      <vt:lpstr>Question 1 Discussion Notes</vt:lpstr>
      <vt:lpstr>Activity 2: Read &amp; Discuss (cont’d)</vt:lpstr>
      <vt:lpstr> Question 2 Discussion Notes</vt:lpstr>
      <vt:lpstr>Question 3 Discussion Notes</vt:lpstr>
      <vt:lpstr>Question 3 Discussion Notes (cont’d)</vt:lpstr>
      <vt:lpstr>Exegetical Insight: How can God be “very angry”? Isn’t he a loving and forgiving God?</vt:lpstr>
      <vt:lpstr>Exegetical Insight: How can God be “very angry”? Isn’t he a loving and forgiving God?</vt:lpstr>
      <vt:lpstr>Exegetical Insight: How can God be “very angry”? Isn’t he a loving and forgiving God?</vt:lpstr>
      <vt:lpstr>Activity 3: Read &amp; Discuss</vt:lpstr>
      <vt:lpstr>Question 4 Discussion Notes </vt:lpstr>
      <vt:lpstr>Question 4 Discussion Notes </vt:lpstr>
      <vt:lpstr>Question 5 Discussion Notes </vt:lpstr>
      <vt:lpstr>Reflect and Share</vt:lpstr>
      <vt:lpstr>Worship and Prayer based on the Scriptures</vt:lpstr>
      <vt:lpstr>Additional Resources 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Sun</dc:creator>
  <cp:lastModifiedBy>Joo Lian Tan</cp:lastModifiedBy>
  <cp:revision>37</cp:revision>
  <dcterms:created xsi:type="dcterms:W3CDTF">2025-07-17T05:36:23Z</dcterms:created>
  <dcterms:modified xsi:type="dcterms:W3CDTF">2026-07-03T09:03:39Z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