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9"/>
  </p:notesMasterIdLst>
  <p:sldIdLst>
    <p:sldId id="292" r:id="rId5"/>
    <p:sldId id="257" r:id="rId6"/>
    <p:sldId id="262" r:id="rId7"/>
    <p:sldId id="259" r:id="rId8"/>
    <p:sldId id="294" r:id="rId9"/>
    <p:sldId id="293" r:id="rId10"/>
    <p:sldId id="268" r:id="rId11"/>
    <p:sldId id="289" r:id="rId12"/>
    <p:sldId id="266" r:id="rId13"/>
    <p:sldId id="275" r:id="rId14"/>
    <p:sldId id="288" r:id="rId15"/>
    <p:sldId id="290" r:id="rId16"/>
    <p:sldId id="278" r:id="rId17"/>
    <p:sldId id="279" r:id="rId18"/>
    <p:sldId id="282" r:id="rId19"/>
    <p:sldId id="280" r:id="rId20"/>
    <p:sldId id="281" r:id="rId21"/>
    <p:sldId id="284" r:id="rId22"/>
    <p:sldId id="283" r:id="rId23"/>
    <p:sldId id="285" r:id="rId24"/>
    <p:sldId id="264" r:id="rId25"/>
    <p:sldId id="270" r:id="rId26"/>
    <p:sldId id="291" r:id="rId27"/>
    <p:sldId id="269" r:id="rId28"/>
  </p:sldIdLst>
  <p:sldSz cx="18288000" cy="10287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B3D2D07-3466-077A-4C8F-083F9E8F4E9D}" name="Valerie Chan" initials="VC" userId="S::valerie.chan@cefc.org.sg::8ff58faa-fe3e-40b2-82dd-e1699d4e021b" providerId="AD"/>
  <p188:author id="{0482C50D-B6AE-D4B6-C791-2B18432F309A}" name="Benjamin Sun" initials="BS" userId="S::benjamin.sun@cefc.org.sg::fa4193ef-14b1-4f0b-b15d-a9e80fe92f6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4E82F3-C360-4835-A369-DF25C17E622C}" v="15" dt="2026-03-25T02:12:38.47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277" autoAdjust="0"/>
  </p:normalViewPr>
  <p:slideViewPr>
    <p:cSldViewPr snapToGrid="0">
      <p:cViewPr varScale="1">
        <p:scale>
          <a:sx n="36" d="100"/>
          <a:sy n="36" d="100"/>
        </p:scale>
        <p:origin x="1068"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35" Type="http://schemas.microsoft.com/office/2018/10/relationships/authors" Target="authors.xml"/><Relationship Id="rId8"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SG"/>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87D2B46-4151-474D-A5A9-FCEDD2D4B0E7}" type="datetimeFigureOut">
              <a:rPr lang="en-SG" smtClean="0"/>
              <a:t>3/7/2026</a:t>
            </a:fld>
            <a:endParaRPr lang="en-SG"/>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SG"/>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SG"/>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SG"/>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4D7FA8-4B1E-44E3-8EFB-43AC8FCD2B0D}" type="slidenum">
              <a:rPr lang="en-SG" smtClean="0"/>
              <a:t>‹#›</a:t>
            </a:fld>
            <a:endParaRPr lang="en-SG"/>
          </a:p>
        </p:txBody>
      </p:sp>
    </p:spTree>
    <p:extLst>
      <p:ext uri="{BB962C8B-B14F-4D97-AF65-F5344CB8AC3E}">
        <p14:creationId xmlns:p14="http://schemas.microsoft.com/office/powerpoint/2010/main" val="437723094"/>
      </p:ext>
    </p:extLst>
  </p:cSld>
  <p:clrMap bg1="lt1" tx1="dk1" bg2="lt2" tx2="dk2" accent1="accent1" accent2="accent2" accent3="accent3" accent4="accent4" accent5="accent5" accent6="accent6" hlink="hlink" folHlink="folHlink"/>
  <p:notesStyle>
    <a:lvl1pPr marL="0" algn="l" defTabSz="1371600" rtl="0" eaLnBrk="1" latinLnBrk="0" hangingPunct="1">
      <a:defRPr sz="1800" kern="1200">
        <a:solidFill>
          <a:schemeClr val="tx1"/>
        </a:solidFill>
        <a:latin typeface="+mn-lt"/>
        <a:ea typeface="+mn-ea"/>
        <a:cs typeface="+mn-cs"/>
      </a:defRPr>
    </a:lvl1pPr>
    <a:lvl2pPr marL="685800" algn="l" defTabSz="1371600" rtl="0" eaLnBrk="1" latinLnBrk="0" hangingPunct="1">
      <a:defRPr sz="1800" kern="1200">
        <a:solidFill>
          <a:schemeClr val="tx1"/>
        </a:solidFill>
        <a:latin typeface="+mn-lt"/>
        <a:ea typeface="+mn-ea"/>
        <a:cs typeface="+mn-cs"/>
      </a:defRPr>
    </a:lvl2pPr>
    <a:lvl3pPr marL="1371600" algn="l" defTabSz="1371600" rtl="0" eaLnBrk="1" latinLnBrk="0" hangingPunct="1">
      <a:defRPr sz="1800" kern="1200">
        <a:solidFill>
          <a:schemeClr val="tx1"/>
        </a:solidFill>
        <a:latin typeface="+mn-lt"/>
        <a:ea typeface="+mn-ea"/>
        <a:cs typeface="+mn-cs"/>
      </a:defRPr>
    </a:lvl3pPr>
    <a:lvl4pPr marL="2057400" algn="l" defTabSz="1371600" rtl="0" eaLnBrk="1" latinLnBrk="0" hangingPunct="1">
      <a:defRPr sz="1800" kern="1200">
        <a:solidFill>
          <a:schemeClr val="tx1"/>
        </a:solidFill>
        <a:latin typeface="+mn-lt"/>
        <a:ea typeface="+mn-ea"/>
        <a:cs typeface="+mn-cs"/>
      </a:defRPr>
    </a:lvl4pPr>
    <a:lvl5pPr marL="2743200" algn="l" defTabSz="1371600" rtl="0" eaLnBrk="1" latinLnBrk="0" hangingPunct="1">
      <a:defRPr sz="1800" kern="1200">
        <a:solidFill>
          <a:schemeClr val="tx1"/>
        </a:solidFill>
        <a:latin typeface="+mn-lt"/>
        <a:ea typeface="+mn-ea"/>
        <a:cs typeface="+mn-cs"/>
      </a:defRPr>
    </a:lvl5pPr>
    <a:lvl6pPr marL="3429000" algn="l" defTabSz="1371600" rtl="0" eaLnBrk="1" latinLnBrk="0" hangingPunct="1">
      <a:defRPr sz="1800" kern="1200">
        <a:solidFill>
          <a:schemeClr val="tx1"/>
        </a:solidFill>
        <a:latin typeface="+mn-lt"/>
        <a:ea typeface="+mn-ea"/>
        <a:cs typeface="+mn-cs"/>
      </a:defRPr>
    </a:lvl6pPr>
    <a:lvl7pPr marL="4114800" algn="l" defTabSz="1371600" rtl="0" eaLnBrk="1" latinLnBrk="0" hangingPunct="1">
      <a:defRPr sz="1800" kern="1200">
        <a:solidFill>
          <a:schemeClr val="tx1"/>
        </a:solidFill>
        <a:latin typeface="+mn-lt"/>
        <a:ea typeface="+mn-ea"/>
        <a:cs typeface="+mn-cs"/>
      </a:defRPr>
    </a:lvl7pPr>
    <a:lvl8pPr marL="4800600" algn="l" defTabSz="1371600" rtl="0" eaLnBrk="1" latinLnBrk="0" hangingPunct="1">
      <a:defRPr sz="1800" kern="1200">
        <a:solidFill>
          <a:schemeClr val="tx1"/>
        </a:solidFill>
        <a:latin typeface="+mn-lt"/>
        <a:ea typeface="+mn-ea"/>
        <a:cs typeface="+mn-cs"/>
      </a:defRPr>
    </a:lvl8pPr>
    <a:lvl9pPr marL="5486400" algn="l" defTabSz="1371600" rtl="0" eaLnBrk="1" latinLnBrk="0" hangingPunct="1">
      <a:defRPr sz="1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1</a:t>
            </a:fld>
            <a:endParaRPr lang="cs-CZ"/>
          </a:p>
        </p:txBody>
      </p:sp>
    </p:spTree>
    <p:extLst>
      <p:ext uri="{BB962C8B-B14F-4D97-AF65-F5344CB8AC3E}">
        <p14:creationId xmlns:p14="http://schemas.microsoft.com/office/powerpoint/2010/main" val="276427900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11009823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SG" u="sng" dirty="0"/>
              <a:t>Facilitators’ Notes </a:t>
            </a:r>
            <a:endParaRPr lang="en-US" dirty="0">
              <a:solidFill>
                <a:srgbClr val="444444"/>
              </a:solidFill>
            </a:endParaRPr>
          </a:p>
          <a:p>
            <a:r>
              <a:rPr lang="en-SG" dirty="0"/>
              <a:t> </a:t>
            </a:r>
            <a:endParaRPr lang="en-US" dirty="0">
              <a:solidFill>
                <a:srgbClr val="444444"/>
              </a:solidFill>
            </a:endParaRPr>
          </a:p>
          <a:p>
            <a:pPr marL="171450" indent="-171450">
              <a:buFont typeface="Arial,Sans-Serif"/>
              <a:buChar char="•"/>
            </a:pPr>
            <a:r>
              <a:rPr lang="en-SG" dirty="0"/>
              <a:t>Time allocated: </a:t>
            </a:r>
            <a:r>
              <a:rPr lang="en-SG" b="1" dirty="0"/>
              <a:t>10min</a:t>
            </a:r>
            <a:r>
              <a:rPr lang="en-US" dirty="0"/>
              <a:t> </a:t>
            </a:r>
            <a:endParaRPr lang="en-US" dirty="0">
              <a:solidFill>
                <a:srgbClr val="444444"/>
              </a:solidFill>
            </a:endParaRPr>
          </a:p>
          <a:p>
            <a:pPr marL="171450" indent="-171450">
              <a:buFont typeface="Arial,Sans-Serif"/>
              <a:buChar char="•"/>
            </a:pPr>
            <a:r>
              <a:rPr lang="en-SG" dirty="0"/>
              <a:t>This is meant to be a light-hearted sharing – to give an insight into people's lives and what they think is worth persevering in.</a:t>
            </a:r>
          </a:p>
          <a:p>
            <a:pPr marL="171450" indent="-171450">
              <a:buFont typeface="Arial,Sans-Serif"/>
              <a:buChar char="•"/>
            </a:pPr>
            <a:r>
              <a:rPr lang="en-SG" dirty="0"/>
              <a:t>Don't need everyone in the group to share. Can pick a few and prepare them ahead to come prepared to share</a:t>
            </a:r>
          </a:p>
        </p:txBody>
      </p:sp>
      <p:sp>
        <p:nvSpPr>
          <p:cNvPr id="4" name="Slide Number Placeholder 3"/>
          <p:cNvSpPr>
            <a:spLocks noGrp="1"/>
          </p:cNvSpPr>
          <p:nvPr>
            <p:ph type="sldNum" sz="quarter" idx="5"/>
          </p:nvPr>
        </p:nvSpPr>
        <p:spPr/>
        <p:txBody>
          <a:bodyPr/>
          <a:lstStyle/>
          <a:p>
            <a:fld id="{5EE77EE7-13C7-4B1E-AE0C-3EFC7A1D4B3F}" type="slidenum">
              <a:rPr lang="en-US" smtClean="0"/>
              <a:t>3</a:t>
            </a:fld>
            <a:endParaRPr lang="en-US"/>
          </a:p>
        </p:txBody>
      </p:sp>
    </p:spTree>
    <p:extLst>
      <p:ext uri="{BB962C8B-B14F-4D97-AF65-F5344CB8AC3E}">
        <p14:creationId xmlns:p14="http://schemas.microsoft.com/office/powerpoint/2010/main" val="24809178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r>
              <a:rPr lang="en-SG" sz="1200" b="0" i="0" u="sng" kern="1200" dirty="0">
                <a:solidFill>
                  <a:schemeClr val="tx1"/>
                </a:solidFill>
                <a:effectLst/>
                <a:latin typeface="+mn-lt"/>
                <a:ea typeface="+mn-ea"/>
                <a:cs typeface="+mn-cs"/>
              </a:rPr>
              <a:t>Facilitators’ Notes​</a:t>
            </a:r>
          </a:p>
          <a:p>
            <a:pPr rtl="0" fontAlgn="base"/>
            <a:r>
              <a:rPr lang="en-SG"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dirty="0">
                <a:solidFill>
                  <a:schemeClr val="tx1"/>
                </a:solidFill>
                <a:effectLst/>
                <a:latin typeface="+mn-lt"/>
                <a:ea typeface="+mn-ea"/>
                <a:cs typeface="+mn-cs"/>
              </a:rPr>
              <a:t>Time allocated: </a:t>
            </a:r>
            <a:r>
              <a:rPr lang="en-SG" sz="1200" b="1" i="0" u="none" strike="noStrike" kern="1200" dirty="0">
                <a:solidFill>
                  <a:schemeClr val="tx1"/>
                </a:solidFill>
                <a:effectLst/>
                <a:latin typeface="+mn-lt"/>
                <a:ea typeface="+mn-ea"/>
                <a:cs typeface="+mn-cs"/>
              </a:rPr>
              <a:t>15-20min</a:t>
            </a:r>
            <a:r>
              <a:rPr lang="en-US" sz="1200" b="0" i="0" kern="1200" dirty="0">
                <a:solidFill>
                  <a:schemeClr val="tx1"/>
                </a:solidFill>
                <a:effectLst/>
                <a:latin typeface="+mn-lt"/>
                <a:ea typeface="+mn-ea"/>
                <a:cs typeface="+mn-cs"/>
              </a:rPr>
              <a:t>​</a:t>
            </a:r>
          </a:p>
          <a:p>
            <a:pPr marL="171450" indent="-171450" rtl="0" fontAlgn="base">
              <a:buFont typeface="Arial" panose="020B0604020202020204" pitchFamily="34" charset="0"/>
              <a:buChar char="•"/>
            </a:pPr>
            <a:r>
              <a:rPr lang="en-SG" sz="1200" b="0" i="0" u="none" strike="noStrike" kern="1200" dirty="0">
                <a:solidFill>
                  <a:schemeClr val="tx1"/>
                </a:solidFill>
                <a:effectLst/>
                <a:latin typeface="+mn-lt"/>
                <a:ea typeface="+mn-ea"/>
                <a:cs typeface="+mn-cs"/>
              </a:rPr>
              <a:t>Tip: as the Spirit leads you, have a short time after worship for people to respond to God in prayer.</a:t>
            </a:r>
            <a:endParaRPr lang="en-SG" sz="1200" b="0" i="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5EE77EE7-13C7-4B1E-AE0C-3EFC7A1D4B3F}" type="slidenum">
              <a:rPr lang="en-US" smtClean="0"/>
              <a:t>4</a:t>
            </a:fld>
            <a:endParaRPr lang="en-US"/>
          </a:p>
        </p:txBody>
      </p:sp>
    </p:spTree>
    <p:extLst>
      <p:ext uri="{BB962C8B-B14F-4D97-AF65-F5344CB8AC3E}">
        <p14:creationId xmlns:p14="http://schemas.microsoft.com/office/powerpoint/2010/main" val="34240668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a:t>Facilitators’ Notes: </a:t>
            </a:r>
            <a:endParaRPr lang="en-US"/>
          </a:p>
          <a:p>
            <a:r>
              <a:rPr lang="en-US"/>
              <a:t> </a:t>
            </a:r>
          </a:p>
          <a:p>
            <a:r>
              <a:rPr lang="en-US"/>
              <a:t>This slide is used by the preachers for related sermons. For reference only.</a:t>
            </a:r>
          </a:p>
          <a:p>
            <a:endParaRPr lang="en-US" u="sng" dirty="0"/>
          </a:p>
          <a:p>
            <a:endParaRPr lang="en-US"/>
          </a:p>
        </p:txBody>
      </p:sp>
      <p:sp>
        <p:nvSpPr>
          <p:cNvPr id="4" name="Slide Number Placeholder 3"/>
          <p:cNvSpPr>
            <a:spLocks noGrp="1"/>
          </p:cNvSpPr>
          <p:nvPr>
            <p:ph type="sldNum" sz="quarter" idx="5"/>
          </p:nvPr>
        </p:nvSpPr>
        <p:spPr/>
        <p:txBody>
          <a:bodyPr/>
          <a:lstStyle/>
          <a:p>
            <a:fld id="{8B4D7FA8-4B1E-44E3-8EFB-43AC8FCD2B0D}" type="slidenum">
              <a:rPr lang="en-SG" smtClean="0"/>
              <a:t>5</a:t>
            </a:fld>
            <a:endParaRPr lang="en-SG"/>
          </a:p>
        </p:txBody>
      </p:sp>
    </p:spTree>
    <p:extLst>
      <p:ext uri="{BB962C8B-B14F-4D97-AF65-F5344CB8AC3E}">
        <p14:creationId xmlns:p14="http://schemas.microsoft.com/office/powerpoint/2010/main" val="4945887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0F2A99-CF77-2308-A612-9F889F8FF4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BF8808-CC8B-D68D-48C1-3AC977624E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027546-ECDF-5FB9-05B6-FF5DBA0792CD}"/>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15min</a:t>
            </a:r>
            <a:endParaRPr lang="en-SG" b="0" u="none" dirty="0"/>
          </a:p>
          <a:p>
            <a:pPr marL="171450" indent="-171450">
              <a:buFont typeface="Arial" panose="020B0604020202020204" pitchFamily="34" charset="0"/>
              <a:buChar char="•"/>
            </a:pPr>
            <a:r>
              <a:rPr lang="en-SG" b="0" u="none" dirty="0"/>
              <a:t>Answers are meant to be short, and mostly found directly in the text itself</a:t>
            </a:r>
          </a:p>
          <a:p>
            <a:pPr marL="171450" indent="-171450">
              <a:buFont typeface="Arial" panose="020B0604020202020204" pitchFamily="34" charset="0"/>
              <a:buChar char="•"/>
            </a:pPr>
            <a:r>
              <a:rPr lang="en-SG" b="0" u="none" dirty="0"/>
              <a:t>Try to give CG members (especially those who are more shy) an opportunity to answer</a:t>
            </a:r>
          </a:p>
          <a:p>
            <a:pPr marL="171450" indent="-171450">
              <a:buFont typeface="Arial" panose="020B0604020202020204" pitchFamily="34" charset="0"/>
              <a:buChar char="•"/>
            </a:pPr>
            <a:r>
              <a:rPr lang="en-SG" b="0" u="none" dirty="0"/>
              <a:t>If CG members want to research and bring up additional historical and cultural context this should be welcomed, but there is no need to.</a:t>
            </a:r>
            <a:endParaRPr lang="en-SG" b="1" u="none" dirty="0"/>
          </a:p>
          <a:p>
            <a:endParaRPr lang="en-US" dirty="0"/>
          </a:p>
        </p:txBody>
      </p:sp>
      <p:sp>
        <p:nvSpPr>
          <p:cNvPr id="4" name="Slide Number Placeholder 3">
            <a:extLst>
              <a:ext uri="{FF2B5EF4-FFF2-40B4-BE49-F238E27FC236}">
                <a16:creationId xmlns:a16="http://schemas.microsoft.com/office/drawing/2014/main" id="{D81C6EB6-66C8-EFF5-B9C3-B9BB398D8503}"/>
              </a:ext>
            </a:extLst>
          </p:cNvPr>
          <p:cNvSpPr>
            <a:spLocks noGrp="1"/>
          </p:cNvSpPr>
          <p:nvPr>
            <p:ph type="sldNum" sz="quarter" idx="5"/>
          </p:nvPr>
        </p:nvSpPr>
        <p:spPr/>
        <p:txBody>
          <a:bodyPr/>
          <a:lstStyle/>
          <a:p>
            <a:fld id="{5EE77EE7-13C7-4B1E-AE0C-3EFC7A1D4B3F}" type="slidenum">
              <a:rPr lang="en-US" smtClean="0"/>
              <a:t>6</a:t>
            </a:fld>
            <a:endParaRPr lang="en-US"/>
          </a:p>
        </p:txBody>
      </p:sp>
    </p:spTree>
    <p:extLst>
      <p:ext uri="{BB962C8B-B14F-4D97-AF65-F5344CB8AC3E}">
        <p14:creationId xmlns:p14="http://schemas.microsoft.com/office/powerpoint/2010/main" val="24070369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BE4999-AF89-178F-59DF-1A85001D44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AB141B-B0B6-94A0-4ADA-7EF93B4667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001242-0ECC-0F8F-C3AE-9C01C9BA33A6}"/>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01BB3070-0820-7CEA-9437-55D774EC0395}"/>
              </a:ext>
            </a:extLst>
          </p:cNvPr>
          <p:cNvSpPr>
            <a:spLocks noGrp="1"/>
          </p:cNvSpPr>
          <p:nvPr>
            <p:ph type="sldNum" sz="quarter" idx="5"/>
          </p:nvPr>
        </p:nvSpPr>
        <p:spPr/>
        <p:txBody>
          <a:bodyPr/>
          <a:lstStyle/>
          <a:p>
            <a:fld id="{8B4D7FA8-4B1E-44E3-8EFB-43AC8FCD2B0D}" type="slidenum">
              <a:rPr lang="en-SG" smtClean="0"/>
              <a:t>7</a:t>
            </a:fld>
            <a:endParaRPr lang="en-SG"/>
          </a:p>
        </p:txBody>
      </p:sp>
    </p:spTree>
    <p:extLst>
      <p:ext uri="{BB962C8B-B14F-4D97-AF65-F5344CB8AC3E}">
        <p14:creationId xmlns:p14="http://schemas.microsoft.com/office/powerpoint/2010/main" val="124138298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55A65-E634-351B-CC6E-739896550B1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E23E2A-1D3A-D1BD-BF33-8C96417E60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47EC05C-9C36-8103-5527-7696AEF7479F}"/>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6E21CC6A-E042-6BC6-51AB-CC6FBBAB06AF}"/>
              </a:ext>
            </a:extLst>
          </p:cNvPr>
          <p:cNvSpPr>
            <a:spLocks noGrp="1"/>
          </p:cNvSpPr>
          <p:nvPr>
            <p:ph type="sldNum" sz="quarter" idx="5"/>
          </p:nvPr>
        </p:nvSpPr>
        <p:spPr/>
        <p:txBody>
          <a:bodyPr/>
          <a:lstStyle/>
          <a:p>
            <a:fld id="{8B4D7FA8-4B1E-44E3-8EFB-43AC8FCD2B0D}" type="slidenum">
              <a:rPr lang="en-SG" smtClean="0"/>
              <a:t>8</a:t>
            </a:fld>
            <a:endParaRPr lang="en-SG"/>
          </a:p>
        </p:txBody>
      </p:sp>
    </p:spTree>
    <p:extLst>
      <p:ext uri="{BB962C8B-B14F-4D97-AF65-F5344CB8AC3E}">
        <p14:creationId xmlns:p14="http://schemas.microsoft.com/office/powerpoint/2010/main" val="38363268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52D86E-0D0D-B4B0-592E-9FD560FB70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6E9A5B-A246-3247-626A-25102CC161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D15655C-536F-1CA8-31EE-02C35A362FF5}"/>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3min </a:t>
            </a:r>
            <a:r>
              <a:rPr lang="en-SG" b="0" u="none" dirty="0"/>
              <a:t>(this slide and next)</a:t>
            </a:r>
            <a:endParaRPr lang="en-SG" b="1" u="none" dirty="0"/>
          </a:p>
          <a:p>
            <a:pPr marL="171450" indent="-171450">
              <a:buFont typeface="Arial" panose="020B0604020202020204" pitchFamily="34" charset="0"/>
              <a:buChar char="•"/>
            </a:pPr>
            <a:r>
              <a:rPr lang="en-SG" b="0" u="none" dirty="0"/>
              <a:t>Go through this briefly, read out or get someone to read</a:t>
            </a:r>
          </a:p>
          <a:p>
            <a:pPr marL="171450" indent="-171450">
              <a:buFont typeface="Arial" panose="020B0604020202020204" pitchFamily="34" charset="0"/>
              <a:buChar char="•"/>
            </a:pPr>
            <a:r>
              <a:rPr lang="en-SG" b="0" u="none" dirty="0"/>
              <a:t>This is meant to provide a deeper understanding of the text and pique people’s interest to know more</a:t>
            </a:r>
          </a:p>
          <a:p>
            <a:pPr marL="171450" indent="-171450">
              <a:buFont typeface="Arial" panose="020B0604020202020204" pitchFamily="34" charset="0"/>
              <a:buChar char="•"/>
            </a:pPr>
            <a:r>
              <a:rPr lang="en-SG" b="0" u="none" dirty="0"/>
              <a:t>Can skip if short on time</a:t>
            </a:r>
          </a:p>
        </p:txBody>
      </p:sp>
      <p:sp>
        <p:nvSpPr>
          <p:cNvPr id="4" name="Slide Number Placeholder 3">
            <a:extLst>
              <a:ext uri="{FF2B5EF4-FFF2-40B4-BE49-F238E27FC236}">
                <a16:creationId xmlns:a16="http://schemas.microsoft.com/office/drawing/2014/main" id="{97004C43-AE3A-E920-E03B-924FF01A5D60}"/>
              </a:ext>
            </a:extLst>
          </p:cNvPr>
          <p:cNvSpPr>
            <a:spLocks noGrp="1"/>
          </p:cNvSpPr>
          <p:nvPr>
            <p:ph type="sldNum" sz="quarter" idx="5"/>
          </p:nvPr>
        </p:nvSpPr>
        <p:spPr/>
        <p:txBody>
          <a:bodyPr/>
          <a:lstStyle/>
          <a:p>
            <a:fld id="{8B4D7FA8-4B1E-44E3-8EFB-43AC8FCD2B0D}" type="slidenum">
              <a:rPr lang="en-SG" smtClean="0"/>
              <a:t>9</a:t>
            </a:fld>
            <a:endParaRPr lang="en-SG"/>
          </a:p>
        </p:txBody>
      </p:sp>
    </p:spTree>
    <p:extLst>
      <p:ext uri="{BB962C8B-B14F-4D97-AF65-F5344CB8AC3E}">
        <p14:creationId xmlns:p14="http://schemas.microsoft.com/office/powerpoint/2010/main" val="18727892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23465B-D428-D215-792C-A0CCBDC192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33914B-BCFA-D98E-EE4A-4F31BD124C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25E95EB-B05A-DBBB-A355-F16D495EDD42}"/>
              </a:ext>
            </a:extLst>
          </p:cNvPr>
          <p:cNvSpPr>
            <a:spLocks noGrp="1"/>
          </p:cNvSpPr>
          <p:nvPr>
            <p:ph type="body" idx="1"/>
          </p:nvPr>
        </p:nvSpPr>
        <p:spPr/>
        <p:txBody>
          <a:bodyPr/>
          <a:lstStyle/>
          <a:p>
            <a:endParaRPr lang="en-SG" b="0" u="none"/>
          </a:p>
        </p:txBody>
      </p:sp>
      <p:sp>
        <p:nvSpPr>
          <p:cNvPr id="4" name="Slide Number Placeholder 3">
            <a:extLst>
              <a:ext uri="{FF2B5EF4-FFF2-40B4-BE49-F238E27FC236}">
                <a16:creationId xmlns:a16="http://schemas.microsoft.com/office/drawing/2014/main" id="{A4725369-8CD7-FFD9-04D5-23EDB7A29A9E}"/>
              </a:ext>
            </a:extLst>
          </p:cNvPr>
          <p:cNvSpPr>
            <a:spLocks noGrp="1"/>
          </p:cNvSpPr>
          <p:nvPr>
            <p:ph type="sldNum" sz="quarter" idx="5"/>
          </p:nvPr>
        </p:nvSpPr>
        <p:spPr/>
        <p:txBody>
          <a:bodyPr/>
          <a:lstStyle/>
          <a:p>
            <a:fld id="{8B4D7FA8-4B1E-44E3-8EFB-43AC8FCD2B0D}" type="slidenum">
              <a:rPr lang="en-SG" smtClean="0"/>
              <a:t>10</a:t>
            </a:fld>
            <a:endParaRPr lang="en-SG"/>
          </a:p>
        </p:txBody>
      </p:sp>
    </p:spTree>
    <p:extLst>
      <p:ext uri="{BB962C8B-B14F-4D97-AF65-F5344CB8AC3E}">
        <p14:creationId xmlns:p14="http://schemas.microsoft.com/office/powerpoint/2010/main" val="3153047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BEBBF8-8FCB-4E41-C645-7E00165DD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452A73-F41C-CA97-02CC-3ECA98632F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E08C6B-CA06-C7F6-8AA4-F26656008A63}"/>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3min </a:t>
            </a:r>
            <a:r>
              <a:rPr lang="en-SG" b="0" u="none" dirty="0"/>
              <a:t>(this slide and next)</a:t>
            </a:r>
            <a:endParaRPr lang="en-SG" b="1" u="none" dirty="0"/>
          </a:p>
          <a:p>
            <a:pPr marL="171450" indent="-171450">
              <a:buFont typeface="Arial" panose="020B0604020202020204" pitchFamily="34" charset="0"/>
              <a:buChar char="•"/>
            </a:pPr>
            <a:r>
              <a:rPr lang="en-SG" b="0" u="none" dirty="0"/>
              <a:t>Go through this briefly, read out or get someone to read</a:t>
            </a:r>
          </a:p>
          <a:p>
            <a:pPr marL="171450" indent="-171450">
              <a:buFont typeface="Arial" panose="020B0604020202020204" pitchFamily="34" charset="0"/>
              <a:buChar char="•"/>
            </a:pPr>
            <a:r>
              <a:rPr lang="en-SG" b="0" u="none" dirty="0"/>
              <a:t>This is meant to provide a deeper understanding of the text and pique people’s interest to know more</a:t>
            </a:r>
          </a:p>
          <a:p>
            <a:pPr marL="171450" indent="-171450">
              <a:buFont typeface="Arial" panose="020B0604020202020204" pitchFamily="34" charset="0"/>
              <a:buChar char="•"/>
            </a:pPr>
            <a:r>
              <a:rPr lang="en-SG" b="0" u="none" dirty="0"/>
              <a:t>Can skip if short on time</a:t>
            </a:r>
          </a:p>
        </p:txBody>
      </p:sp>
      <p:sp>
        <p:nvSpPr>
          <p:cNvPr id="4" name="Slide Number Placeholder 3">
            <a:extLst>
              <a:ext uri="{FF2B5EF4-FFF2-40B4-BE49-F238E27FC236}">
                <a16:creationId xmlns:a16="http://schemas.microsoft.com/office/drawing/2014/main" id="{261C7CFD-1881-381F-3046-DCB540AF9C7B}"/>
              </a:ext>
            </a:extLst>
          </p:cNvPr>
          <p:cNvSpPr>
            <a:spLocks noGrp="1"/>
          </p:cNvSpPr>
          <p:nvPr>
            <p:ph type="sldNum" sz="quarter" idx="5"/>
          </p:nvPr>
        </p:nvSpPr>
        <p:spPr/>
        <p:txBody>
          <a:bodyPr/>
          <a:lstStyle/>
          <a:p>
            <a:fld id="{8B4D7FA8-4B1E-44E3-8EFB-43AC8FCD2B0D}" type="slidenum">
              <a:rPr lang="en-SG" smtClean="0"/>
              <a:t>11</a:t>
            </a:fld>
            <a:endParaRPr lang="en-SG"/>
          </a:p>
        </p:txBody>
      </p:sp>
    </p:spTree>
    <p:extLst>
      <p:ext uri="{BB962C8B-B14F-4D97-AF65-F5344CB8AC3E}">
        <p14:creationId xmlns:p14="http://schemas.microsoft.com/office/powerpoint/2010/main" val="18417781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18F8EB-FAEE-4B6F-3E7B-E1F5C6CE3E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8FB7C7-73B0-22AF-9CCC-0862944FF1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AD265A-A10B-8FD1-7A97-3A9F468C3599}"/>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3min </a:t>
            </a:r>
            <a:r>
              <a:rPr lang="en-SG" b="0" u="none" dirty="0"/>
              <a:t>(this slide and next)</a:t>
            </a:r>
            <a:endParaRPr lang="en-SG" b="1" u="none" dirty="0"/>
          </a:p>
          <a:p>
            <a:pPr marL="171450" indent="-171450">
              <a:buFont typeface="Arial" panose="020B0604020202020204" pitchFamily="34" charset="0"/>
              <a:buChar char="•"/>
            </a:pPr>
            <a:r>
              <a:rPr lang="en-SG" b="0" u="none" dirty="0"/>
              <a:t>Go through this briefly, read out or get someone to read</a:t>
            </a:r>
          </a:p>
          <a:p>
            <a:pPr marL="171450" indent="-171450">
              <a:buFont typeface="Arial" panose="020B0604020202020204" pitchFamily="34" charset="0"/>
              <a:buChar char="•"/>
            </a:pPr>
            <a:r>
              <a:rPr lang="en-SG" b="0" u="none" dirty="0"/>
              <a:t>This is meant to provide a deeper understanding of the text and pique people’s interest to know more</a:t>
            </a:r>
          </a:p>
          <a:p>
            <a:pPr marL="171450" indent="-171450">
              <a:buFont typeface="Arial" panose="020B0604020202020204" pitchFamily="34" charset="0"/>
              <a:buChar char="•"/>
            </a:pPr>
            <a:r>
              <a:rPr lang="en-SG" b="0" u="none" dirty="0"/>
              <a:t>Can skip if short on time</a:t>
            </a:r>
          </a:p>
        </p:txBody>
      </p:sp>
      <p:sp>
        <p:nvSpPr>
          <p:cNvPr id="4" name="Slide Number Placeholder 3">
            <a:extLst>
              <a:ext uri="{FF2B5EF4-FFF2-40B4-BE49-F238E27FC236}">
                <a16:creationId xmlns:a16="http://schemas.microsoft.com/office/drawing/2014/main" id="{8E803472-EE67-ED25-EB3C-5DEBDE714F82}"/>
              </a:ext>
            </a:extLst>
          </p:cNvPr>
          <p:cNvSpPr>
            <a:spLocks noGrp="1"/>
          </p:cNvSpPr>
          <p:nvPr>
            <p:ph type="sldNum" sz="quarter" idx="5"/>
          </p:nvPr>
        </p:nvSpPr>
        <p:spPr/>
        <p:txBody>
          <a:bodyPr/>
          <a:lstStyle/>
          <a:p>
            <a:fld id="{8B4D7FA8-4B1E-44E3-8EFB-43AC8FCD2B0D}" type="slidenum">
              <a:rPr lang="en-SG" smtClean="0"/>
              <a:t>12</a:t>
            </a:fld>
            <a:endParaRPr lang="en-SG"/>
          </a:p>
        </p:txBody>
      </p:sp>
    </p:spTree>
    <p:extLst>
      <p:ext uri="{BB962C8B-B14F-4D97-AF65-F5344CB8AC3E}">
        <p14:creationId xmlns:p14="http://schemas.microsoft.com/office/powerpoint/2010/main" val="41674466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F60A9F-EF3C-7C60-E524-EBC4685733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2977EE7-151B-6325-519A-4459B4F644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251A8-5BA3-4FB1-F431-C8362C3FED0A}"/>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15min</a:t>
            </a:r>
            <a:endParaRPr lang="en-SG" b="0" u="none" dirty="0"/>
          </a:p>
          <a:p>
            <a:pPr marL="171450" indent="-171450">
              <a:buFont typeface="Arial" panose="020B0604020202020204" pitchFamily="34" charset="0"/>
              <a:buChar char="•"/>
            </a:pPr>
            <a:r>
              <a:rPr lang="en-SG" b="0" u="none" dirty="0"/>
              <a:t>Answers are meant to be short, and mostly found directly in the text itself</a:t>
            </a:r>
          </a:p>
          <a:p>
            <a:pPr marL="171450" indent="-171450">
              <a:buFont typeface="Arial" panose="020B0604020202020204" pitchFamily="34" charset="0"/>
              <a:buChar char="•"/>
            </a:pPr>
            <a:r>
              <a:rPr lang="en-SG" b="0" u="none" dirty="0"/>
              <a:t>Try to give CG members (especially those who are more shy) an opportunity to answer</a:t>
            </a:r>
          </a:p>
          <a:p>
            <a:pPr marL="171450" indent="-171450">
              <a:buFont typeface="Arial" panose="020B0604020202020204" pitchFamily="34" charset="0"/>
              <a:buChar char="•"/>
            </a:pPr>
            <a:r>
              <a:rPr lang="en-SG" b="0" u="none" dirty="0"/>
              <a:t>If CG members want to research and bring up additional historical and cultural context this should be welcomed, but there is no need to.</a:t>
            </a:r>
            <a:endParaRPr lang="en-SG" b="1" u="none" dirty="0"/>
          </a:p>
        </p:txBody>
      </p:sp>
      <p:sp>
        <p:nvSpPr>
          <p:cNvPr id="4" name="Slide Number Placeholder 3">
            <a:extLst>
              <a:ext uri="{FF2B5EF4-FFF2-40B4-BE49-F238E27FC236}">
                <a16:creationId xmlns:a16="http://schemas.microsoft.com/office/drawing/2014/main" id="{AB84C6D8-611B-889D-6CF9-DBA137C4DB5F}"/>
              </a:ext>
            </a:extLst>
          </p:cNvPr>
          <p:cNvSpPr>
            <a:spLocks noGrp="1"/>
          </p:cNvSpPr>
          <p:nvPr>
            <p:ph type="sldNum" sz="quarter" idx="5"/>
          </p:nvPr>
        </p:nvSpPr>
        <p:spPr/>
        <p:txBody>
          <a:bodyPr/>
          <a:lstStyle/>
          <a:p>
            <a:fld id="{8B4D7FA8-4B1E-44E3-8EFB-43AC8FCD2B0D}" type="slidenum">
              <a:rPr lang="en-SG" smtClean="0"/>
              <a:t>13</a:t>
            </a:fld>
            <a:endParaRPr lang="en-SG"/>
          </a:p>
        </p:txBody>
      </p:sp>
    </p:spTree>
    <p:extLst>
      <p:ext uri="{BB962C8B-B14F-4D97-AF65-F5344CB8AC3E}">
        <p14:creationId xmlns:p14="http://schemas.microsoft.com/office/powerpoint/2010/main" val="572346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1D32CF-358A-291F-929B-A7CDDE1AC8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A0B1FF-5AB8-5955-95EF-D664051C17E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9081941-747E-558D-59A1-E25ABE5EB03A}"/>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Do not show this to the CG if there is no need to. This is not the “model” answer.</a:t>
            </a:r>
          </a:p>
          <a:p>
            <a:pPr marL="171450" indent="-171450">
              <a:buFont typeface="Arial" panose="020B0604020202020204" pitchFamily="34" charset="0"/>
              <a:buChar char="•"/>
            </a:pPr>
            <a:r>
              <a:rPr lang="en-SG" b="0" u="none" dirty="0"/>
              <a:t>You can show this slide only when the CG is completely stuck and unable to proceed.</a:t>
            </a:r>
          </a:p>
          <a:p>
            <a:pPr marL="171450" indent="-171450">
              <a:buFont typeface="Arial" panose="020B0604020202020204" pitchFamily="34" charset="0"/>
              <a:buChar char="•"/>
            </a:pPr>
            <a:r>
              <a:rPr lang="en-SG" b="0" u="none" dirty="0"/>
              <a:t>Don’t show it too soon because that will kill all thinking and discussion.</a:t>
            </a:r>
          </a:p>
        </p:txBody>
      </p:sp>
      <p:sp>
        <p:nvSpPr>
          <p:cNvPr id="4" name="Slide Number Placeholder 3">
            <a:extLst>
              <a:ext uri="{FF2B5EF4-FFF2-40B4-BE49-F238E27FC236}">
                <a16:creationId xmlns:a16="http://schemas.microsoft.com/office/drawing/2014/main" id="{BE5A1400-9C8B-954A-DE82-10BE9652004F}"/>
              </a:ext>
            </a:extLst>
          </p:cNvPr>
          <p:cNvSpPr>
            <a:spLocks noGrp="1"/>
          </p:cNvSpPr>
          <p:nvPr>
            <p:ph type="sldNum" sz="quarter" idx="5"/>
          </p:nvPr>
        </p:nvSpPr>
        <p:spPr/>
        <p:txBody>
          <a:bodyPr/>
          <a:lstStyle/>
          <a:p>
            <a:fld id="{8B4D7FA8-4B1E-44E3-8EFB-43AC8FCD2B0D}" type="slidenum">
              <a:rPr lang="en-SG" smtClean="0"/>
              <a:t>14</a:t>
            </a:fld>
            <a:endParaRPr lang="en-SG"/>
          </a:p>
        </p:txBody>
      </p:sp>
    </p:spTree>
    <p:extLst>
      <p:ext uri="{BB962C8B-B14F-4D97-AF65-F5344CB8AC3E}">
        <p14:creationId xmlns:p14="http://schemas.microsoft.com/office/powerpoint/2010/main" val="5497267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9F3E3E-BDF2-E670-E307-DA420855EB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72433B-AEFF-05BD-69C5-BE26FE1D0F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736D8B3-9D3A-4A56-2B0B-910ECFD4E419}"/>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Time allocated: </a:t>
            </a:r>
            <a:r>
              <a:rPr lang="en-SG" b="1" u="none" dirty="0"/>
              <a:t>2min</a:t>
            </a:r>
            <a:endParaRPr lang="en-SG" b="0" u="none" dirty="0"/>
          </a:p>
          <a:p>
            <a:pPr marL="171450" indent="-171450">
              <a:buFont typeface="Arial" panose="020B0604020202020204" pitchFamily="34" charset="0"/>
              <a:buChar char="•"/>
            </a:pPr>
            <a:r>
              <a:rPr lang="en-SG" b="0" u="none" dirty="0"/>
              <a:t>You can get someone to read this out.</a:t>
            </a:r>
          </a:p>
          <a:p>
            <a:pPr marL="171450" indent="-171450">
              <a:buFont typeface="Arial" panose="020B0604020202020204" pitchFamily="34" charset="0"/>
              <a:buChar char="•"/>
            </a:pPr>
            <a:r>
              <a:rPr lang="en-SG" b="0" u="none" dirty="0"/>
              <a:t>The theological truth that the quote points to is the significance of the work of rebuilding the temple (a representation of God’s presence with us), but that God’s presence is FAR bigger and greater than the temple. It can be experienced even without the temple! </a:t>
            </a:r>
            <a:endParaRPr lang="en-SG" b="1" u="none" dirty="0"/>
          </a:p>
        </p:txBody>
      </p:sp>
      <p:sp>
        <p:nvSpPr>
          <p:cNvPr id="4" name="Slide Number Placeholder 3">
            <a:extLst>
              <a:ext uri="{FF2B5EF4-FFF2-40B4-BE49-F238E27FC236}">
                <a16:creationId xmlns:a16="http://schemas.microsoft.com/office/drawing/2014/main" id="{6A8E97EA-52B1-C1C7-EB24-F31D41F09BA5}"/>
              </a:ext>
            </a:extLst>
          </p:cNvPr>
          <p:cNvSpPr>
            <a:spLocks noGrp="1"/>
          </p:cNvSpPr>
          <p:nvPr>
            <p:ph type="sldNum" sz="quarter" idx="5"/>
          </p:nvPr>
        </p:nvSpPr>
        <p:spPr/>
        <p:txBody>
          <a:bodyPr/>
          <a:lstStyle/>
          <a:p>
            <a:fld id="{8B4D7FA8-4B1E-44E3-8EFB-43AC8FCD2B0D}" type="slidenum">
              <a:rPr lang="en-SG" smtClean="0"/>
              <a:t>15</a:t>
            </a:fld>
            <a:endParaRPr lang="en-SG"/>
          </a:p>
        </p:txBody>
      </p:sp>
    </p:spTree>
    <p:extLst>
      <p:ext uri="{BB962C8B-B14F-4D97-AF65-F5344CB8AC3E}">
        <p14:creationId xmlns:p14="http://schemas.microsoft.com/office/powerpoint/2010/main" val="16666523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504C7F-8710-0F2C-4DEE-2E9D2F293B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07CDF8-5C50-7831-0DC8-835DBD7480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E8EEC3-F53C-207A-91BD-B68F4F59E350}"/>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20min</a:t>
            </a:r>
            <a:endParaRPr lang="en-SG" b="0" u="none" dirty="0"/>
          </a:p>
          <a:p>
            <a:pPr marL="171450" indent="-171450">
              <a:buFont typeface="Arial" panose="020B0604020202020204" pitchFamily="34" charset="0"/>
              <a:buChar char="•"/>
            </a:pPr>
            <a:r>
              <a:rPr lang="en-SG" b="0" u="none" dirty="0"/>
              <a:t>CG members will likely be able to identify the actions through the verbs in the text</a:t>
            </a:r>
          </a:p>
          <a:p>
            <a:pPr marL="171450" indent="-171450">
              <a:buFont typeface="Arial" panose="020B0604020202020204" pitchFamily="34" charset="0"/>
              <a:buChar char="•"/>
            </a:pPr>
            <a:r>
              <a:rPr lang="en-SG" b="0" u="none" dirty="0"/>
              <a:t>But it may be harder for them to understand, on the basis of the English text alone, what is the meaning of these actions e.g. what does it mean for God to “shake the heavens and the earth”?</a:t>
            </a:r>
          </a:p>
          <a:p>
            <a:pPr marL="171450" indent="-171450">
              <a:buFont typeface="Arial" panose="020B0604020202020204" pitchFamily="34" charset="0"/>
              <a:buChar char="•"/>
            </a:pPr>
            <a:r>
              <a:rPr lang="en-SG" b="0" u="none" dirty="0"/>
              <a:t>It’s ok if CG members are not sure of the answer. See if they can infer (make educated guesses) based on the text before “revealing the answer”, because this will help them to interact with the text.</a:t>
            </a:r>
            <a:endParaRPr lang="en-SG" b="1" u="none" dirty="0"/>
          </a:p>
        </p:txBody>
      </p:sp>
      <p:sp>
        <p:nvSpPr>
          <p:cNvPr id="4" name="Slide Number Placeholder 3">
            <a:extLst>
              <a:ext uri="{FF2B5EF4-FFF2-40B4-BE49-F238E27FC236}">
                <a16:creationId xmlns:a16="http://schemas.microsoft.com/office/drawing/2014/main" id="{F5C9C88F-A796-1A2C-8C1D-3BA3807131DA}"/>
              </a:ext>
            </a:extLst>
          </p:cNvPr>
          <p:cNvSpPr>
            <a:spLocks noGrp="1"/>
          </p:cNvSpPr>
          <p:nvPr>
            <p:ph type="sldNum" sz="quarter" idx="5"/>
          </p:nvPr>
        </p:nvSpPr>
        <p:spPr/>
        <p:txBody>
          <a:bodyPr/>
          <a:lstStyle/>
          <a:p>
            <a:fld id="{8B4D7FA8-4B1E-44E3-8EFB-43AC8FCD2B0D}" type="slidenum">
              <a:rPr lang="en-SG" smtClean="0"/>
              <a:t>16</a:t>
            </a:fld>
            <a:endParaRPr lang="en-SG"/>
          </a:p>
        </p:txBody>
      </p:sp>
    </p:spTree>
    <p:extLst>
      <p:ext uri="{BB962C8B-B14F-4D97-AF65-F5344CB8AC3E}">
        <p14:creationId xmlns:p14="http://schemas.microsoft.com/office/powerpoint/2010/main" val="129513258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78CB83-DAFF-7461-5480-BE3BFC5DB9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E8A105-6F0A-9709-BBAA-6BFC146AA2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81E1034-1424-5275-6AE7-45F788D06DA4}"/>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Show this slide and go through only after the CG has discussed</a:t>
            </a:r>
          </a:p>
        </p:txBody>
      </p:sp>
      <p:sp>
        <p:nvSpPr>
          <p:cNvPr id="4" name="Slide Number Placeholder 3">
            <a:extLst>
              <a:ext uri="{FF2B5EF4-FFF2-40B4-BE49-F238E27FC236}">
                <a16:creationId xmlns:a16="http://schemas.microsoft.com/office/drawing/2014/main" id="{8E95EBD8-A54E-9982-86A2-8ACB960DB2BA}"/>
              </a:ext>
            </a:extLst>
          </p:cNvPr>
          <p:cNvSpPr>
            <a:spLocks noGrp="1"/>
          </p:cNvSpPr>
          <p:nvPr>
            <p:ph type="sldNum" sz="quarter" idx="5"/>
          </p:nvPr>
        </p:nvSpPr>
        <p:spPr/>
        <p:txBody>
          <a:bodyPr/>
          <a:lstStyle/>
          <a:p>
            <a:fld id="{8B4D7FA8-4B1E-44E3-8EFB-43AC8FCD2B0D}" type="slidenum">
              <a:rPr lang="en-SG" smtClean="0"/>
              <a:t>17</a:t>
            </a:fld>
            <a:endParaRPr lang="en-SG"/>
          </a:p>
        </p:txBody>
      </p:sp>
    </p:spTree>
    <p:extLst>
      <p:ext uri="{BB962C8B-B14F-4D97-AF65-F5344CB8AC3E}">
        <p14:creationId xmlns:p14="http://schemas.microsoft.com/office/powerpoint/2010/main" val="33315147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751A5-D2D9-FA33-9F09-764FA59857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0DAD7E5-7EC9-4E26-43B5-D910D1571A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103429-6698-4C31-D29D-77C1E2D748A8}"/>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Show this slide and go through only after the CG has discussed</a:t>
            </a:r>
          </a:p>
        </p:txBody>
      </p:sp>
      <p:sp>
        <p:nvSpPr>
          <p:cNvPr id="4" name="Slide Number Placeholder 3">
            <a:extLst>
              <a:ext uri="{FF2B5EF4-FFF2-40B4-BE49-F238E27FC236}">
                <a16:creationId xmlns:a16="http://schemas.microsoft.com/office/drawing/2014/main" id="{34E7A00D-E3BC-5E7E-A5A3-F7FBB62BD6CD}"/>
              </a:ext>
            </a:extLst>
          </p:cNvPr>
          <p:cNvSpPr>
            <a:spLocks noGrp="1"/>
          </p:cNvSpPr>
          <p:nvPr>
            <p:ph type="sldNum" sz="quarter" idx="5"/>
          </p:nvPr>
        </p:nvSpPr>
        <p:spPr/>
        <p:txBody>
          <a:bodyPr/>
          <a:lstStyle/>
          <a:p>
            <a:fld id="{8B4D7FA8-4B1E-44E3-8EFB-43AC8FCD2B0D}" type="slidenum">
              <a:rPr lang="en-SG" smtClean="0"/>
              <a:t>18</a:t>
            </a:fld>
            <a:endParaRPr lang="en-SG"/>
          </a:p>
        </p:txBody>
      </p:sp>
    </p:spTree>
    <p:extLst>
      <p:ext uri="{BB962C8B-B14F-4D97-AF65-F5344CB8AC3E}">
        <p14:creationId xmlns:p14="http://schemas.microsoft.com/office/powerpoint/2010/main" val="21445313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DA3D37-C11B-DC0B-E663-51DED1F269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4982C5-C911-F005-4603-6B35E0C9C8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F6711B-3F2F-E793-276A-578CABA3F70C}"/>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Show this slide and go through only after the CG has discussed</a:t>
            </a:r>
          </a:p>
        </p:txBody>
      </p:sp>
      <p:sp>
        <p:nvSpPr>
          <p:cNvPr id="4" name="Slide Number Placeholder 3">
            <a:extLst>
              <a:ext uri="{FF2B5EF4-FFF2-40B4-BE49-F238E27FC236}">
                <a16:creationId xmlns:a16="http://schemas.microsoft.com/office/drawing/2014/main" id="{A598FE7B-113D-E870-EAAD-410D9C5242AD}"/>
              </a:ext>
            </a:extLst>
          </p:cNvPr>
          <p:cNvSpPr>
            <a:spLocks noGrp="1"/>
          </p:cNvSpPr>
          <p:nvPr>
            <p:ph type="sldNum" sz="quarter" idx="5"/>
          </p:nvPr>
        </p:nvSpPr>
        <p:spPr/>
        <p:txBody>
          <a:bodyPr/>
          <a:lstStyle/>
          <a:p>
            <a:fld id="{8B4D7FA8-4B1E-44E3-8EFB-43AC8FCD2B0D}" type="slidenum">
              <a:rPr lang="en-SG" smtClean="0"/>
              <a:t>19</a:t>
            </a:fld>
            <a:endParaRPr lang="en-SG"/>
          </a:p>
        </p:txBody>
      </p:sp>
    </p:spTree>
    <p:extLst>
      <p:ext uri="{BB962C8B-B14F-4D97-AF65-F5344CB8AC3E}">
        <p14:creationId xmlns:p14="http://schemas.microsoft.com/office/powerpoint/2010/main" val="23169020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8A7E2-2ED1-23E5-A8AD-E0BEE540E16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FCE3CE-EB4B-2F96-E2FE-0F9ED857D0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EA4A4B-0E3E-CEA2-5378-123462DA628D}"/>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b="0" u="none" dirty="0"/>
              <a:t>Show this slide and go through only after the CG has discussed</a:t>
            </a:r>
          </a:p>
        </p:txBody>
      </p:sp>
      <p:sp>
        <p:nvSpPr>
          <p:cNvPr id="4" name="Slide Number Placeholder 3">
            <a:extLst>
              <a:ext uri="{FF2B5EF4-FFF2-40B4-BE49-F238E27FC236}">
                <a16:creationId xmlns:a16="http://schemas.microsoft.com/office/drawing/2014/main" id="{FB92233A-4EF4-B88D-A950-7E22E971694B}"/>
              </a:ext>
            </a:extLst>
          </p:cNvPr>
          <p:cNvSpPr>
            <a:spLocks noGrp="1"/>
          </p:cNvSpPr>
          <p:nvPr>
            <p:ph type="sldNum" sz="quarter" idx="5"/>
          </p:nvPr>
        </p:nvSpPr>
        <p:spPr/>
        <p:txBody>
          <a:bodyPr/>
          <a:lstStyle/>
          <a:p>
            <a:fld id="{8B4D7FA8-4B1E-44E3-8EFB-43AC8FCD2B0D}" type="slidenum">
              <a:rPr lang="en-SG" smtClean="0"/>
              <a:t>20</a:t>
            </a:fld>
            <a:endParaRPr lang="en-SG"/>
          </a:p>
        </p:txBody>
      </p:sp>
    </p:spTree>
    <p:extLst>
      <p:ext uri="{BB962C8B-B14F-4D97-AF65-F5344CB8AC3E}">
        <p14:creationId xmlns:p14="http://schemas.microsoft.com/office/powerpoint/2010/main" val="4274623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4FF03-586F-0F9B-E2F9-945C2F325D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7E999F-16F8-E9BF-DC3D-F361B29642C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6C348-60BB-8CF6-7BED-82246BFEB72A}"/>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15min</a:t>
            </a:r>
          </a:p>
          <a:p>
            <a:pPr marL="171450" indent="-171450">
              <a:buFont typeface="Arial" panose="020B0604020202020204" pitchFamily="34" charset="0"/>
              <a:buChar char="•"/>
            </a:pPr>
            <a:r>
              <a:rPr lang="en-SG" b="0" u="none" dirty="0"/>
              <a:t>May want to do this in sub groups to give people more time to share</a:t>
            </a:r>
          </a:p>
          <a:p>
            <a:pPr marL="171450" indent="-171450">
              <a:buFont typeface="Arial" panose="020B0604020202020204" pitchFamily="34" charset="0"/>
              <a:buChar char="•"/>
            </a:pPr>
            <a:r>
              <a:rPr lang="en-SG" b="0" u="none" dirty="0"/>
              <a:t>For question 1, focus not just on challenging people to step up in faith to serve, but also affirming people as they share how they have already been serving. For some it is not a call to do new things but an encouragement to be faithful in what they are already doing.</a:t>
            </a:r>
          </a:p>
          <a:p>
            <a:pPr marL="171450" indent="-171450">
              <a:buFont typeface="Arial" panose="020B0604020202020204" pitchFamily="34" charset="0"/>
              <a:buChar char="•"/>
            </a:pPr>
            <a:r>
              <a:rPr lang="en-SG" b="0" u="none" dirty="0"/>
              <a:t>Question 2 is linked to the earlier reflection question on priorities. Some may feel too shy to share, or not have the language for it. As leaders we can model authenticity by sharing some of our struggles in obedience and surrender to the Lord, while also talking about how we have moved forward in our own journey.</a:t>
            </a:r>
          </a:p>
        </p:txBody>
      </p:sp>
      <p:sp>
        <p:nvSpPr>
          <p:cNvPr id="4" name="Slide Number Placeholder 3">
            <a:extLst>
              <a:ext uri="{FF2B5EF4-FFF2-40B4-BE49-F238E27FC236}">
                <a16:creationId xmlns:a16="http://schemas.microsoft.com/office/drawing/2014/main" id="{F64DAEA8-D020-6DCF-312A-43ADE0615D1F}"/>
              </a:ext>
            </a:extLst>
          </p:cNvPr>
          <p:cNvSpPr>
            <a:spLocks noGrp="1"/>
          </p:cNvSpPr>
          <p:nvPr>
            <p:ph type="sldNum" sz="quarter" idx="5"/>
          </p:nvPr>
        </p:nvSpPr>
        <p:spPr/>
        <p:txBody>
          <a:bodyPr/>
          <a:lstStyle/>
          <a:p>
            <a:fld id="{8B4D7FA8-4B1E-44E3-8EFB-43AC8FCD2B0D}" type="slidenum">
              <a:rPr lang="en-SG" smtClean="0"/>
              <a:t>21</a:t>
            </a:fld>
            <a:endParaRPr lang="en-SG"/>
          </a:p>
        </p:txBody>
      </p:sp>
    </p:spTree>
    <p:extLst>
      <p:ext uri="{BB962C8B-B14F-4D97-AF65-F5344CB8AC3E}">
        <p14:creationId xmlns:p14="http://schemas.microsoft.com/office/powerpoint/2010/main" val="16118763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5A472D-DED3-1787-880F-795E061477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3A3386-37A2-7FDC-A289-EA6C0EB282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D7BAD0-C4B4-57CB-FD5A-40928DC50524}"/>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20min</a:t>
            </a:r>
            <a:endParaRPr lang="en-SG" b="1" u="sng" dirty="0"/>
          </a:p>
          <a:p>
            <a:pPr marL="171450" indent="-171450">
              <a:buFont typeface="Arial" panose="020B0604020202020204" pitchFamily="34" charset="0"/>
              <a:buChar char="•"/>
            </a:pPr>
            <a:r>
              <a:rPr lang="en-SG" b="0" u="none" dirty="0"/>
              <a:t>The songs are suggested, in line with the theme. Feel free to choose your own.</a:t>
            </a:r>
          </a:p>
        </p:txBody>
      </p:sp>
      <p:sp>
        <p:nvSpPr>
          <p:cNvPr id="4" name="Slide Number Placeholder 3">
            <a:extLst>
              <a:ext uri="{FF2B5EF4-FFF2-40B4-BE49-F238E27FC236}">
                <a16:creationId xmlns:a16="http://schemas.microsoft.com/office/drawing/2014/main" id="{7E1BCEB0-7AEE-93CF-3563-9EEA1215A57B}"/>
              </a:ext>
            </a:extLst>
          </p:cNvPr>
          <p:cNvSpPr>
            <a:spLocks noGrp="1"/>
          </p:cNvSpPr>
          <p:nvPr>
            <p:ph type="sldNum" sz="quarter" idx="5"/>
          </p:nvPr>
        </p:nvSpPr>
        <p:spPr/>
        <p:txBody>
          <a:bodyPr/>
          <a:lstStyle/>
          <a:p>
            <a:fld id="{8B4D7FA8-4B1E-44E3-8EFB-43AC8FCD2B0D}" type="slidenum">
              <a:rPr lang="en-SG" smtClean="0"/>
              <a:t>22</a:t>
            </a:fld>
            <a:endParaRPr lang="en-SG"/>
          </a:p>
        </p:txBody>
      </p:sp>
    </p:spTree>
    <p:extLst>
      <p:ext uri="{BB962C8B-B14F-4D97-AF65-F5344CB8AC3E}">
        <p14:creationId xmlns:p14="http://schemas.microsoft.com/office/powerpoint/2010/main" val="405377120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8FA5E5-2205-3F31-97CB-8A3E1DD824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865446-8832-FD57-6F6F-D4AB3B54A4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79815FB-6FBB-7D3D-4354-8BDBAE620CB9}"/>
              </a:ext>
            </a:extLst>
          </p:cNvPr>
          <p:cNvSpPr>
            <a:spLocks noGrp="1"/>
          </p:cNvSpPr>
          <p:nvPr>
            <p:ph type="body" idx="1"/>
          </p:nvPr>
        </p:nvSpPr>
        <p:spPr/>
        <p:txBody>
          <a:bodyPr/>
          <a:lstStyle/>
          <a:p>
            <a:r>
              <a:rPr lang="en-SG" u="sng" dirty="0"/>
              <a:t>Facilitators’ Notes</a:t>
            </a:r>
            <a:endParaRPr lang="en-SG" u="none" dirty="0"/>
          </a:p>
          <a:p>
            <a:endParaRPr lang="en-SG" u="none" dirty="0"/>
          </a:p>
          <a:p>
            <a:pPr marL="171450" indent="-171450">
              <a:buFont typeface="Arial" panose="020B0604020202020204" pitchFamily="34" charset="0"/>
              <a:buChar char="•"/>
            </a:pPr>
            <a:r>
              <a:rPr lang="en-SG" u="none" dirty="0"/>
              <a:t>Time allocated: </a:t>
            </a:r>
            <a:r>
              <a:rPr lang="en-SG" b="1" u="none" dirty="0"/>
              <a:t>20min</a:t>
            </a:r>
            <a:endParaRPr lang="en-SG" b="1" u="sng" dirty="0"/>
          </a:p>
          <a:p>
            <a:pPr marL="171450" indent="-171450">
              <a:buFont typeface="Arial" panose="020B0604020202020204" pitchFamily="34" charset="0"/>
              <a:buChar char="•"/>
            </a:pPr>
            <a:r>
              <a:rPr lang="en-SG" b="0" u="none" dirty="0"/>
              <a:t>The songs are suggested, in line with the theme. Feel free to choose your own.</a:t>
            </a:r>
          </a:p>
        </p:txBody>
      </p:sp>
      <p:sp>
        <p:nvSpPr>
          <p:cNvPr id="4" name="Slide Number Placeholder 3">
            <a:extLst>
              <a:ext uri="{FF2B5EF4-FFF2-40B4-BE49-F238E27FC236}">
                <a16:creationId xmlns:a16="http://schemas.microsoft.com/office/drawing/2014/main" id="{FB5D84BF-664C-19CC-A376-B404A0C7AAE3}"/>
              </a:ext>
            </a:extLst>
          </p:cNvPr>
          <p:cNvSpPr>
            <a:spLocks noGrp="1"/>
          </p:cNvSpPr>
          <p:nvPr>
            <p:ph type="sldNum" sz="quarter" idx="5"/>
          </p:nvPr>
        </p:nvSpPr>
        <p:spPr/>
        <p:txBody>
          <a:bodyPr/>
          <a:lstStyle/>
          <a:p>
            <a:fld id="{8B4D7FA8-4B1E-44E3-8EFB-43AC8FCD2B0D}" type="slidenum">
              <a:rPr lang="en-SG" smtClean="0"/>
              <a:t>23</a:t>
            </a:fld>
            <a:endParaRPr lang="en-SG"/>
          </a:p>
        </p:txBody>
      </p:sp>
    </p:spTree>
    <p:extLst>
      <p:ext uri="{BB962C8B-B14F-4D97-AF65-F5344CB8AC3E}">
        <p14:creationId xmlns:p14="http://schemas.microsoft.com/office/powerpoint/2010/main" val="49002306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B80B10-569B-92AE-6582-BB37CA221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1B9BB3-6B89-B883-9F8F-FE7D56E944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989F1CE-02AC-EEA2-BE40-F2580DAFC1B8}"/>
              </a:ext>
            </a:extLst>
          </p:cNvPr>
          <p:cNvSpPr>
            <a:spLocks noGrp="1"/>
          </p:cNvSpPr>
          <p:nvPr>
            <p:ph type="body" idx="1"/>
          </p:nvPr>
        </p:nvSpPr>
        <p:spPr/>
        <p:txBody>
          <a:bodyPr/>
          <a:lstStyle/>
          <a:p>
            <a:r>
              <a:rPr lang="en-SG" u="sng"/>
              <a:t>Facilitators’ Notes</a:t>
            </a:r>
            <a:endParaRPr lang="en-SG" u="none"/>
          </a:p>
          <a:p>
            <a:endParaRPr lang="en-SG" u="none" dirty="0"/>
          </a:p>
          <a:p>
            <a:pPr marL="171450" indent="-171450">
              <a:buFont typeface="Arial" panose="020B0604020202020204" pitchFamily="34" charset="0"/>
              <a:buChar char="•"/>
            </a:pPr>
            <a:r>
              <a:rPr lang="en-SG" u="none" dirty="0"/>
              <a:t>Share only to those who are keen.</a:t>
            </a:r>
            <a:endParaRPr lang="en-SG" b="0" u="none" dirty="0"/>
          </a:p>
          <a:p>
            <a:endParaRPr lang="en-SG" b="1" u="none" dirty="0"/>
          </a:p>
        </p:txBody>
      </p:sp>
      <p:sp>
        <p:nvSpPr>
          <p:cNvPr id="4" name="Slide Number Placeholder 3">
            <a:extLst>
              <a:ext uri="{FF2B5EF4-FFF2-40B4-BE49-F238E27FC236}">
                <a16:creationId xmlns:a16="http://schemas.microsoft.com/office/drawing/2014/main" id="{562AE9D7-ABD8-C732-4F72-B6012A58A7D3}"/>
              </a:ext>
            </a:extLst>
          </p:cNvPr>
          <p:cNvSpPr>
            <a:spLocks noGrp="1"/>
          </p:cNvSpPr>
          <p:nvPr>
            <p:ph type="sldNum" sz="quarter" idx="5"/>
          </p:nvPr>
        </p:nvSpPr>
        <p:spPr/>
        <p:txBody>
          <a:bodyPr/>
          <a:lstStyle/>
          <a:p>
            <a:fld id="{8B4D7FA8-4B1E-44E3-8EFB-43AC8FCD2B0D}" type="slidenum">
              <a:rPr lang="en-SG" smtClean="0"/>
              <a:t>24</a:t>
            </a:fld>
            <a:endParaRPr lang="en-SG"/>
          </a:p>
        </p:txBody>
      </p:sp>
    </p:spTree>
    <p:extLst>
      <p:ext uri="{BB962C8B-B14F-4D97-AF65-F5344CB8AC3E}">
        <p14:creationId xmlns:p14="http://schemas.microsoft.com/office/powerpoint/2010/main" val="7299971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86000" y="1683545"/>
            <a:ext cx="13716000" cy="3581400"/>
          </a:xfrm>
        </p:spPr>
        <p:txBody>
          <a:bodyPr anchor="b"/>
          <a:lstStyle>
            <a:lvl1pPr algn="ctr">
              <a:defRPr sz="9000"/>
            </a:lvl1pPr>
          </a:lstStyle>
          <a:p>
            <a:r>
              <a:rPr lang="en-US"/>
              <a:t>Click to edit Master title style</a:t>
            </a:r>
          </a:p>
        </p:txBody>
      </p:sp>
      <p:sp>
        <p:nvSpPr>
          <p:cNvPr id="3" name="Subtitle 2"/>
          <p:cNvSpPr>
            <a:spLocks noGrp="1"/>
          </p:cNvSpPr>
          <p:nvPr>
            <p:ph type="subTitle" idx="1"/>
          </p:nvPr>
        </p:nvSpPr>
        <p:spPr>
          <a:xfrm>
            <a:off x="2286000" y="5403057"/>
            <a:ext cx="13716000" cy="2483643"/>
          </a:xfrm>
        </p:spPr>
        <p:txBody>
          <a:bodyPr/>
          <a:lstStyle>
            <a:lvl1pPr marL="0" indent="0" algn="ctr">
              <a:buNone/>
              <a:defRPr sz="3600"/>
            </a:lvl1pPr>
            <a:lvl2pPr marL="685800" indent="0" algn="ctr">
              <a:buNone/>
              <a:defRPr sz="3000"/>
            </a:lvl2pPr>
            <a:lvl3pPr marL="1371600" indent="0" algn="ctr">
              <a:buNone/>
              <a:defRPr sz="2700"/>
            </a:lvl3pPr>
            <a:lvl4pPr marL="2057400" indent="0" algn="ctr">
              <a:buNone/>
              <a:defRPr sz="2400"/>
            </a:lvl4pPr>
            <a:lvl5pPr marL="2743200" indent="0" algn="ctr">
              <a:buNone/>
              <a:defRPr sz="2400"/>
            </a:lvl5pPr>
            <a:lvl6pPr marL="3429000" indent="0" algn="ctr">
              <a:buNone/>
              <a:defRPr sz="2400"/>
            </a:lvl6pPr>
            <a:lvl7pPr marL="4114800" indent="0" algn="ctr">
              <a:buNone/>
              <a:defRPr sz="2400"/>
            </a:lvl7pPr>
            <a:lvl8pPr marL="4800600" indent="0" algn="ctr">
              <a:buNone/>
              <a:defRPr sz="2400"/>
            </a:lvl8pPr>
            <a:lvl9pPr marL="5486400" indent="0" algn="ctr">
              <a:buNone/>
              <a:defRPr sz="2400"/>
            </a:lvl9pPr>
          </a:lstStyle>
          <a:p>
            <a:r>
              <a:rPr lang="en-US"/>
              <a:t>Click to edit Master subtitle style</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26576443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5728323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47775" y="2564608"/>
            <a:ext cx="15773400" cy="4279106"/>
          </a:xfrm>
        </p:spPr>
        <p:txBody>
          <a:bodyPr anchor="b"/>
          <a:lstStyle>
            <a:lvl1pPr>
              <a:defRPr sz="9000"/>
            </a:lvl1pPr>
          </a:lstStyle>
          <a:p>
            <a:r>
              <a:rPr lang="en-US"/>
              <a:t>Click to edit Master title style</a:t>
            </a:r>
          </a:p>
        </p:txBody>
      </p:sp>
      <p:sp>
        <p:nvSpPr>
          <p:cNvPr id="3" name="Text Placeholder 2"/>
          <p:cNvSpPr>
            <a:spLocks noGrp="1"/>
          </p:cNvSpPr>
          <p:nvPr>
            <p:ph type="body" idx="1"/>
          </p:nvPr>
        </p:nvSpPr>
        <p:spPr>
          <a:xfrm>
            <a:off x="1247775" y="6884195"/>
            <a:ext cx="15773400" cy="2250281"/>
          </a:xfrm>
        </p:spPr>
        <p:txBody>
          <a:bodyPr/>
          <a:lstStyle>
            <a:lvl1pPr marL="0" indent="0">
              <a:buNone/>
              <a:defRPr sz="3600">
                <a:solidFill>
                  <a:schemeClr val="tx1">
                    <a:tint val="82000"/>
                  </a:schemeClr>
                </a:solidFill>
              </a:defRPr>
            </a:lvl1pPr>
            <a:lvl2pPr marL="685800" indent="0">
              <a:buNone/>
              <a:defRPr sz="3000">
                <a:solidFill>
                  <a:schemeClr val="tx1">
                    <a:tint val="82000"/>
                  </a:schemeClr>
                </a:solidFill>
              </a:defRPr>
            </a:lvl2pPr>
            <a:lvl3pPr marL="1371600" indent="0">
              <a:buNone/>
              <a:defRPr sz="2700">
                <a:solidFill>
                  <a:schemeClr val="tx1">
                    <a:tint val="82000"/>
                  </a:schemeClr>
                </a:solidFill>
              </a:defRPr>
            </a:lvl3pPr>
            <a:lvl4pPr marL="2057400" indent="0">
              <a:buNone/>
              <a:defRPr sz="2400">
                <a:solidFill>
                  <a:schemeClr val="tx1">
                    <a:tint val="82000"/>
                  </a:schemeClr>
                </a:solidFill>
              </a:defRPr>
            </a:lvl4pPr>
            <a:lvl5pPr marL="2743200" indent="0">
              <a:buNone/>
              <a:defRPr sz="2400">
                <a:solidFill>
                  <a:schemeClr val="tx1">
                    <a:tint val="82000"/>
                  </a:schemeClr>
                </a:solidFill>
              </a:defRPr>
            </a:lvl5pPr>
            <a:lvl6pPr marL="3429000" indent="0">
              <a:buNone/>
              <a:defRPr sz="2400">
                <a:solidFill>
                  <a:schemeClr val="tx1">
                    <a:tint val="82000"/>
                  </a:schemeClr>
                </a:solidFill>
              </a:defRPr>
            </a:lvl6pPr>
            <a:lvl7pPr marL="4114800" indent="0">
              <a:buNone/>
              <a:defRPr sz="2400">
                <a:solidFill>
                  <a:schemeClr val="tx1">
                    <a:tint val="82000"/>
                  </a:schemeClr>
                </a:solidFill>
              </a:defRPr>
            </a:lvl7pPr>
            <a:lvl8pPr marL="4800600" indent="0">
              <a:buNone/>
              <a:defRPr sz="2400">
                <a:solidFill>
                  <a:schemeClr val="tx1">
                    <a:tint val="82000"/>
                  </a:schemeClr>
                </a:solidFill>
              </a:defRPr>
            </a:lvl8pPr>
            <a:lvl9pPr marL="5486400" indent="0">
              <a:buNone/>
              <a:defRPr sz="24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2117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257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258300" y="2738438"/>
            <a:ext cx="7772400" cy="652700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DFB2B35-9A6B-4F74-9D36-BBA808A5F94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975574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9682" y="547688"/>
            <a:ext cx="15773400" cy="1988345"/>
          </a:xfrm>
        </p:spPr>
        <p:txBody>
          <a:bodyPr/>
          <a:lstStyle/>
          <a:p>
            <a:r>
              <a:rPr lang="en-US"/>
              <a:t>Click to edit Master title style</a:t>
            </a:r>
          </a:p>
        </p:txBody>
      </p:sp>
      <p:sp>
        <p:nvSpPr>
          <p:cNvPr id="3" name="Text Placeholder 2"/>
          <p:cNvSpPr>
            <a:spLocks noGrp="1"/>
          </p:cNvSpPr>
          <p:nvPr>
            <p:ph type="body" idx="1"/>
          </p:nvPr>
        </p:nvSpPr>
        <p:spPr>
          <a:xfrm>
            <a:off x="1259683" y="2521745"/>
            <a:ext cx="7736681"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4" name="Content Placeholder 3"/>
          <p:cNvSpPr>
            <a:spLocks noGrp="1"/>
          </p:cNvSpPr>
          <p:nvPr>
            <p:ph sz="half" idx="2"/>
          </p:nvPr>
        </p:nvSpPr>
        <p:spPr>
          <a:xfrm>
            <a:off x="1259683" y="3757613"/>
            <a:ext cx="7736681"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58300" y="2521745"/>
            <a:ext cx="7774782" cy="1235868"/>
          </a:xfrm>
        </p:spPr>
        <p:txBody>
          <a:bodyPr anchor="b"/>
          <a:lstStyle>
            <a:lvl1pPr marL="0" indent="0">
              <a:buNone/>
              <a:defRPr sz="3600" b="1"/>
            </a:lvl1pPr>
            <a:lvl2pPr marL="685800" indent="0">
              <a:buNone/>
              <a:defRPr sz="3000" b="1"/>
            </a:lvl2pPr>
            <a:lvl3pPr marL="1371600" indent="0">
              <a:buNone/>
              <a:defRPr sz="2700" b="1"/>
            </a:lvl3pPr>
            <a:lvl4pPr marL="2057400" indent="0">
              <a:buNone/>
              <a:defRPr sz="2400" b="1"/>
            </a:lvl4pPr>
            <a:lvl5pPr marL="2743200" indent="0">
              <a:buNone/>
              <a:defRPr sz="2400" b="1"/>
            </a:lvl5pPr>
            <a:lvl6pPr marL="3429000" indent="0">
              <a:buNone/>
              <a:defRPr sz="2400" b="1"/>
            </a:lvl6pPr>
            <a:lvl7pPr marL="4114800" indent="0">
              <a:buNone/>
              <a:defRPr sz="2400" b="1"/>
            </a:lvl7pPr>
            <a:lvl8pPr marL="4800600" indent="0">
              <a:buNone/>
              <a:defRPr sz="2400" b="1"/>
            </a:lvl8pPr>
            <a:lvl9pPr marL="5486400" indent="0">
              <a:buNone/>
              <a:defRPr sz="2400" b="1"/>
            </a:lvl9pPr>
          </a:lstStyle>
          <a:p>
            <a:pPr lvl="0"/>
            <a:r>
              <a:rPr lang="en-US"/>
              <a:t>Click to edit Master text styles</a:t>
            </a:r>
          </a:p>
        </p:txBody>
      </p:sp>
      <p:sp>
        <p:nvSpPr>
          <p:cNvPr id="6" name="Content Placeholder 5"/>
          <p:cNvSpPr>
            <a:spLocks noGrp="1"/>
          </p:cNvSpPr>
          <p:nvPr>
            <p:ph sz="quarter" idx="4"/>
          </p:nvPr>
        </p:nvSpPr>
        <p:spPr>
          <a:xfrm>
            <a:off x="9258300" y="3757613"/>
            <a:ext cx="7774782" cy="552688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DFB2B35-9A6B-4F74-9D36-BBA808A5F944}" type="datetimeFigureOut">
              <a:rPr lang="en-SG" smtClean="0"/>
              <a:t>3/7/2026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5833794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DFB2B35-9A6B-4F74-9D36-BBA808A5F944}" type="datetimeFigureOut">
              <a:rPr lang="en-SG" smtClean="0"/>
              <a:t>3/7/2026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3714660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DFB2B35-9A6B-4F74-9D36-BBA808A5F944}" type="datetimeFigureOut">
              <a:rPr lang="en-SG" smtClean="0"/>
              <a:t>3/7/2026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435522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Content Placeholder 2"/>
          <p:cNvSpPr>
            <a:spLocks noGrp="1"/>
          </p:cNvSpPr>
          <p:nvPr>
            <p:ph idx="1"/>
          </p:nvPr>
        </p:nvSpPr>
        <p:spPr>
          <a:xfrm>
            <a:off x="7774782" y="1481138"/>
            <a:ext cx="9258300" cy="7310438"/>
          </a:xfrm>
        </p:spPr>
        <p:txBody>
          <a:bodyPr/>
          <a:lstStyle>
            <a:lvl1pPr>
              <a:defRPr sz="4800"/>
            </a:lvl1pPr>
            <a:lvl2pPr>
              <a:defRPr sz="4200"/>
            </a:lvl2pPr>
            <a:lvl3pPr>
              <a:defRPr sz="3600"/>
            </a:lvl3pPr>
            <a:lvl4pPr>
              <a:defRPr sz="3000"/>
            </a:lvl4pPr>
            <a:lvl5pPr>
              <a:defRPr sz="3000"/>
            </a:lvl5pPr>
            <a:lvl6pPr>
              <a:defRPr sz="3000"/>
            </a:lvl6pPr>
            <a:lvl7pPr>
              <a:defRPr sz="3000"/>
            </a:lvl7pPr>
            <a:lvl8pPr>
              <a:defRPr sz="3000"/>
            </a:lvl8pPr>
            <a:lvl9pPr>
              <a:defRPr sz="3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18112556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59683" y="685800"/>
            <a:ext cx="5898356" cy="2400300"/>
          </a:xfrm>
        </p:spPr>
        <p:txBody>
          <a:bodyPr anchor="b"/>
          <a:lstStyle>
            <a:lvl1pPr>
              <a:defRPr sz="4800"/>
            </a:lvl1pPr>
          </a:lstStyle>
          <a:p>
            <a:r>
              <a:rPr lang="en-US"/>
              <a:t>Click to edit Master title style</a:t>
            </a:r>
          </a:p>
        </p:txBody>
      </p:sp>
      <p:sp>
        <p:nvSpPr>
          <p:cNvPr id="3" name="Picture Placeholder 2"/>
          <p:cNvSpPr>
            <a:spLocks noGrp="1" noChangeAspect="1"/>
          </p:cNvSpPr>
          <p:nvPr>
            <p:ph type="pic" idx="1"/>
          </p:nvPr>
        </p:nvSpPr>
        <p:spPr>
          <a:xfrm>
            <a:off x="7774782" y="1481138"/>
            <a:ext cx="9258300" cy="7310438"/>
          </a:xfrm>
        </p:spPr>
        <p:txBody>
          <a:bodyPr anchor="t"/>
          <a:lstStyle>
            <a:lvl1pPr marL="0" indent="0">
              <a:buNone/>
              <a:defRPr sz="4800"/>
            </a:lvl1pPr>
            <a:lvl2pPr marL="685800" indent="0">
              <a:buNone/>
              <a:defRPr sz="4200"/>
            </a:lvl2pPr>
            <a:lvl3pPr marL="1371600" indent="0">
              <a:buNone/>
              <a:defRPr sz="3600"/>
            </a:lvl3pPr>
            <a:lvl4pPr marL="2057400" indent="0">
              <a:buNone/>
              <a:defRPr sz="3000"/>
            </a:lvl4pPr>
            <a:lvl5pPr marL="2743200" indent="0">
              <a:buNone/>
              <a:defRPr sz="3000"/>
            </a:lvl5pPr>
            <a:lvl6pPr marL="3429000" indent="0">
              <a:buNone/>
              <a:defRPr sz="3000"/>
            </a:lvl6pPr>
            <a:lvl7pPr marL="4114800" indent="0">
              <a:buNone/>
              <a:defRPr sz="3000"/>
            </a:lvl7pPr>
            <a:lvl8pPr marL="4800600" indent="0">
              <a:buNone/>
              <a:defRPr sz="3000"/>
            </a:lvl8pPr>
            <a:lvl9pPr marL="5486400" indent="0">
              <a:buNone/>
              <a:defRPr sz="3000"/>
            </a:lvl9pPr>
          </a:lstStyle>
          <a:p>
            <a:r>
              <a:rPr lang="en-US"/>
              <a:t>Click icon to add picture</a:t>
            </a:r>
          </a:p>
        </p:txBody>
      </p:sp>
      <p:sp>
        <p:nvSpPr>
          <p:cNvPr id="4" name="Text Placeholder 3"/>
          <p:cNvSpPr>
            <a:spLocks noGrp="1"/>
          </p:cNvSpPr>
          <p:nvPr>
            <p:ph type="body" sz="half" idx="2"/>
          </p:nvPr>
        </p:nvSpPr>
        <p:spPr>
          <a:xfrm>
            <a:off x="1259683" y="3086100"/>
            <a:ext cx="5898356" cy="5717382"/>
          </a:xfrm>
        </p:spPr>
        <p:txBody>
          <a:bodyPr/>
          <a:lstStyle>
            <a:lvl1pPr marL="0" indent="0">
              <a:buNone/>
              <a:defRPr sz="2400"/>
            </a:lvl1pPr>
            <a:lvl2pPr marL="685800" indent="0">
              <a:buNone/>
              <a:defRPr sz="2100"/>
            </a:lvl2pPr>
            <a:lvl3pPr marL="1371600" indent="0">
              <a:buNone/>
              <a:defRPr sz="1800"/>
            </a:lvl3pPr>
            <a:lvl4pPr marL="2057400" indent="0">
              <a:buNone/>
              <a:defRPr sz="1500"/>
            </a:lvl4pPr>
            <a:lvl5pPr marL="2743200" indent="0">
              <a:buNone/>
              <a:defRPr sz="1500"/>
            </a:lvl5pPr>
            <a:lvl6pPr marL="3429000" indent="0">
              <a:buNone/>
              <a:defRPr sz="1500"/>
            </a:lvl6pPr>
            <a:lvl7pPr marL="4114800" indent="0">
              <a:buNone/>
              <a:defRPr sz="1500"/>
            </a:lvl7pPr>
            <a:lvl8pPr marL="4800600" indent="0">
              <a:buNone/>
              <a:defRPr sz="1500"/>
            </a:lvl8pPr>
            <a:lvl9pPr marL="5486400" indent="0">
              <a:buNone/>
              <a:defRPr sz="1500"/>
            </a:lvl9pPr>
          </a:lstStyle>
          <a:p>
            <a:pPr lvl="0"/>
            <a:r>
              <a:rPr lang="en-US"/>
              <a:t>Click to edit Master text styles</a:t>
            </a:r>
          </a:p>
        </p:txBody>
      </p:sp>
      <p:sp>
        <p:nvSpPr>
          <p:cNvPr id="5" name="Date Placeholder 4"/>
          <p:cNvSpPr>
            <a:spLocks noGrp="1"/>
          </p:cNvSpPr>
          <p:nvPr>
            <p:ph type="dt" sz="half" idx="10"/>
          </p:nvPr>
        </p:nvSpPr>
        <p:spPr/>
        <p:txBody>
          <a:bodyPr/>
          <a:lstStyle/>
          <a:p>
            <a:fld id="{8DFB2B35-9A6B-4F74-9D36-BBA808A5F944}" type="datetimeFigureOut">
              <a:rPr lang="en-SG" smtClean="0"/>
              <a:t>3/7/2026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584062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38673990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3087350" y="547688"/>
            <a:ext cx="3943350" cy="871775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257300" y="547688"/>
            <a:ext cx="11601450" cy="871775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DFB2B35-9A6B-4F74-9D36-BBA808A5F944}" type="datetimeFigureOut">
              <a:rPr lang="en-SG" smtClean="0"/>
              <a:t>3/7/2026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A11BA37F-C050-4B4A-8F18-123F0444B6AE}" type="slidenum">
              <a:rPr lang="en-SG" smtClean="0"/>
              <a:t>‹#›</a:t>
            </a:fld>
            <a:endParaRPr lang="en-SG"/>
          </a:p>
        </p:txBody>
      </p:sp>
    </p:spTree>
    <p:extLst>
      <p:ext uri="{BB962C8B-B14F-4D97-AF65-F5344CB8AC3E}">
        <p14:creationId xmlns:p14="http://schemas.microsoft.com/office/powerpoint/2010/main" val="52841822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7300" y="547688"/>
            <a:ext cx="15773400" cy="198834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257300" y="2738438"/>
            <a:ext cx="15773400" cy="652700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257300" y="9534526"/>
            <a:ext cx="4114800" cy="547688"/>
          </a:xfrm>
          <a:prstGeom prst="rect">
            <a:avLst/>
          </a:prstGeom>
        </p:spPr>
        <p:txBody>
          <a:bodyPr vert="horz" lIns="91440" tIns="45720" rIns="91440" bIns="45720" rtlCol="0" anchor="ctr"/>
          <a:lstStyle>
            <a:lvl1pPr algn="l">
              <a:defRPr sz="1800">
                <a:solidFill>
                  <a:schemeClr val="tx1">
                    <a:tint val="82000"/>
                  </a:schemeClr>
                </a:solidFill>
              </a:defRPr>
            </a:lvl1pPr>
          </a:lstStyle>
          <a:p>
            <a:fld id="{8DFB2B35-9A6B-4F74-9D36-BBA808A5F944}" type="datetimeFigureOut">
              <a:rPr lang="en-SG" smtClean="0"/>
              <a:t>3/7/2026</a:t>
            </a:fld>
            <a:endParaRPr lang="en-SG"/>
          </a:p>
        </p:txBody>
      </p:sp>
      <p:sp>
        <p:nvSpPr>
          <p:cNvPr id="5" name="Footer Placeholder 4"/>
          <p:cNvSpPr>
            <a:spLocks noGrp="1"/>
          </p:cNvSpPr>
          <p:nvPr>
            <p:ph type="ftr" sz="quarter" idx="3"/>
          </p:nvPr>
        </p:nvSpPr>
        <p:spPr>
          <a:xfrm>
            <a:off x="6057900" y="9534526"/>
            <a:ext cx="6172200" cy="547688"/>
          </a:xfrm>
          <a:prstGeom prst="rect">
            <a:avLst/>
          </a:prstGeom>
        </p:spPr>
        <p:txBody>
          <a:bodyPr vert="horz" lIns="91440" tIns="45720" rIns="91440" bIns="45720" rtlCol="0" anchor="ctr"/>
          <a:lstStyle>
            <a:lvl1pPr algn="ctr">
              <a:defRPr sz="1800">
                <a:solidFill>
                  <a:schemeClr val="tx1">
                    <a:tint val="82000"/>
                  </a:schemeClr>
                </a:solidFill>
              </a:defRPr>
            </a:lvl1pPr>
          </a:lstStyle>
          <a:p>
            <a:endParaRPr lang="en-SG"/>
          </a:p>
        </p:txBody>
      </p:sp>
      <p:sp>
        <p:nvSpPr>
          <p:cNvPr id="6" name="Slide Number Placeholder 5"/>
          <p:cNvSpPr>
            <a:spLocks noGrp="1"/>
          </p:cNvSpPr>
          <p:nvPr>
            <p:ph type="sldNum" sz="quarter" idx="4"/>
          </p:nvPr>
        </p:nvSpPr>
        <p:spPr>
          <a:xfrm>
            <a:off x="12915900" y="9534526"/>
            <a:ext cx="4114800" cy="547688"/>
          </a:xfrm>
          <a:prstGeom prst="rect">
            <a:avLst/>
          </a:prstGeom>
        </p:spPr>
        <p:txBody>
          <a:bodyPr vert="horz" lIns="91440" tIns="45720" rIns="91440" bIns="45720" rtlCol="0" anchor="ctr"/>
          <a:lstStyle>
            <a:lvl1pPr algn="r">
              <a:defRPr sz="1800">
                <a:solidFill>
                  <a:schemeClr val="tx1">
                    <a:tint val="82000"/>
                  </a:schemeClr>
                </a:solidFill>
              </a:defRPr>
            </a:lvl1pPr>
          </a:lstStyle>
          <a:p>
            <a:fld id="{A11BA37F-C050-4B4A-8F18-123F0444B6AE}" type="slidenum">
              <a:rPr lang="en-SG" smtClean="0"/>
              <a:t>‹#›</a:t>
            </a:fld>
            <a:endParaRPr lang="en-SG"/>
          </a:p>
        </p:txBody>
      </p:sp>
    </p:spTree>
    <p:extLst>
      <p:ext uri="{BB962C8B-B14F-4D97-AF65-F5344CB8AC3E}">
        <p14:creationId xmlns:p14="http://schemas.microsoft.com/office/powerpoint/2010/main" val="4127774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p:titleStyle>
    <p:bodyStyle>
      <a:lvl1pPr marL="342900" indent="-342900" algn="l" defTabSz="1371600" rtl="0" eaLnBrk="1" latinLnBrk="0" hangingPunct="1">
        <a:lnSpc>
          <a:spcPct val="90000"/>
        </a:lnSpc>
        <a:spcBef>
          <a:spcPts val="1500"/>
        </a:spcBef>
        <a:buFont typeface="Arial" panose="020B0604020202020204" pitchFamily="34" charset="0"/>
        <a:buChar char="•"/>
        <a:defRPr sz="4200" kern="1200">
          <a:solidFill>
            <a:schemeClr val="tx1"/>
          </a:solidFill>
          <a:latin typeface="+mn-lt"/>
          <a:ea typeface="+mn-ea"/>
          <a:cs typeface="+mn-cs"/>
        </a:defRPr>
      </a:lvl1pPr>
      <a:lvl2pPr marL="1028700" indent="-342900" algn="l" defTabSz="1371600" rtl="0" eaLnBrk="1" latinLnBrk="0" hangingPunct="1">
        <a:lnSpc>
          <a:spcPct val="90000"/>
        </a:lnSpc>
        <a:spcBef>
          <a:spcPts val="750"/>
        </a:spcBef>
        <a:buFont typeface="Arial" panose="020B0604020202020204" pitchFamily="34" charset="0"/>
        <a:buChar char="•"/>
        <a:defRPr sz="3600" kern="1200">
          <a:solidFill>
            <a:schemeClr val="tx1"/>
          </a:solidFill>
          <a:latin typeface="+mn-lt"/>
          <a:ea typeface="+mn-ea"/>
          <a:cs typeface="+mn-cs"/>
        </a:defRPr>
      </a:lvl2pPr>
      <a:lvl3pPr marL="1714500" indent="-342900" algn="l" defTabSz="1371600" rtl="0" eaLnBrk="1" latinLnBrk="0" hangingPunct="1">
        <a:lnSpc>
          <a:spcPct val="90000"/>
        </a:lnSpc>
        <a:spcBef>
          <a:spcPts val="750"/>
        </a:spcBef>
        <a:buFont typeface="Arial" panose="020B0604020202020204" pitchFamily="34" charset="0"/>
        <a:buChar char="•"/>
        <a:defRPr sz="3000" kern="1200">
          <a:solidFill>
            <a:schemeClr val="tx1"/>
          </a:solidFill>
          <a:latin typeface="+mn-lt"/>
          <a:ea typeface="+mn-ea"/>
          <a:cs typeface="+mn-cs"/>
        </a:defRPr>
      </a:lvl3pPr>
      <a:lvl4pPr marL="2400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4pPr>
      <a:lvl5pPr marL="30861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5pPr>
      <a:lvl6pPr marL="37719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6pPr>
      <a:lvl7pPr marL="44577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7pPr>
      <a:lvl8pPr marL="51435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8pPr>
      <a:lvl9pPr marL="5829300" indent="-342900" algn="l" defTabSz="1371600" rtl="0" eaLnBrk="1" latinLnBrk="0" hangingPunct="1">
        <a:lnSpc>
          <a:spcPct val="90000"/>
        </a:lnSpc>
        <a:spcBef>
          <a:spcPts val="750"/>
        </a:spcBef>
        <a:buFont typeface="Arial" panose="020B0604020202020204" pitchFamily="34" charset="0"/>
        <a:buChar char="•"/>
        <a:defRPr sz="2700" kern="1200">
          <a:solidFill>
            <a:schemeClr val="tx1"/>
          </a:solidFill>
          <a:latin typeface="+mn-lt"/>
          <a:ea typeface="+mn-ea"/>
          <a:cs typeface="+mn-cs"/>
        </a:defRPr>
      </a:lvl9pPr>
    </p:bodyStyle>
    <p:other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4.svg"/></Relationships>
</file>

<file path=ppt/slides/_rels/slide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3.png"/><Relationship Id="rId7" Type="http://schemas.openxmlformats.org/officeDocument/2006/relationships/hyperlink" Target="https://youtu.be/johgSkNj3-A?si=c75j0vWth1icHG1L"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ww.youtube.com/watch?v=29IxnsqOkmQ" TargetMode="External"/><Relationship Id="rId5" Type="http://schemas.openxmlformats.org/officeDocument/2006/relationships/hyperlink" Target="https://youtu.be/a-EyQVWCEBI?si=mGhOMrbOZ518OYbF" TargetMode="External"/><Relationship Id="rId4" Type="http://schemas.openxmlformats.org/officeDocument/2006/relationships/hyperlink" Target="https://www.youtube.com/watch?v=lbDNkwcuBus" TargetMode="External"/><Relationship Id="rId9"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9.sv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2.sv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sv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10.sv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16.sv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hyperlink" Target="https://www.youtube.com/watch?v=G2XtRuPfaAU" TargetMode="External"/><Relationship Id="rId4" Type="http://schemas.openxmlformats.org/officeDocument/2006/relationships/hyperlink" Target="https://www.youtube.com/watch?v=JSHRThrP1O0"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18.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84667"/>
            <a:ext cx="18303875" cy="10429875"/>
            <a:chOff x="0" y="-125261"/>
            <a:chExt cx="24384000" cy="13716000"/>
          </a:xfrm>
        </p:grpSpPr>
        <p:sp>
          <p:nvSpPr>
            <p:cNvPr id="3" name="Freeform 3"/>
            <p:cNvSpPr>
              <a:spLocks noGrp="1" noRot="1" noMove="1" noResize="1" noEditPoints="1" noAdjustHandles="1" noChangeArrowheads="1" noChangeShapeType="1"/>
            </p:cNvSpPr>
            <p:nvPr/>
          </p:nvSpPr>
          <p:spPr>
            <a:xfrm>
              <a:off x="0" y="-125261"/>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7" y="3827536"/>
            <a:ext cx="9400606" cy="2017540"/>
          </a:xfrm>
          <a:prstGeom prst="rect">
            <a:avLst/>
          </a:prstGeom>
        </p:spPr>
        <p:txBody>
          <a:bodyPr lIns="0" tIns="0" rIns="0" bIns="0" rtlCol="0" anchor="t">
            <a:spAutoFit/>
          </a:bodyPr>
          <a:lstStyle/>
          <a:p>
            <a:pPr algn="ctr">
              <a:lnSpc>
                <a:spcPts val="7558"/>
              </a:lnSpc>
            </a:pPr>
            <a:r>
              <a:rPr lang="en-US" sz="9000" b="1" spc="-853">
                <a:solidFill>
                  <a:srgbClr val="F8F8F0"/>
                </a:solidFill>
                <a:latin typeface=" Avenir Next Arabic Bold"/>
                <a:ea typeface=" Avenir Next Arabic Bold"/>
                <a:cs typeface=" Avenir Next Arabic Bold"/>
                <a:sym typeface=" Avenir Next Arabic Bold"/>
              </a:rPr>
              <a:t>POSTEXILIC</a:t>
            </a:r>
            <a:endParaRPr lang="en-US"/>
          </a:p>
          <a:p>
            <a:pPr algn="ctr">
              <a:lnSpc>
                <a:spcPts val="7558"/>
              </a:lnSpc>
            </a:pPr>
            <a:r>
              <a:rPr lang="en-US" sz="9000" b="1" spc="-853">
                <a:solidFill>
                  <a:srgbClr val="F8F8F0"/>
                </a:solidFill>
                <a:latin typeface=" Avenir Next Arabic Bold"/>
                <a:ea typeface=" Avenir Next Arabic Bold"/>
                <a:cs typeface=" Avenir Next Arabic Bold"/>
                <a:sym typeface=" Avenir Next Arabic Bold"/>
              </a:rPr>
              <a:t>PROPHETS</a:t>
            </a:r>
            <a:endParaRPr lang="en-US"/>
          </a:p>
        </p:txBody>
      </p:sp>
      <p:sp>
        <p:nvSpPr>
          <p:cNvPr id="5" name="TextBox 5"/>
          <p:cNvSpPr txBox="1"/>
          <p:nvPr/>
        </p:nvSpPr>
        <p:spPr>
          <a:xfrm>
            <a:off x="3876671" y="5734441"/>
            <a:ext cx="10534659" cy="671338"/>
          </a:xfrm>
          <a:prstGeom prst="rect">
            <a:avLst/>
          </a:prstGeom>
        </p:spPr>
        <p:txBody>
          <a:bodyPr lIns="0" tIns="0" rIns="0" bIns="0" rtlCol="0" anchor="t">
            <a:spAutoFit/>
          </a:bodyPr>
          <a:lstStyle/>
          <a:p>
            <a:pPr algn="ctr">
              <a:lnSpc>
                <a:spcPts val="4999"/>
              </a:lnSpc>
            </a:pPr>
            <a:r>
              <a:rPr lang="en-US" sz="4950" b="1" spc="-450">
                <a:solidFill>
                  <a:srgbClr val="EBE9E6"/>
                </a:solidFill>
                <a:latin typeface=" Avenir Next Arabic Bold"/>
                <a:ea typeface=" Avenir Next Arabic Bold"/>
                <a:cs typeface=" Avenir Next Arabic Bold"/>
                <a:sym typeface=" Avenir Next Arabic Bold"/>
              </a:rPr>
              <a:t>HAGGAI, ZECHARIAH &amp; MALACHI</a:t>
            </a:r>
          </a:p>
        </p:txBody>
      </p:sp>
      <p:sp>
        <p:nvSpPr>
          <p:cNvPr id="7" name="Freeform 3">
            <a:extLst>
              <a:ext uri="{FF2B5EF4-FFF2-40B4-BE49-F238E27FC236}">
                <a16:creationId xmlns:a16="http://schemas.microsoft.com/office/drawing/2014/main" id="{0276CCA9-1B2B-3756-22AD-D4C5D2B9A1FB}"/>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Grp="1" noUngrp="1" noRot="1" noMove="1" noResize="1"/>
          </p:cNvGrpSpPr>
          <p:nvPr/>
        </p:nvGrpSpPr>
        <p:grpSpPr>
          <a:xfrm>
            <a:off x="0" y="0"/>
            <a:ext cx="18288000" cy="10287000"/>
            <a:chOff x="0" y="0"/>
            <a:chExt cx="24384000" cy="13716000"/>
          </a:xfrm>
        </p:grpSpPr>
        <p:sp>
          <p:nvSpPr>
            <p:cNvPr id="3" name="Freeform 3"/>
            <p:cNvSpPr>
              <a:spLocks noGrp="1" noRot="1" noMove="1" noResize="1" noEditPoints="1" noAdjustHandles="1" noChangeArrowheads="1" noChangeShapeType="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lnTo>
                    <a:pt x="0" y="0"/>
                  </a:lnTo>
                  <a:close/>
                </a:path>
              </a:pathLst>
            </a:custGeom>
            <a:blipFill>
              <a:blip r:embed="rId3"/>
              <a:stretch>
                <a:fillRect/>
              </a:stretch>
            </a:blipFill>
          </p:spPr>
          <p:txBody>
            <a:bodyPr/>
            <a:lstStyle/>
            <a:p>
              <a:endParaRPr lang="en-US"/>
            </a:p>
          </p:txBody>
        </p:sp>
      </p:grpSp>
      <p:sp>
        <p:nvSpPr>
          <p:cNvPr id="4" name="TextBox 4"/>
          <p:cNvSpPr txBox="1"/>
          <p:nvPr/>
        </p:nvSpPr>
        <p:spPr>
          <a:xfrm>
            <a:off x="4443697" y="3827536"/>
            <a:ext cx="9400606" cy="993862"/>
          </a:xfrm>
          <a:prstGeom prst="rect">
            <a:avLst/>
          </a:prstGeom>
        </p:spPr>
        <p:txBody>
          <a:bodyPr lIns="0" tIns="0" rIns="0" bIns="0" rtlCol="0" anchor="t">
            <a:spAutoFit/>
          </a:bodyPr>
          <a:lstStyle/>
          <a:p>
            <a:pPr algn="ctr">
              <a:lnSpc>
                <a:spcPts val="7558"/>
              </a:lnSpc>
            </a:pPr>
            <a:r>
              <a:rPr lang="en-US" sz="9000" b="1" spc="-853">
                <a:solidFill>
                  <a:srgbClr val="F8F8F0"/>
                </a:solidFill>
                <a:latin typeface=" Avenir Next Arabic Bold"/>
                <a:ea typeface=" Avenir Next Arabic Bold"/>
                <a:cs typeface=" Avenir Next Arabic Bold"/>
                <a:sym typeface=" Avenir Next Arabic Bold"/>
              </a:rPr>
              <a:t>STUDY 2</a:t>
            </a:r>
          </a:p>
        </p:txBody>
      </p:sp>
      <p:sp>
        <p:nvSpPr>
          <p:cNvPr id="5" name="TextBox 5"/>
          <p:cNvSpPr txBox="1"/>
          <p:nvPr/>
        </p:nvSpPr>
        <p:spPr>
          <a:xfrm>
            <a:off x="4114800" y="4911644"/>
            <a:ext cx="10534659" cy="1282402"/>
          </a:xfrm>
          <a:prstGeom prst="rect">
            <a:avLst/>
          </a:prstGeom>
        </p:spPr>
        <p:txBody>
          <a:bodyPr lIns="0" tIns="0" rIns="0" bIns="0" rtlCol="0" anchor="t">
            <a:spAutoFit/>
          </a:bodyPr>
          <a:lstStyle/>
          <a:p>
            <a:pPr algn="ctr">
              <a:lnSpc>
                <a:spcPts val="4999"/>
              </a:lnSpc>
            </a:pPr>
            <a:r>
              <a:rPr lang="en-US" sz="4999" b="1" spc="-450">
                <a:solidFill>
                  <a:srgbClr val="EBE9E6"/>
                </a:solidFill>
                <a:latin typeface=" Avenir Next Arabic Bold"/>
                <a:ea typeface=" Avenir Next Arabic Bold"/>
                <a:cs typeface=" Avenir Next Arabic Bold"/>
                <a:sym typeface=" Avenir Next Arabic Bold"/>
              </a:rPr>
              <a:t>“BE STRONG &amp; PERSEVERE”</a:t>
            </a:r>
          </a:p>
          <a:p>
            <a:pPr algn="ctr">
              <a:lnSpc>
                <a:spcPts val="4999"/>
              </a:lnSpc>
            </a:pPr>
            <a:r>
              <a:rPr lang="en-US" sz="4999" b="1" spc="-450">
                <a:solidFill>
                  <a:srgbClr val="EBE9E6"/>
                </a:solidFill>
                <a:latin typeface=" Avenir Next Arabic Bold"/>
                <a:ea typeface=" Avenir Next Arabic Bold"/>
                <a:cs typeface=" Avenir Next Arabic Bold"/>
                <a:sym typeface=" Avenir Next Arabic Bold"/>
              </a:rPr>
              <a:t>(Haggai 2: 1-9)</a:t>
            </a:r>
          </a:p>
        </p:txBody>
      </p:sp>
      <p:sp>
        <p:nvSpPr>
          <p:cNvPr id="7" name="Freeform 3">
            <a:extLst>
              <a:ext uri="{FF2B5EF4-FFF2-40B4-BE49-F238E27FC236}">
                <a16:creationId xmlns:a16="http://schemas.microsoft.com/office/drawing/2014/main" id="{4158AD7C-DEB1-9904-5FEE-ECE058891293}"/>
              </a:ext>
            </a:extLst>
          </p:cNvPr>
          <p:cNvSpPr/>
          <p:nvPr/>
        </p:nvSpPr>
        <p:spPr>
          <a:xfrm>
            <a:off x="7696200" y="8496300"/>
            <a:ext cx="2895600" cy="568486"/>
          </a:xfrm>
          <a:custGeom>
            <a:avLst/>
            <a:gdLst/>
            <a:ahLst/>
            <a:cxnLst/>
            <a:rect l="l" t="t" r="r" b="b"/>
            <a:pathLst>
              <a:path w="1556699" h="284521">
                <a:moveTo>
                  <a:pt x="0" y="0"/>
                </a:moveTo>
                <a:lnTo>
                  <a:pt x="1556699" y="0"/>
                </a:lnTo>
                <a:lnTo>
                  <a:pt x="1556699" y="284522"/>
                </a:lnTo>
                <a:lnTo>
                  <a:pt x="0" y="28452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US">
              <a:latin typeface=" Avenir Next Arabic Bold" panose="020B0604020202020204" charset="-78"/>
              <a:cs typeface=" Avenir Next Arabic Bold" panose="020B0604020202020204" charset="-78"/>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47387144-1DB7-4625-789D-0F9BC1BA7297}"/>
              </a:ext>
            </a:extLst>
          </p:cNvPr>
          <p:cNvSpPr>
            <a:spLocks noGrp="1" noRot="1" noMove="1" noResize="1" noEditPoints="1" noAdjustHandles="1" noChangeArrowheads="1" noChangeShapeType="1"/>
          </p:cNvSpPr>
          <p:nvPr/>
        </p:nvSpPr>
        <p:spPr>
          <a:xfrm rot="16200000">
            <a:off x="4087458" y="-4103557"/>
            <a:ext cx="10361950" cy="18569065"/>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9" name="TextBox 9"/>
          <p:cNvSpPr txBox="1"/>
          <p:nvPr/>
        </p:nvSpPr>
        <p:spPr>
          <a:xfrm>
            <a:off x="2507584" y="1229916"/>
            <a:ext cx="9473910" cy="878061"/>
          </a:xfrm>
          <a:prstGeom prst="rect">
            <a:avLst/>
          </a:prstGeom>
        </p:spPr>
        <p:txBody>
          <a:bodyPr wrap="square" lIns="0" tIns="0" rIns="0" bIns="0" rtlCol="0" anchor="t">
            <a:spAutoFit/>
          </a:bodyPr>
          <a:lstStyle/>
          <a:p>
            <a:pPr>
              <a:lnSpc>
                <a:spcPts val="6720"/>
              </a:lnSpc>
            </a:pPr>
            <a:r>
              <a:rPr lang="en-US" sz="8000" b="1" spc="-761">
                <a:solidFill>
                  <a:srgbClr val="1F1E1D"/>
                </a:solidFill>
                <a:latin typeface=" Avenir Next Arabic Bold"/>
                <a:ea typeface=" Avenir Next Arabic Bold"/>
                <a:cs typeface=" Avenir Next Arabic Bold"/>
                <a:sym typeface=" Avenir Next Arabic Bold"/>
              </a:rPr>
              <a:t>WELCOME</a:t>
            </a:r>
          </a:p>
        </p:txBody>
      </p:sp>
      <p:sp>
        <p:nvSpPr>
          <p:cNvPr id="10" name="TextBox 10"/>
          <p:cNvSpPr txBox="1"/>
          <p:nvPr/>
        </p:nvSpPr>
        <p:spPr>
          <a:xfrm>
            <a:off x="910631" y="3822032"/>
            <a:ext cx="7958113" cy="4166462"/>
          </a:xfrm>
          <a:prstGeom prst="rect">
            <a:avLst/>
          </a:prstGeom>
        </p:spPr>
        <p:txBody>
          <a:bodyPr wrap="square" lIns="0" tIns="0" rIns="0" bIns="0" rtlCol="0" anchor="t">
            <a:spAutoFit/>
          </a:bodyPr>
          <a:lstStyle/>
          <a:p>
            <a:pPr>
              <a:lnSpc>
                <a:spcPts val="3600"/>
              </a:lnSpc>
            </a:pPr>
            <a:endParaRPr lang="en-US" sz="4000">
              <a:latin typeface="Avenir Next Arabic Medium"/>
              <a:cs typeface=" Avenir Next Arabic Medium"/>
            </a:endParaRPr>
          </a:p>
          <a:p>
            <a:pPr>
              <a:lnSpc>
                <a:spcPts val="3600"/>
              </a:lnSpc>
            </a:pPr>
            <a:r>
              <a:rPr lang="en-US" sz="4000">
                <a:latin typeface=" Avenir Next Arabic Medium" panose="020B0604020202020204" charset="-78"/>
                <a:cs typeface=" Avenir Next Arabic Medium"/>
                <a:sym typeface="Avenir Ultra-Bold"/>
              </a:rPr>
              <a:t>What is one thing or area in life that you find require perseverance? </a:t>
            </a:r>
            <a:endParaRPr lang="en-US" sz="4000">
              <a:latin typeface="Avenir Next Arabic Medium"/>
              <a:cs typeface=" Avenir Next Arabic Medium"/>
              <a:sym typeface="Avenir Ultra-Bold"/>
            </a:endParaRPr>
          </a:p>
          <a:p>
            <a:pPr>
              <a:lnSpc>
                <a:spcPts val="3600"/>
              </a:lnSpc>
            </a:pPr>
            <a:endParaRPr lang="en-US" sz="4000">
              <a:latin typeface=" Avenir Next Arabic Medium" panose="020B0604020202020204" charset="-78"/>
              <a:cs typeface=" Avenir Next Arabic Medium"/>
              <a:sym typeface="Avenir Ultra-Bold"/>
            </a:endParaRPr>
          </a:p>
          <a:p>
            <a:pPr>
              <a:lnSpc>
                <a:spcPts val="3600"/>
              </a:lnSpc>
            </a:pPr>
            <a:r>
              <a:rPr lang="en-US" sz="4000">
                <a:latin typeface=" Avenir Next Arabic Medium" panose="020B0604020202020204" charset="-78"/>
                <a:cs typeface=" Avenir Next Arabic Medium"/>
                <a:sym typeface="Avenir Ultra-Bold"/>
              </a:rPr>
              <a:t>Share about an incident/ instance when you were discouraged but your perseverance paid off. </a:t>
            </a:r>
            <a:endParaRPr lang="en-US" sz="4000">
              <a:latin typeface="Avenir Next Arabic Medium"/>
              <a:cs typeface=" Avenir Next Arabic Medium"/>
            </a:endParaRPr>
          </a:p>
          <a:p>
            <a:pPr>
              <a:lnSpc>
                <a:spcPts val="3600"/>
              </a:lnSpc>
            </a:pPr>
            <a:endParaRPr lang="en-US" sz="4000">
              <a:latin typeface="Avenir Next Arabic Medium"/>
              <a:cs typeface=" Avenir Next Arabic Medium"/>
              <a:sym typeface="Avenir Ultra-Bold"/>
            </a:endParaRPr>
          </a:p>
        </p:txBody>
      </p:sp>
      <p:grpSp>
        <p:nvGrpSpPr>
          <p:cNvPr id="17" name="Group 16">
            <a:extLst>
              <a:ext uri="{FF2B5EF4-FFF2-40B4-BE49-F238E27FC236}">
                <a16:creationId xmlns:a16="http://schemas.microsoft.com/office/drawing/2014/main" id="{0BCB57BF-1D75-A5A0-C22E-583CA45DC7DE}"/>
              </a:ext>
            </a:extLst>
          </p:cNvPr>
          <p:cNvGrpSpPr/>
          <p:nvPr/>
        </p:nvGrpSpPr>
        <p:grpSpPr>
          <a:xfrm>
            <a:off x="914400" y="736377"/>
            <a:ext cx="1371600" cy="1371600"/>
            <a:chOff x="2748235" y="2456361"/>
            <a:chExt cx="1295400" cy="1222637"/>
          </a:xfrm>
        </p:grpSpPr>
        <p:sp>
          <p:nvSpPr>
            <p:cNvPr id="15" name="Oval 14">
              <a:extLst>
                <a:ext uri="{FF2B5EF4-FFF2-40B4-BE49-F238E27FC236}">
                  <a16:creationId xmlns:a16="http://schemas.microsoft.com/office/drawing/2014/main" id="{9A10979A-E22E-D6F5-3173-E4F110DF2229}"/>
                </a:ext>
              </a:extLst>
            </p:cNvPr>
            <p:cNvSpPr/>
            <p:nvPr/>
          </p:nvSpPr>
          <p:spPr>
            <a:xfrm>
              <a:off x="2748235" y="2456361"/>
              <a:ext cx="1295400" cy="122263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50">
                <a:latin typeface=" Avenir Next Arabic Bold" panose="020B0604020202020204" charset="-78"/>
                <a:cs typeface=" Avenir Next Arabic Bold" panose="020B0604020202020204" charset="-78"/>
              </a:endParaRPr>
            </a:p>
          </p:txBody>
        </p:sp>
        <p:pic>
          <p:nvPicPr>
            <p:cNvPr id="16" name="Graphic 15" descr="Bank with solid fill">
              <a:extLst>
                <a:ext uri="{FF2B5EF4-FFF2-40B4-BE49-F238E27FC236}">
                  <a16:creationId xmlns:a16="http://schemas.microsoft.com/office/drawing/2014/main" id="{381E8464-FC09-94FA-E917-81A69060AE9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2957509" y="2610479"/>
              <a:ext cx="914400" cy="914400"/>
            </a:xfrm>
            <a:prstGeom prst="rect">
              <a:avLst/>
            </a:prstGeom>
          </p:spPr>
        </p:pic>
      </p:grpSp>
      <p:pic>
        <p:nvPicPr>
          <p:cNvPr id="2" name="Picture 1" descr="A puzzle with a piece missing&#10;&#10;AI-generated content may be incorrect.">
            <a:extLst>
              <a:ext uri="{FF2B5EF4-FFF2-40B4-BE49-F238E27FC236}">
                <a16:creationId xmlns:a16="http://schemas.microsoft.com/office/drawing/2014/main" id="{A3242D5D-EBEA-4D32-9A69-AA150EB44F11}"/>
              </a:ext>
            </a:extLst>
          </p:cNvPr>
          <p:cNvPicPr>
            <a:picLocks noChangeAspect="1"/>
          </p:cNvPicPr>
          <p:nvPr/>
        </p:nvPicPr>
        <p:blipFill>
          <a:blip r:embed="rId5"/>
          <a:stretch>
            <a:fillRect/>
          </a:stretch>
        </p:blipFill>
        <p:spPr>
          <a:xfrm>
            <a:off x="9740957" y="4223749"/>
            <a:ext cx="8131343" cy="4602078"/>
          </a:xfrm>
          <a:prstGeom prst="rect">
            <a:avLst/>
          </a:prstGeom>
        </p:spPr>
      </p:pic>
      <p:sp>
        <p:nvSpPr>
          <p:cNvPr id="4" name="Title 1">
            <a:extLst>
              <a:ext uri="{FF2B5EF4-FFF2-40B4-BE49-F238E27FC236}">
                <a16:creationId xmlns:a16="http://schemas.microsoft.com/office/drawing/2014/main" id="{376080F3-D7A7-B2F7-0CA7-E48D012DED4E}"/>
              </a:ext>
            </a:extLst>
          </p:cNvPr>
          <p:cNvSpPr txBox="1">
            <a:spLocks/>
          </p:cNvSpPr>
          <p:nvPr/>
        </p:nvSpPr>
        <p:spPr>
          <a:xfrm>
            <a:off x="912137" y="2569070"/>
            <a:ext cx="16958760" cy="1472404"/>
          </a:xfrm>
          <a:prstGeom prst="rect">
            <a:avLst/>
          </a:prstGeom>
        </p:spPr>
        <p:txBody>
          <a:bodyPr vert="horz" lIns="91440" tIns="45720" rIns="91440" bIns="45720" rtlCol="0" anchor="ctr">
            <a:noAutofit/>
          </a:bodyPr>
          <a:lstStyle>
            <a:defPPr>
              <a:defRPr lang="en-US"/>
            </a:defPPr>
            <a:lvl1pPr marL="0" algn="l" defTabSz="1371600" rtl="0" eaLnBrk="1" latinLnBrk="0" hangingPunct="1">
              <a:lnSpc>
                <a:spcPct val="90000"/>
              </a:lnSpc>
              <a:spcBef>
                <a:spcPct val="0"/>
              </a:spcBef>
              <a:buNone/>
              <a:defRPr sz="6600" kern="1200">
                <a:solidFill>
                  <a:schemeClr val="tx1"/>
                </a:solidFill>
                <a:latin typeface="+mj-lt"/>
                <a:ea typeface="+mj-ea"/>
                <a:cs typeface="+mj-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SG" sz="6000" b="1">
                <a:latin typeface=" Avenir Next Arabic Medium"/>
              </a:rPr>
              <a:t>Ice-breaker Activity: "Perseverance matters..."</a:t>
            </a:r>
          </a:p>
        </p:txBody>
      </p:sp>
    </p:spTree>
    <p:extLst>
      <p:ext uri="{BB962C8B-B14F-4D97-AF65-F5344CB8AC3E}">
        <p14:creationId xmlns:p14="http://schemas.microsoft.com/office/powerpoint/2010/main" val="14513612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2">
            <a:extLst>
              <a:ext uri="{FF2B5EF4-FFF2-40B4-BE49-F238E27FC236}">
                <a16:creationId xmlns:a16="http://schemas.microsoft.com/office/drawing/2014/main" id="{4BBB15A6-97B6-5E39-24E3-D3924A9EBA31}"/>
              </a:ext>
            </a:extLst>
          </p:cNvPr>
          <p:cNvSpPr>
            <a:spLocks noGrp="1" noRot="1" noMove="1" noResize="1" noEditPoints="1" noAdjustHandles="1" noChangeArrowheads="1" noChangeShapeType="1"/>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4" name="TextBox 4"/>
          <p:cNvSpPr txBox="1"/>
          <p:nvPr/>
        </p:nvSpPr>
        <p:spPr>
          <a:xfrm>
            <a:off x="2859463" y="896236"/>
            <a:ext cx="8337147" cy="1099981"/>
          </a:xfrm>
          <a:prstGeom prst="rect">
            <a:avLst/>
          </a:prstGeom>
        </p:spPr>
        <p:txBody>
          <a:bodyPr lIns="0" tIns="0" rIns="0" bIns="0" rtlCol="0" anchor="t">
            <a:spAutoFit/>
          </a:bodyPr>
          <a:lstStyle/>
          <a:p>
            <a:pPr>
              <a:lnSpc>
                <a:spcPts val="8400"/>
              </a:lnSpc>
            </a:pPr>
            <a:r>
              <a:rPr lang="en-US" sz="8000" b="1" spc="-949">
                <a:latin typeface=" Avenir Next Arabic Bold"/>
                <a:ea typeface=" Avenir Next Arabic Bold"/>
                <a:cs typeface=" Avenir Next Arabic Bold"/>
                <a:sym typeface=" Avenir Next Arabic Bold"/>
              </a:rPr>
              <a:t>WORSHIP</a:t>
            </a:r>
          </a:p>
        </p:txBody>
      </p:sp>
      <p:sp>
        <p:nvSpPr>
          <p:cNvPr id="6" name="TextBox 6">
            <a:extLst>
              <a:ext uri="{FF2B5EF4-FFF2-40B4-BE49-F238E27FC236}">
                <a16:creationId xmlns:a16="http://schemas.microsoft.com/office/drawing/2014/main" id="{17693AFA-5A42-9B70-87FD-F1F5B76EAD39}"/>
              </a:ext>
            </a:extLst>
          </p:cNvPr>
          <p:cNvSpPr txBox="1"/>
          <p:nvPr/>
        </p:nvSpPr>
        <p:spPr>
          <a:xfrm>
            <a:off x="1284380" y="2674519"/>
            <a:ext cx="15935049" cy="4678204"/>
          </a:xfrm>
          <a:prstGeom prst="rect">
            <a:avLst/>
          </a:prstGeom>
        </p:spPr>
        <p:txBody>
          <a:bodyPr wrap="square" lIns="0" tIns="0" rIns="0" bIns="0" rtlCol="0" anchor="t">
            <a:spAutoFit/>
          </a:bodyPr>
          <a:lstStyle/>
          <a:p>
            <a:r>
              <a:rPr lang="en-SG" sz="4800" b="1">
                <a:latin typeface=" Avenir Next Arabic Medium" panose="020B0604020202020204" charset="-78"/>
                <a:cs typeface=" Avenir Next Arabic Medium"/>
              </a:rPr>
              <a:t>Worship our faithful God who works all things for His Glory and our Good.</a:t>
            </a:r>
          </a:p>
          <a:p>
            <a:endParaRPr lang="en-SG" sz="4800" b="1">
              <a:latin typeface=" Avenir Next Arabic Medium" panose="020B0604020202020204" charset="-78"/>
              <a:cs typeface=" Avenir Next Arabic Medium"/>
            </a:endParaRPr>
          </a:p>
          <a:p>
            <a:pPr marL="685800" indent="-685800">
              <a:buFont typeface="Arial" panose="020B0604020202020204" pitchFamily="34" charset="0"/>
              <a:buChar char="•"/>
            </a:pPr>
            <a:r>
              <a:rPr lang="en-SG" sz="4000">
                <a:latin typeface="Avenir Next Arabic Medium"/>
                <a:cs typeface=" Avenir Next Arabic Medium"/>
                <a:hlinkClick r:id="rId4">
                  <a:extLst>
                    <a:ext uri="{A12FA001-AC4F-418D-AE19-62706E023703}">
                      <ahyp:hlinkClr xmlns:ahyp="http://schemas.microsoft.com/office/drawing/2018/hyperlinkcolor" val="tx"/>
                    </a:ext>
                  </a:extLst>
                </a:hlinkClick>
              </a:rPr>
              <a:t>Great is Thy Faithfulness (Reawaken Hymns)</a:t>
            </a:r>
            <a:endParaRPr lang="en-SG" sz="4000">
              <a:latin typeface="Avenir Next Arabic Medium"/>
              <a:cs typeface=" Avenir Next Arabic Medium"/>
            </a:endParaRPr>
          </a:p>
          <a:p>
            <a:pPr marL="685800" indent="-685800">
              <a:buFont typeface="Arial" panose="020B0604020202020204" pitchFamily="34" charset="0"/>
              <a:buChar char="•"/>
            </a:pPr>
            <a:r>
              <a:rPr lang="en-SG" sz="4000">
                <a:latin typeface="Avenir Next Arabic Medium"/>
                <a:cs typeface=" Avenir Next Arabic Medium"/>
                <a:hlinkClick r:id="rId5">
                  <a:extLst>
                    <a:ext uri="{A12FA001-AC4F-418D-AE19-62706E023703}">
                      <ahyp:hlinkClr xmlns:ahyp="http://schemas.microsoft.com/office/drawing/2018/hyperlinkcolor" val="tx"/>
                    </a:ext>
                  </a:extLst>
                </a:hlinkClick>
              </a:rPr>
              <a:t>His Glory &amp; My Good (</a:t>
            </a:r>
            <a:r>
              <a:rPr lang="en-SG" sz="4000" err="1">
                <a:latin typeface="Avenir Next Arabic Medium"/>
                <a:cs typeface=" Avenir Next Arabic Medium"/>
                <a:hlinkClick r:id="rId5">
                  <a:extLst>
                    <a:ext uri="{A12FA001-AC4F-418D-AE19-62706E023703}">
                      <ahyp:hlinkClr xmlns:ahyp="http://schemas.microsoft.com/office/drawing/2018/hyperlinkcolor" val="tx"/>
                    </a:ext>
                  </a:extLst>
                </a:hlinkClick>
              </a:rPr>
              <a:t>CityAlight</a:t>
            </a:r>
            <a:r>
              <a:rPr lang="en-SG" sz="4000">
                <a:latin typeface="Avenir Next Arabic Medium"/>
                <a:cs typeface=" Avenir Next Arabic Medium"/>
                <a:hlinkClick r:id="rId5">
                  <a:extLst>
                    <a:ext uri="{A12FA001-AC4F-418D-AE19-62706E023703}">
                      <ahyp:hlinkClr xmlns:ahyp="http://schemas.microsoft.com/office/drawing/2018/hyperlinkcolor" val="tx"/>
                    </a:ext>
                  </a:extLst>
                </a:hlinkClick>
              </a:rPr>
              <a:t>)</a:t>
            </a:r>
            <a:endParaRPr lang="en-SG" sz="4000">
              <a:latin typeface="Avenir Next Arabic Medium"/>
              <a:cs typeface=" Avenir Next Arabic Medium"/>
            </a:endParaRPr>
          </a:p>
          <a:p>
            <a:pPr marL="685800" indent="-685800">
              <a:buFont typeface="Arial" panose="020B0604020202020204" pitchFamily="34" charset="0"/>
              <a:buChar char="•"/>
            </a:pPr>
            <a:r>
              <a:rPr lang="en-SG" sz="4000">
                <a:latin typeface="Avenir Next Arabic Medium"/>
                <a:cs typeface=" Avenir Next Arabic Medium"/>
                <a:hlinkClick r:id="rId6">
                  <a:extLst>
                    <a:ext uri="{A12FA001-AC4F-418D-AE19-62706E023703}">
                      <ahyp:hlinkClr xmlns:ahyp="http://schemas.microsoft.com/office/drawing/2018/hyperlinkcolor" val="tx"/>
                    </a:ext>
                  </a:extLst>
                </a:hlinkClick>
              </a:rPr>
              <a:t>Way Maker (Leeland)</a:t>
            </a:r>
          </a:p>
          <a:p>
            <a:pPr marL="685800" indent="-685800">
              <a:buFont typeface="Arial" panose="020B0604020202020204" pitchFamily="34" charset="0"/>
              <a:buChar char="•"/>
            </a:pPr>
            <a:r>
              <a:rPr lang="en-SG" sz="4000">
                <a:latin typeface="Avenir Next Arabic Medium"/>
                <a:cs typeface=" Avenir Next Arabic Medium"/>
                <a:hlinkClick r:id="rId7">
                  <a:extLst>
                    <a:ext uri="{A12FA001-AC4F-418D-AE19-62706E023703}">
                      <ahyp:hlinkClr xmlns:ahyp="http://schemas.microsoft.com/office/drawing/2018/hyperlinkcolor" val="tx"/>
                    </a:ext>
                  </a:extLst>
                </a:hlinkClick>
              </a:rPr>
              <a:t>Battle Belongs (Phil Wickham)</a:t>
            </a:r>
          </a:p>
        </p:txBody>
      </p:sp>
      <p:grpSp>
        <p:nvGrpSpPr>
          <p:cNvPr id="7" name="Group 6">
            <a:extLst>
              <a:ext uri="{FF2B5EF4-FFF2-40B4-BE49-F238E27FC236}">
                <a16:creationId xmlns:a16="http://schemas.microsoft.com/office/drawing/2014/main" id="{692B6AF5-82AD-817C-0265-A176F04A41E8}"/>
              </a:ext>
            </a:extLst>
          </p:cNvPr>
          <p:cNvGrpSpPr>
            <a:grpSpLocks noChangeAspect="1"/>
          </p:cNvGrpSpPr>
          <p:nvPr/>
        </p:nvGrpSpPr>
        <p:grpSpPr>
          <a:xfrm>
            <a:off x="1170080" y="624617"/>
            <a:ext cx="1371600" cy="1371600"/>
            <a:chOff x="1028700" y="1049909"/>
            <a:chExt cx="1295400" cy="1222637"/>
          </a:xfrm>
        </p:grpSpPr>
        <p:sp>
          <p:nvSpPr>
            <p:cNvPr id="8" name="Oval 7">
              <a:extLst>
                <a:ext uri="{FF2B5EF4-FFF2-40B4-BE49-F238E27FC236}">
                  <a16:creationId xmlns:a16="http://schemas.microsoft.com/office/drawing/2014/main" id="{52902F76-6B1E-3533-75B3-A2733AF80DB9}"/>
                </a:ext>
              </a:extLst>
            </p:cNvPr>
            <p:cNvSpPr/>
            <p:nvPr/>
          </p:nvSpPr>
          <p:spPr>
            <a:xfrm>
              <a:off x="1028700" y="1049909"/>
              <a:ext cx="1295400" cy="1222637"/>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50">
                <a:latin typeface=" Avenir Next Arabic Bold" panose="020B0604020202020204" charset="-78"/>
                <a:cs typeface=" Avenir Next Arabic Bold" panose="020B0604020202020204" charset="-78"/>
              </a:endParaRPr>
            </a:p>
          </p:txBody>
        </p:sp>
        <p:pic>
          <p:nvPicPr>
            <p:cNvPr id="10" name="Graphic 9" descr="Harp with solid fill">
              <a:extLst>
                <a:ext uri="{FF2B5EF4-FFF2-40B4-BE49-F238E27FC236}">
                  <a16:creationId xmlns:a16="http://schemas.microsoft.com/office/drawing/2014/main" id="{723B5DB5-3860-EC03-0979-584079E1B1E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28828" y="1273830"/>
              <a:ext cx="804451" cy="804451"/>
            </a:xfrm>
            <a:prstGeom prst="rect">
              <a:avLst/>
            </a:prstGeom>
          </p:spPr>
        </p:pic>
      </p:grpSp>
      <p:pic>
        <p:nvPicPr>
          <p:cNvPr id="3" name="Picture 2">
            <a:extLst>
              <a:ext uri="{FF2B5EF4-FFF2-40B4-BE49-F238E27FC236}">
                <a16:creationId xmlns:a16="http://schemas.microsoft.com/office/drawing/2014/main" id="{3B730C62-576C-0B8B-935C-74A5D8C4324D}"/>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418944" y="3986025"/>
            <a:ext cx="4590057" cy="4590057"/>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EB513A-E5C0-84DA-DF6C-07C6844F121D}"/>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92A3AB12-4B4C-A000-9790-10A034B3C224}"/>
              </a:ext>
            </a:extLst>
          </p:cNvPr>
          <p:cNvGrpSpPr>
            <a:grpSpLocks noGrp="1" noUngrp="1" noRot="1" noMove="1" noResize="1"/>
          </p:cNvGrpSpPr>
          <p:nvPr/>
        </p:nvGrpSpPr>
        <p:grpSpPr>
          <a:xfrm>
            <a:off x="0" y="0"/>
            <a:ext cx="18288000" cy="10287000"/>
            <a:chOff x="0" y="0"/>
            <a:chExt cx="18288000" cy="10287000"/>
          </a:xfrm>
        </p:grpSpPr>
        <p:sp>
          <p:nvSpPr>
            <p:cNvPr id="4" name="Freeform 2">
              <a:extLst>
                <a:ext uri="{FF2B5EF4-FFF2-40B4-BE49-F238E27FC236}">
                  <a16:creationId xmlns:a16="http://schemas.microsoft.com/office/drawing/2014/main" id="{521DAC65-B7CC-8BA4-5ED5-38BC9BCAB9B0}"/>
                </a:ext>
              </a:extLst>
            </p:cNvPr>
            <p:cNvSpPr>
              <a:spLocks noGrp="1" noRot="1" noMove="1" noResize="1" noEditPoints="1" noAdjustHandles="1" noChangeArrowheads="1" noChangeShapeType="1"/>
            </p:cNvSpPr>
            <p:nvPr/>
          </p:nvSpPr>
          <p:spPr>
            <a:xfrm rot="162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2400"/>
            </a:p>
          </p:txBody>
        </p:sp>
        <p:pic>
          <p:nvPicPr>
            <p:cNvPr id="9" name="Picture 8">
              <a:extLst>
                <a:ext uri="{FF2B5EF4-FFF2-40B4-BE49-F238E27FC236}">
                  <a16:creationId xmlns:a16="http://schemas.microsoft.com/office/drawing/2014/main" id="{C070F6B5-7858-56A2-E927-D1BE95DC71C2}"/>
                </a:ext>
              </a:extLst>
            </p:cNvPr>
            <p:cNvPicPr>
              <a:picLocks noGrp="1" noRot="1" noChangeAspect="1" noMove="1" noResize="1" noEditPoints="1" noAdjustHandles="1" noChangeArrowheads="1" noChangeShapeType="1" noCrop="1"/>
            </p:cNvPicPr>
            <p:nvPr/>
          </p:nvPicPr>
          <p:blipFill>
            <a:blip r:embed="rId4"/>
            <a:stretch>
              <a:fillRect/>
            </a:stretch>
          </p:blipFill>
          <p:spPr>
            <a:xfrm>
              <a:off x="413118" y="2156573"/>
              <a:ext cx="17461762" cy="8125959"/>
            </a:xfrm>
            <a:prstGeom prst="rect">
              <a:avLst/>
            </a:prstGeom>
          </p:spPr>
        </p:pic>
      </p:grpSp>
      <p:sp>
        <p:nvSpPr>
          <p:cNvPr id="5" name="TextBox 4">
            <a:extLst>
              <a:ext uri="{FF2B5EF4-FFF2-40B4-BE49-F238E27FC236}">
                <a16:creationId xmlns:a16="http://schemas.microsoft.com/office/drawing/2014/main" id="{265E4879-43F4-B37B-2F69-600146B43308}"/>
              </a:ext>
            </a:extLst>
          </p:cNvPr>
          <p:cNvSpPr txBox="1"/>
          <p:nvPr/>
        </p:nvSpPr>
        <p:spPr>
          <a:xfrm>
            <a:off x="2658141" y="747810"/>
            <a:ext cx="8337147" cy="1099981"/>
          </a:xfrm>
          <a:prstGeom prst="rect">
            <a:avLst/>
          </a:prstGeom>
        </p:spPr>
        <p:txBody>
          <a:bodyPr lIns="0" tIns="0" rIns="0" bIns="0" rtlCol="0" anchor="t">
            <a:spAutoFit/>
          </a:bodyPr>
          <a:lstStyle/>
          <a:p>
            <a:pPr>
              <a:lnSpc>
                <a:spcPts val="8400"/>
              </a:lnSpc>
            </a:pPr>
            <a:r>
              <a:rPr lang="en-US" sz="8000" b="1" spc="-949">
                <a:latin typeface=" Avenir Next Arabic Bold" panose="020B0604020202020204" charset="-78"/>
                <a:ea typeface=" Avenir Next Arabic Bold"/>
                <a:cs typeface=" Avenir Next Arabic Bold" panose="020B0604020202020204" charset="-78"/>
                <a:sym typeface=" Avenir Next Arabic Bold"/>
              </a:rPr>
              <a:t>WORD</a:t>
            </a:r>
          </a:p>
        </p:txBody>
      </p:sp>
      <p:grpSp>
        <p:nvGrpSpPr>
          <p:cNvPr id="6" name="Group 5">
            <a:extLst>
              <a:ext uri="{FF2B5EF4-FFF2-40B4-BE49-F238E27FC236}">
                <a16:creationId xmlns:a16="http://schemas.microsoft.com/office/drawing/2014/main" id="{D22C3226-7F51-BEA3-41FC-AC3ECF1D6B22}"/>
              </a:ext>
            </a:extLst>
          </p:cNvPr>
          <p:cNvGrpSpPr/>
          <p:nvPr/>
        </p:nvGrpSpPr>
        <p:grpSpPr>
          <a:xfrm>
            <a:off x="1025327" y="476191"/>
            <a:ext cx="1371600" cy="1371600"/>
            <a:chOff x="683551" y="260309"/>
            <a:chExt cx="1159960" cy="1139482"/>
          </a:xfrm>
        </p:grpSpPr>
        <p:sp>
          <p:nvSpPr>
            <p:cNvPr id="7" name="Oval 6">
              <a:extLst>
                <a:ext uri="{FF2B5EF4-FFF2-40B4-BE49-F238E27FC236}">
                  <a16:creationId xmlns:a16="http://schemas.microsoft.com/office/drawing/2014/main" id="{90ED34DD-E369-1394-32DA-7AB92E1AB769}"/>
                </a:ext>
              </a:extLst>
            </p:cNvPr>
            <p:cNvSpPr/>
            <p:nvPr/>
          </p:nvSpPr>
          <p:spPr>
            <a:xfrm>
              <a:off x="683551" y="260309"/>
              <a:ext cx="1159960" cy="1139482"/>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50"/>
            </a:p>
          </p:txBody>
        </p:sp>
        <p:pic>
          <p:nvPicPr>
            <p:cNvPr id="8" name="Graphic 7">
              <a:extLst>
                <a:ext uri="{FF2B5EF4-FFF2-40B4-BE49-F238E27FC236}">
                  <a16:creationId xmlns:a16="http://schemas.microsoft.com/office/drawing/2014/main" id="{A7E6B497-B414-72A3-391A-33CEB0FA9DC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904459" y="516835"/>
              <a:ext cx="718145" cy="718145"/>
            </a:xfrm>
            <a:prstGeom prst="rect">
              <a:avLst/>
            </a:prstGeom>
          </p:spPr>
        </p:pic>
      </p:grpSp>
    </p:spTree>
    <p:extLst>
      <p:ext uri="{BB962C8B-B14F-4D97-AF65-F5344CB8AC3E}">
        <p14:creationId xmlns:p14="http://schemas.microsoft.com/office/powerpoint/2010/main" val="7151410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3805D2-441A-9558-DEDE-7BB429F191DA}"/>
            </a:ext>
          </a:extLst>
        </p:cNvPr>
        <p:cNvGrpSpPr/>
        <p:nvPr/>
      </p:nvGrpSpPr>
      <p:grpSpPr>
        <a:xfrm>
          <a:off x="0" y="0"/>
          <a:ext cx="0" cy="0"/>
          <a:chOff x="0" y="0"/>
          <a:chExt cx="0" cy="0"/>
        </a:xfrm>
      </p:grpSpPr>
      <p:sp>
        <p:nvSpPr>
          <p:cNvPr id="3" name="Freeform 2">
            <a:extLst>
              <a:ext uri="{FF2B5EF4-FFF2-40B4-BE49-F238E27FC236}">
                <a16:creationId xmlns:a16="http://schemas.microsoft.com/office/drawing/2014/main" id="{5DBCB002-0503-9B4B-9EAC-FE01CCA498F5}"/>
              </a:ext>
            </a:extLst>
          </p:cNvPr>
          <p:cNvSpPr>
            <a:spLocks noGrp="1" noRot="1" noMove="1" noResize="1" noEditPoints="1" noAdjustHandles="1" noChangeArrowheads="1" noChangeShapeType="1"/>
          </p:cNvSpPr>
          <p:nvPr/>
        </p:nvSpPr>
        <p:spPr>
          <a:xfrm rot="162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2400"/>
          </a:p>
        </p:txBody>
      </p:sp>
      <p:sp>
        <p:nvSpPr>
          <p:cNvPr id="5" name="TextBox 5">
            <a:extLst>
              <a:ext uri="{FF2B5EF4-FFF2-40B4-BE49-F238E27FC236}">
                <a16:creationId xmlns:a16="http://schemas.microsoft.com/office/drawing/2014/main" id="{19B13039-0C8B-F19A-7606-BA2A444EFF43}"/>
              </a:ext>
            </a:extLst>
          </p:cNvPr>
          <p:cNvSpPr txBox="1"/>
          <p:nvPr/>
        </p:nvSpPr>
        <p:spPr>
          <a:xfrm>
            <a:off x="980918" y="2290624"/>
            <a:ext cx="16326162" cy="5847755"/>
          </a:xfrm>
          <a:prstGeom prst="rect">
            <a:avLst/>
          </a:prstGeom>
        </p:spPr>
        <p:txBody>
          <a:bodyPr wrap="square" lIns="0" tIns="0" rIns="0" bIns="0" rtlCol="0" anchor="t">
            <a:spAutoFit/>
          </a:bodyPr>
          <a:lstStyle/>
          <a:p>
            <a:pPr>
              <a:tabLst>
                <a:tab pos="13894595" algn="l"/>
              </a:tabLst>
            </a:pPr>
            <a:endParaRPr lang="en-SG" sz="4800" b="1">
              <a:latin typeface=" Avenir Next Arabic Medium" panose="020B0604020202020204" charset="-78"/>
              <a:cs typeface=" Avenir Next Arabic Medium" panose="020B0604020202020204" charset="-78"/>
            </a:endParaRPr>
          </a:p>
          <a:p>
            <a:pPr>
              <a:tabLst>
                <a:tab pos="13894595" algn="l"/>
              </a:tabLst>
            </a:pPr>
            <a:r>
              <a:rPr lang="en-SG" sz="4800" b="1">
                <a:latin typeface=" Avenir Next Arabic Medium" panose="020B0604020202020204" charset="-78"/>
                <a:cs typeface=" Avenir Next Arabic Medium" panose="020B0604020202020204" charset="-78"/>
              </a:rPr>
              <a:t>Read Haggai 2:1-3 and discuss the following questions. </a:t>
            </a:r>
          </a:p>
          <a:p>
            <a:pPr>
              <a:tabLst>
                <a:tab pos="13894595" algn="l"/>
              </a:tabLst>
            </a:pPr>
            <a:r>
              <a:rPr lang="en-SG" sz="4400" b="1">
                <a:latin typeface=" Avenir Next Arabic Medium" panose="020B0604020202020204" charset="-78"/>
                <a:cs typeface=" Avenir Next Arabic Medium" panose="020B0604020202020204" charset="-78"/>
              </a:rPr>
              <a:t> </a:t>
            </a:r>
            <a:endParaRPr lang="en-SG" sz="4400">
              <a:latin typeface=" Avenir Next Arabic Medium" panose="020B0604020202020204" charset="-78"/>
              <a:cs typeface=" Avenir Next Arabic Medium" panose="020B0604020202020204" charset="-78"/>
            </a:endParaRPr>
          </a:p>
          <a:p>
            <a:pPr marL="771525" indent="-771525">
              <a:buFont typeface="+mj-lt"/>
              <a:buAutoNum type="arabicPeriod"/>
              <a:tabLst>
                <a:tab pos="13894595" algn="l"/>
              </a:tabLst>
            </a:pPr>
            <a:r>
              <a:rPr lang="en-SG" sz="4000">
                <a:latin typeface=" Avenir Next Arabic Medium" panose="020B0604020202020204" charset="-78"/>
                <a:cs typeface=" Avenir Next Arabic Medium" panose="020B0604020202020204" charset="-78"/>
              </a:rPr>
              <a:t>Why do you think that the returned exiles in Jerusalem were feeling discouraged as they started the temple rebuilding project? (read v.3 closely, and look at Ezra 3:12-13 for more background context)</a:t>
            </a:r>
          </a:p>
          <a:p>
            <a:pPr marL="771525" indent="-771525">
              <a:buFont typeface="+mj-lt"/>
              <a:buAutoNum type="arabicPeriod"/>
              <a:tabLst>
                <a:tab pos="13894595" algn="l"/>
              </a:tabLst>
            </a:pPr>
            <a:endParaRPr lang="en-SG" sz="4000">
              <a:latin typeface=" Avenir Next Arabic Medium" panose="020B0604020202020204" charset="-78"/>
              <a:cs typeface=" Avenir Next Arabic Medium" panose="020B0604020202020204" charset="-78"/>
            </a:endParaRPr>
          </a:p>
          <a:p>
            <a:pPr marL="771525" indent="-771525">
              <a:buFont typeface="+mj-lt"/>
              <a:buAutoNum type="arabicPeriod"/>
              <a:tabLst>
                <a:tab pos="13894595" algn="l"/>
              </a:tabLst>
            </a:pPr>
            <a:r>
              <a:rPr lang="en-SG" sz="4000">
                <a:latin typeface=" Avenir Next Arabic Medium" panose="020B0604020202020204" charset="-78"/>
                <a:cs typeface=" Avenir Next Arabic Medium" panose="020B0604020202020204" charset="-78"/>
              </a:rPr>
              <a:t>Try to imagine yourself in their shoes. How do you think you would have felt if you were one of them?</a:t>
            </a:r>
          </a:p>
        </p:txBody>
      </p:sp>
      <p:sp>
        <p:nvSpPr>
          <p:cNvPr id="7" name="AutoShape 3">
            <a:extLst>
              <a:ext uri="{FF2B5EF4-FFF2-40B4-BE49-F238E27FC236}">
                <a16:creationId xmlns:a16="http://schemas.microsoft.com/office/drawing/2014/main" id="{F78AC93B-B899-0D97-E0DF-8479D9B803D0}"/>
              </a:ext>
            </a:extLst>
          </p:cNvPr>
          <p:cNvSpPr/>
          <p:nvPr/>
        </p:nvSpPr>
        <p:spPr>
          <a:xfrm>
            <a:off x="980918" y="2256359"/>
            <a:ext cx="16081514" cy="231"/>
          </a:xfrm>
          <a:prstGeom prst="line">
            <a:avLst/>
          </a:prstGeom>
          <a:ln w="28575" cap="flat">
            <a:solidFill>
              <a:schemeClr val="tx1">
                <a:alpha val="53000"/>
              </a:schemeClr>
            </a:solidFill>
            <a:prstDash val="solid"/>
            <a:headEnd type="none" w="sm" len="sm"/>
            <a:tailEnd type="none" w="sm" len="sm"/>
          </a:ln>
        </p:spPr>
        <p:txBody>
          <a:bodyPr/>
          <a:lstStyle/>
          <a:p>
            <a:endParaRPr lang="en-US" sz="1800"/>
          </a:p>
        </p:txBody>
      </p:sp>
      <p:sp>
        <p:nvSpPr>
          <p:cNvPr id="2" name="Title 1">
            <a:extLst>
              <a:ext uri="{FF2B5EF4-FFF2-40B4-BE49-F238E27FC236}">
                <a16:creationId xmlns:a16="http://schemas.microsoft.com/office/drawing/2014/main" id="{9697CE1D-497B-D471-4E70-022EE9371908}"/>
              </a:ext>
            </a:extLst>
          </p:cNvPr>
          <p:cNvSpPr txBox="1">
            <a:spLocks/>
          </p:cNvSpPr>
          <p:nvPr/>
        </p:nvSpPr>
        <p:spPr>
          <a:xfrm>
            <a:off x="980918" y="997280"/>
            <a:ext cx="16326162" cy="1383902"/>
          </a:xfrm>
          <a:prstGeom prst="rect">
            <a:avLst/>
          </a:prstGeom>
        </p:spPr>
        <p:txBody>
          <a:bodyPr>
            <a:normAutofit fontScale="92500" lnSpcReduction="20000"/>
          </a:bodyPr>
          <a:lstStyle>
            <a:lvl1pPr algn="l" defTabSz="1371600" rtl="0" eaLnBrk="1" latinLnBrk="0" hangingPunct="1">
              <a:lnSpc>
                <a:spcPct val="90000"/>
              </a:lnSpc>
              <a:spcBef>
                <a:spcPct val="0"/>
              </a:spcBef>
              <a:buNone/>
              <a:defRPr sz="6600" kern="1200">
                <a:solidFill>
                  <a:schemeClr val="tx1"/>
                </a:solidFill>
                <a:latin typeface="+mj-lt"/>
                <a:ea typeface="+mj-ea"/>
                <a:cs typeface="+mj-cs"/>
              </a:defRPr>
            </a:lvl1pPr>
          </a:lstStyle>
          <a:p>
            <a:r>
              <a:rPr lang="en-SG" sz="6700" b="1">
                <a:latin typeface=" Avenir Next Arabic Bold" panose="020B0604020202020204" charset="-78"/>
                <a:cs typeface=" Avenir Next Arabic Bold" panose="020B0604020202020204" charset="-78"/>
              </a:rPr>
              <a:t>Activity 1: Read &amp; Discuss </a:t>
            </a:r>
            <a:br>
              <a:rPr lang="en-SG" sz="6000" b="1">
                <a:latin typeface=" Avenir Next Arabic Bold" panose="020B0604020202020204" charset="-78"/>
                <a:cs typeface=" Avenir Next Arabic Bold" panose="020B0604020202020204" charset="-78"/>
              </a:rPr>
            </a:br>
            <a:endParaRPr lang="en-SG" sz="6000" b="1">
              <a:latin typeface=" Avenir Next Arabic Bold" panose="020B0604020202020204" charset="-78"/>
              <a:cs typeface=" Avenir Next Arabic Bold" panose="020B0604020202020204" charset="-78"/>
            </a:endParaRPr>
          </a:p>
        </p:txBody>
      </p:sp>
    </p:spTree>
    <p:extLst>
      <p:ext uri="{BB962C8B-B14F-4D97-AF65-F5344CB8AC3E}">
        <p14:creationId xmlns:p14="http://schemas.microsoft.com/office/powerpoint/2010/main" val="125062094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3B1AB-873E-9E95-69A1-CDB53A2286A3}"/>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E581520-2D4A-B88C-8860-A91EEB137DD7}"/>
              </a:ext>
            </a:extLst>
          </p:cNvPr>
          <p:cNvSpPr>
            <a:spLocks noGrp="1" noRot="1" noMove="1" noResize="1" noEditPoints="1" noAdjustHandles="1" noChangeArrowheads="1" noChangeShapeType="1"/>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1438B780-940E-957E-D58A-089C4E920A7A}"/>
              </a:ext>
            </a:extLst>
          </p:cNvPr>
          <p:cNvSpPr>
            <a:spLocks noGrp="1"/>
          </p:cNvSpPr>
          <p:nvPr>
            <p:ph type="title"/>
          </p:nvPr>
        </p:nvSpPr>
        <p:spPr>
          <a:xfrm>
            <a:off x="2748171" y="0"/>
            <a:ext cx="15773400" cy="1988345"/>
          </a:xfrm>
        </p:spPr>
        <p:txBody>
          <a:bodyPr>
            <a:noAutofit/>
          </a:bodyPr>
          <a:lstStyle/>
          <a:p>
            <a:r>
              <a:rPr lang="en-SG" sz="4800" b="1" spc="-150">
                <a:latin typeface=" Avenir Next Arabic Bold" panose="020B0604020202020204" charset="-78"/>
                <a:cs typeface=" Avenir Next Arabic Bold"/>
              </a:rPr>
              <a:t>Question 1 Discussion Notes</a:t>
            </a:r>
            <a:endParaRPr lang="en-SG" sz="4800" b="1" i="1" spc="-150">
              <a:latin typeface=" Avenir Next Arabic Bold" panose="020B0604020202020204" charset="-78"/>
              <a:cs typeface=" Avenir Next Arabic Bold"/>
            </a:endParaRPr>
          </a:p>
        </p:txBody>
      </p:sp>
      <p:sp>
        <p:nvSpPr>
          <p:cNvPr id="3" name="Content Placeholder 2">
            <a:extLst>
              <a:ext uri="{FF2B5EF4-FFF2-40B4-BE49-F238E27FC236}">
                <a16:creationId xmlns:a16="http://schemas.microsoft.com/office/drawing/2014/main" id="{A37CB613-6F66-BF45-70F4-EF9C409586C1}"/>
              </a:ext>
            </a:extLst>
          </p:cNvPr>
          <p:cNvSpPr>
            <a:spLocks noGrp="1"/>
          </p:cNvSpPr>
          <p:nvPr>
            <p:ph idx="1"/>
          </p:nvPr>
        </p:nvSpPr>
        <p:spPr>
          <a:xfrm>
            <a:off x="1257301" y="1793158"/>
            <a:ext cx="16081514" cy="7011188"/>
          </a:xfrm>
        </p:spPr>
        <p:txBody>
          <a:bodyPr vert="horz" lIns="91440" tIns="45720" rIns="91440" bIns="45720" rtlCol="0" anchor="t">
            <a:noAutofit/>
          </a:bodyPr>
          <a:lstStyle/>
          <a:p>
            <a:r>
              <a:rPr lang="en-SG" sz="4000" spc="-300" dirty="0">
                <a:latin typeface=" Avenir Next Arabic Medium" panose="020B0604020202020204" charset="-78"/>
                <a:cs typeface=" Avenir Next Arabic Medium"/>
              </a:rPr>
              <a:t>v</a:t>
            </a:r>
            <a:r>
              <a:rPr lang="en-SG" sz="4000" spc="-150" dirty="0">
                <a:latin typeface=" Avenir Next Arabic Medium" panose="020B0604020202020204" charset="-78"/>
                <a:cs typeface=" Avenir Next Arabic Medium"/>
              </a:rPr>
              <a:t>.1 tells us that they were just one month into the rebuilding journey. The work would have been tough, clearing the rubble and so on.</a:t>
            </a:r>
            <a:br>
              <a:rPr lang="en-SG" sz="4000" spc="-150" dirty="0">
                <a:latin typeface=" Avenir Next Arabic Medium" panose="020B0604020202020204" charset="-78"/>
                <a:cs typeface=" Avenir Next Arabic Medium"/>
              </a:rPr>
            </a:br>
            <a:endParaRPr lang="en-SG" sz="4000" spc="-150" dirty="0">
              <a:latin typeface=" Avenir Next Arabic Medium" panose="020B0604020202020204" charset="-78"/>
              <a:cs typeface=" Avenir Next Arabic Medium"/>
            </a:endParaRPr>
          </a:p>
          <a:p>
            <a:r>
              <a:rPr lang="en-SG" sz="4000" spc="-150" dirty="0">
                <a:latin typeface=" Avenir Next Arabic Medium" panose="020B0604020202020204" charset="-78"/>
                <a:cs typeface=" Avenir Next Arabic Medium"/>
              </a:rPr>
              <a:t>v.3a says: </a:t>
            </a:r>
            <a:r>
              <a:rPr lang="en-SG" sz="4000" b="1" spc="-150" dirty="0">
                <a:latin typeface=" Avenir Next Arabic Medium" panose="020B0604020202020204" charset="-78"/>
                <a:cs typeface=" Avenir Next Arabic Medium"/>
              </a:rPr>
              <a:t>“</a:t>
            </a:r>
            <a:r>
              <a:rPr lang="en-SG" sz="4000" b="1" i="1" spc="-150" dirty="0">
                <a:latin typeface=" Avenir Next Arabic Medium" panose="020B0604020202020204" charset="-78"/>
                <a:cs typeface=" Avenir Next Arabic Medium"/>
              </a:rPr>
              <a:t>who is left among you who saw the house in its former glory</a:t>
            </a:r>
            <a:r>
              <a:rPr lang="en-SG" sz="4000" b="1" spc="-150" dirty="0">
                <a:latin typeface=" Avenir Next Arabic Medium" panose="020B0604020202020204" charset="-78"/>
                <a:cs typeface=" Avenir Next Arabic Medium"/>
              </a:rPr>
              <a:t>?” </a:t>
            </a:r>
            <a:r>
              <a:rPr lang="en-SG" sz="4000" spc="-150" dirty="0">
                <a:latin typeface=" Avenir Next Arabic Medium" panose="020B0604020202020204" charset="-78"/>
                <a:cs typeface=" Avenir Next Arabic Medium"/>
              </a:rPr>
              <a:t>The older generation would have remembered the magnificence of Solomon’s temple before the Babylonian exile</a:t>
            </a:r>
            <a:br>
              <a:rPr lang="en-SG" sz="4000" spc="-150" dirty="0">
                <a:latin typeface=" Avenir Next Arabic Medium" panose="020B0604020202020204" charset="-78"/>
                <a:cs typeface=" Avenir Next Arabic Medium"/>
              </a:rPr>
            </a:br>
            <a:endParaRPr lang="en-SG" sz="4000" spc="-150" dirty="0">
              <a:latin typeface=" Avenir Next Arabic Medium" panose="020B0604020202020204" charset="-78"/>
              <a:cs typeface=" Avenir Next Arabic Medium"/>
            </a:endParaRPr>
          </a:p>
          <a:p>
            <a:r>
              <a:rPr lang="en-SG" sz="4000" spc="-150" dirty="0">
                <a:latin typeface=" Avenir Next Arabic Medium" panose="020B0604020202020204" charset="-78"/>
                <a:cs typeface=" Avenir Next Arabic Medium"/>
              </a:rPr>
              <a:t>v.3b says: </a:t>
            </a:r>
            <a:r>
              <a:rPr lang="en-SG" sz="4000" b="1" spc="-150" dirty="0">
                <a:latin typeface=" Avenir Next Arabic Medium" panose="020B0604020202020204" charset="-78"/>
                <a:cs typeface=" Avenir Next Arabic Medium"/>
              </a:rPr>
              <a:t>“</a:t>
            </a:r>
            <a:r>
              <a:rPr lang="en-SG" sz="4000" b="1" i="1" spc="-150" dirty="0">
                <a:latin typeface=" Avenir Next Arabic Medium" panose="020B0604020202020204" charset="-78"/>
                <a:cs typeface=" Avenir Next Arabic Medium"/>
              </a:rPr>
              <a:t>How do you see it now? Is it not as nothing in your eyes</a:t>
            </a:r>
            <a:r>
              <a:rPr lang="en-SG" sz="4000" b="1" spc="-150" dirty="0">
                <a:latin typeface=" Avenir Next Arabic Medium" panose="020B0604020202020204" charset="-78"/>
                <a:cs typeface=" Avenir Next Arabic Medium"/>
              </a:rPr>
              <a:t>?”</a:t>
            </a:r>
            <a:r>
              <a:rPr lang="en-SG" sz="4000" spc="-150" dirty="0">
                <a:latin typeface=" Avenir Next Arabic Medium" panose="020B0604020202020204" charset="-78"/>
                <a:cs typeface=" Avenir Next Arabic Medium"/>
              </a:rPr>
              <a:t> ‘It’ refers to the new temple that they were rebuilding - a pale shadow of what Solomon’s temple was like before</a:t>
            </a:r>
            <a:br>
              <a:rPr lang="en-SG" sz="4000" spc="-150" dirty="0">
                <a:latin typeface=" Avenir Next Arabic Medium" panose="020B0604020202020204" charset="-78"/>
                <a:cs typeface=" Avenir Next Arabic Medium"/>
              </a:rPr>
            </a:br>
            <a:endParaRPr lang="en-SG" sz="4000" spc="-150" dirty="0">
              <a:latin typeface=" Avenir Next Arabic Medium" panose="020B0604020202020204" charset="-78"/>
              <a:cs typeface=" Avenir Next Arabic Medium"/>
            </a:endParaRPr>
          </a:p>
          <a:p>
            <a:pPr marL="0" indent="0">
              <a:buNone/>
            </a:pPr>
            <a:endParaRPr lang="en-SG" sz="4000" dirty="0">
              <a:latin typeface=" Avenir Next Arabic Medium" panose="020B0604020202020204" charset="-78"/>
              <a:cs typeface=" Avenir Next Arabic Medium" panose="020B0604020202020204" charset="-78"/>
            </a:endParaRPr>
          </a:p>
        </p:txBody>
      </p:sp>
      <p:pic>
        <p:nvPicPr>
          <p:cNvPr id="6" name="Graphic 5" descr="Postit Notes with solid fill">
            <a:extLst>
              <a:ext uri="{FF2B5EF4-FFF2-40B4-BE49-F238E27FC236}">
                <a16:creationId xmlns:a16="http://schemas.microsoft.com/office/drawing/2014/main" id="{B21C6656-2769-4D22-1730-0AC4F4DBE09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15109" y="508619"/>
            <a:ext cx="914400" cy="914400"/>
          </a:xfrm>
          <a:prstGeom prst="rect">
            <a:avLst/>
          </a:prstGeom>
        </p:spPr>
      </p:pic>
    </p:spTree>
    <p:extLst>
      <p:ext uri="{BB962C8B-B14F-4D97-AF65-F5344CB8AC3E}">
        <p14:creationId xmlns:p14="http://schemas.microsoft.com/office/powerpoint/2010/main" val="76099586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FBBF0F-A984-BE68-175A-8537E878A60D}"/>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BC5104CD-BC9C-D9AA-E304-C815C550E67E}"/>
              </a:ext>
            </a:extLst>
          </p:cNvPr>
          <p:cNvSpPr>
            <a:spLocks noGrp="1" noRot="1" noMove="1" noResize="1" noEditPoints="1" noAdjustHandles="1" noChangeArrowheads="1" noChangeShapeType="1"/>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DE26B3C2-3DCE-8AB6-EA60-53040506C0C3}"/>
              </a:ext>
            </a:extLst>
          </p:cNvPr>
          <p:cNvSpPr>
            <a:spLocks noGrp="1"/>
          </p:cNvSpPr>
          <p:nvPr>
            <p:ph type="title"/>
          </p:nvPr>
        </p:nvSpPr>
        <p:spPr>
          <a:xfrm>
            <a:off x="2748171" y="0"/>
            <a:ext cx="15773400" cy="1988345"/>
          </a:xfrm>
        </p:spPr>
        <p:txBody>
          <a:bodyPr>
            <a:noAutofit/>
          </a:bodyPr>
          <a:lstStyle/>
          <a:p>
            <a:r>
              <a:rPr lang="en-SG" sz="4800" b="1">
                <a:ea typeface="+mj-lt"/>
                <a:cs typeface="+mj-lt"/>
              </a:rPr>
              <a:t>Question 1 Discussion Notes</a:t>
            </a:r>
            <a:r>
              <a:rPr lang="en-SG" sz="4800" b="1">
                <a:latin typeface=" Avenir Next Arabic Bold" panose="020B0604020202020204" charset="-78"/>
                <a:cs typeface=" Avenir Next Arabic Bold"/>
              </a:rPr>
              <a:t> (Cont’d)</a:t>
            </a:r>
            <a:endParaRPr lang="en-SG" sz="4800" b="1" i="1">
              <a:latin typeface=" Avenir Next Arabic Bold" panose="020B0604020202020204" charset="-78"/>
              <a:cs typeface=" Avenir Next Arabic Bold"/>
            </a:endParaRPr>
          </a:p>
        </p:txBody>
      </p:sp>
      <p:sp>
        <p:nvSpPr>
          <p:cNvPr id="3" name="Content Placeholder 2">
            <a:extLst>
              <a:ext uri="{FF2B5EF4-FFF2-40B4-BE49-F238E27FC236}">
                <a16:creationId xmlns:a16="http://schemas.microsoft.com/office/drawing/2014/main" id="{EC4576B2-9558-DD35-BFFF-C5E60DD78BB7}"/>
              </a:ext>
            </a:extLst>
          </p:cNvPr>
          <p:cNvSpPr>
            <a:spLocks noGrp="1"/>
          </p:cNvSpPr>
          <p:nvPr>
            <p:ph idx="1"/>
          </p:nvPr>
        </p:nvSpPr>
        <p:spPr>
          <a:xfrm>
            <a:off x="1618248" y="1988671"/>
            <a:ext cx="16081514" cy="7011188"/>
          </a:xfrm>
        </p:spPr>
        <p:txBody>
          <a:bodyPr vert="horz" lIns="91440" tIns="45720" rIns="91440" bIns="45720" rtlCol="0" anchor="t">
            <a:noAutofit/>
          </a:bodyPr>
          <a:lstStyle/>
          <a:p>
            <a:r>
              <a:rPr lang="en-SG" sz="4000" dirty="0">
                <a:latin typeface=" Avenir Next Arabic Medium" panose="020B0604020202020204" charset="-78"/>
                <a:cs typeface=" Avenir Next Arabic Medium"/>
              </a:rPr>
              <a:t>Ezra 3:12-13 talks about how the older ones </a:t>
            </a:r>
            <a:r>
              <a:rPr lang="en-SG" sz="4000" i="1" dirty="0">
                <a:latin typeface=" Avenir Next Arabic Medium" panose="020B0604020202020204" charset="-78"/>
                <a:cs typeface=" Avenir Next Arabic Medium"/>
              </a:rPr>
              <a:t>wept </a:t>
            </a:r>
            <a:r>
              <a:rPr lang="en-SG" sz="4000" dirty="0">
                <a:latin typeface=" Avenir Next Arabic Medium" panose="020B0604020202020204" charset="-78"/>
                <a:cs typeface=" Avenir Next Arabic Medium"/>
              </a:rPr>
              <a:t>when they saw the foundation of the new temple being laid. </a:t>
            </a:r>
          </a:p>
          <a:p>
            <a:endParaRPr lang="en-SG" sz="4000" i="1" dirty="0">
              <a:latin typeface=" Avenir Next Arabic Medium" panose="020B0604020202020204" charset="-78"/>
              <a:cs typeface=" Avenir Next Arabic Medium"/>
            </a:endParaRPr>
          </a:p>
          <a:p>
            <a:r>
              <a:rPr lang="en-SG" sz="4000" dirty="0">
                <a:latin typeface=" Avenir Next Arabic Medium" panose="020B0604020202020204" charset="-78"/>
                <a:cs typeface=" Avenir Next Arabic Medium"/>
              </a:rPr>
              <a:t>The people may have felt discouraged in the rebuilding journey because the work of their hands seemed so insignificant and did not meet their own internal expectations.</a:t>
            </a:r>
          </a:p>
          <a:p>
            <a:pPr marL="0" indent="0">
              <a:buNone/>
            </a:pPr>
            <a:endParaRPr lang="en-SG" sz="4000" dirty="0">
              <a:latin typeface=" Avenir Next Arabic Medium" panose="020B0604020202020204" charset="-78"/>
              <a:cs typeface=" Avenir Next Arabic Medium" panose="020B0604020202020204" charset="-78"/>
            </a:endParaRPr>
          </a:p>
          <a:p>
            <a:pPr marL="0" indent="0">
              <a:buNone/>
            </a:pPr>
            <a:endParaRPr lang="en-SG" sz="4000" dirty="0">
              <a:latin typeface=" Avenir Next Arabic Medium" panose="020B0604020202020204" charset="-78"/>
              <a:cs typeface=" Avenir Next Arabic Medium" panose="020B0604020202020204" charset="-78"/>
            </a:endParaRPr>
          </a:p>
        </p:txBody>
      </p:sp>
      <p:pic>
        <p:nvPicPr>
          <p:cNvPr id="6" name="Graphic 5" descr="Postit Notes with solid fill">
            <a:extLst>
              <a:ext uri="{FF2B5EF4-FFF2-40B4-BE49-F238E27FC236}">
                <a16:creationId xmlns:a16="http://schemas.microsoft.com/office/drawing/2014/main" id="{E2CC786A-2B4B-CAC9-26F3-D6BF9AB0B4C0}"/>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615109" y="508619"/>
            <a:ext cx="914400" cy="914400"/>
          </a:xfrm>
          <a:prstGeom prst="rect">
            <a:avLst/>
          </a:prstGeom>
        </p:spPr>
      </p:pic>
    </p:spTree>
    <p:extLst>
      <p:ext uri="{BB962C8B-B14F-4D97-AF65-F5344CB8AC3E}">
        <p14:creationId xmlns:p14="http://schemas.microsoft.com/office/powerpoint/2010/main" val="41702186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F250FE-B72C-3F6C-3494-559C1E2B19B6}"/>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0EB9D720-A204-5326-C372-6D736715B8D7}"/>
              </a:ext>
            </a:extLst>
          </p:cNvPr>
          <p:cNvSpPr>
            <a:spLocks/>
          </p:cNvSpPr>
          <p:nvPr/>
        </p:nvSpPr>
        <p:spPr>
          <a:xfrm rot="16200000">
            <a:off x="3967495" y="-3982339"/>
            <a:ext cx="10600147" cy="18535137"/>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6AC8E2D3-6F69-574B-4476-303E05CD1B94}"/>
              </a:ext>
            </a:extLst>
          </p:cNvPr>
          <p:cNvSpPr>
            <a:spLocks noGrp="1"/>
          </p:cNvSpPr>
          <p:nvPr>
            <p:ph type="title"/>
          </p:nvPr>
        </p:nvSpPr>
        <p:spPr>
          <a:xfrm>
            <a:off x="2350608" y="703382"/>
            <a:ext cx="14913143" cy="1520217"/>
          </a:xfrm>
        </p:spPr>
        <p:txBody>
          <a:bodyPr>
            <a:noAutofit/>
          </a:bodyPr>
          <a:lstStyle/>
          <a:p>
            <a:r>
              <a:rPr lang="en-SG" sz="6000" b="1">
                <a:solidFill>
                  <a:schemeClr val="bg1"/>
                </a:solidFill>
                <a:latin typeface=" Avenir Next Arabic Bold" panose="020B0604020202020204" charset="-78"/>
                <a:cs typeface=" Avenir Next Arabic Bold" panose="020B0604020202020204" charset="-78"/>
              </a:rPr>
              <a:t>Exegetical Insight 1: What was “this house in its former glory”?</a:t>
            </a:r>
          </a:p>
        </p:txBody>
      </p:sp>
      <p:sp>
        <p:nvSpPr>
          <p:cNvPr id="5" name="AutoShape 3">
            <a:extLst>
              <a:ext uri="{FF2B5EF4-FFF2-40B4-BE49-F238E27FC236}">
                <a16:creationId xmlns:a16="http://schemas.microsoft.com/office/drawing/2014/main" id="{9CBC2325-7B36-F920-3980-3C8C54FCDCA8}"/>
              </a:ext>
            </a:extLst>
          </p:cNvPr>
          <p:cNvSpPr/>
          <p:nvPr/>
        </p:nvSpPr>
        <p:spPr>
          <a:xfrm>
            <a:off x="1257297" y="2495966"/>
            <a:ext cx="14913144" cy="2"/>
          </a:xfrm>
          <a:prstGeom prst="line">
            <a:avLst/>
          </a:prstGeom>
          <a:ln w="28575" cap="flat">
            <a:solidFill>
              <a:srgbClr val="FFC000"/>
            </a:solidFill>
            <a:prstDash val="solid"/>
            <a:headEnd type="none" w="sm" len="sm"/>
            <a:tailEnd type="none" w="sm" len="sm"/>
          </a:ln>
        </p:spPr>
        <p:txBody>
          <a:bodyPr/>
          <a:lstStyle/>
          <a:p>
            <a:endParaRPr lang="en-US" sz="4050"/>
          </a:p>
        </p:txBody>
      </p:sp>
      <p:sp>
        <p:nvSpPr>
          <p:cNvPr id="12" name="Content Placeholder 2">
            <a:extLst>
              <a:ext uri="{FF2B5EF4-FFF2-40B4-BE49-F238E27FC236}">
                <a16:creationId xmlns:a16="http://schemas.microsoft.com/office/drawing/2014/main" id="{08CEF8A1-2302-6FF2-379F-1A2A61499570}"/>
              </a:ext>
            </a:extLst>
          </p:cNvPr>
          <p:cNvSpPr>
            <a:spLocks noGrp="1"/>
          </p:cNvSpPr>
          <p:nvPr>
            <p:ph idx="1"/>
          </p:nvPr>
        </p:nvSpPr>
        <p:spPr>
          <a:xfrm>
            <a:off x="1257297" y="2882715"/>
            <a:ext cx="14913143" cy="5320590"/>
          </a:xfrm>
        </p:spPr>
        <p:txBody>
          <a:bodyPr>
            <a:noAutofit/>
          </a:bodyPr>
          <a:lstStyle/>
          <a:p>
            <a:r>
              <a:rPr lang="en-US" dirty="0">
                <a:solidFill>
                  <a:schemeClr val="bg1"/>
                </a:solidFill>
              </a:rPr>
              <a:t>This refers to </a:t>
            </a:r>
            <a:r>
              <a:rPr lang="en-US" b="1" dirty="0">
                <a:solidFill>
                  <a:schemeClr val="bg1"/>
                </a:solidFill>
              </a:rPr>
              <a:t>Solomon’s temple </a:t>
            </a:r>
            <a:r>
              <a:rPr lang="en-US" dirty="0">
                <a:solidFill>
                  <a:schemeClr val="bg1"/>
                </a:solidFill>
              </a:rPr>
              <a:t>(see picture in following slide). </a:t>
            </a:r>
          </a:p>
          <a:p>
            <a:r>
              <a:rPr lang="en-US" sz="4000" dirty="0">
                <a:solidFill>
                  <a:schemeClr val="bg1"/>
                </a:solidFill>
                <a:latin typeface=" Avenir Next Arabic Medium" panose="020B0604020202020204" charset="-78"/>
                <a:cs typeface=" Avenir Next Arabic Medium" panose="020B0604020202020204" charset="-78"/>
              </a:rPr>
              <a:t>Details of the architecture of the temple are in 1 Kings 6-7 and 2 Chronicles 3-4. </a:t>
            </a:r>
          </a:p>
        </p:txBody>
      </p:sp>
      <p:pic>
        <p:nvPicPr>
          <p:cNvPr id="6" name="Graphic 5" descr="Magnifying glass with solid fill">
            <a:extLst>
              <a:ext uri="{FF2B5EF4-FFF2-40B4-BE49-F238E27FC236}">
                <a16:creationId xmlns:a16="http://schemas.microsoft.com/office/drawing/2014/main" id="{AF9B0E26-65FD-A21A-FBB0-BAA51A0E95D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297" y="564236"/>
            <a:ext cx="914400" cy="914400"/>
          </a:xfrm>
          <a:prstGeom prst="rect">
            <a:avLst/>
          </a:prstGeom>
        </p:spPr>
      </p:pic>
    </p:spTree>
    <p:extLst>
      <p:ext uri="{BB962C8B-B14F-4D97-AF65-F5344CB8AC3E}">
        <p14:creationId xmlns:p14="http://schemas.microsoft.com/office/powerpoint/2010/main" val="300883722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53721-73B2-7810-05B8-D5D7A433B939}"/>
            </a:ext>
          </a:extLst>
        </p:cNvPr>
        <p:cNvGrpSpPr/>
        <p:nvPr/>
      </p:nvGrpSpPr>
      <p:grpSpPr>
        <a:xfrm>
          <a:off x="0" y="0"/>
          <a:ext cx="0" cy="0"/>
          <a:chOff x="0" y="0"/>
          <a:chExt cx="0" cy="0"/>
        </a:xfrm>
      </p:grpSpPr>
      <p:pic>
        <p:nvPicPr>
          <p:cNvPr id="1026" name="Picture 2">
            <a:extLst>
              <a:ext uri="{FF2B5EF4-FFF2-40B4-BE49-F238E27FC236}">
                <a16:creationId xmlns:a16="http://schemas.microsoft.com/office/drawing/2014/main" id="{C60CF2BB-D861-55B8-DD66-28DBF4F76B2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7158" y="1"/>
            <a:ext cx="15640050" cy="10287000"/>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2DCA748F-F6CC-7BE6-CEF7-927B7022812D}"/>
              </a:ext>
            </a:extLst>
          </p:cNvPr>
          <p:cNvSpPr txBox="1"/>
          <p:nvPr/>
        </p:nvSpPr>
        <p:spPr>
          <a:xfrm>
            <a:off x="13553762" y="0"/>
            <a:ext cx="4699418" cy="415498"/>
          </a:xfrm>
          <a:prstGeom prst="rect">
            <a:avLst/>
          </a:prstGeom>
          <a:noFill/>
        </p:spPr>
        <p:txBody>
          <a:bodyPr wrap="square" rtlCol="0">
            <a:spAutoFit/>
          </a:bodyPr>
          <a:lstStyle/>
          <a:p>
            <a:pPr algn="r"/>
            <a:r>
              <a:rPr lang="en-SG" sz="2100"/>
              <a:t>Source: armstronginstitute.org</a:t>
            </a:r>
          </a:p>
        </p:txBody>
      </p:sp>
    </p:spTree>
    <p:extLst>
      <p:ext uri="{BB962C8B-B14F-4D97-AF65-F5344CB8AC3E}">
        <p14:creationId xmlns:p14="http://schemas.microsoft.com/office/powerpoint/2010/main" val="3655419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FC8689-F3CF-0E91-5181-B93CA5FCF03C}"/>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0284EE1D-CE93-AD53-32E3-A46C61FA1CEB}"/>
              </a:ext>
            </a:extLst>
          </p:cNvPr>
          <p:cNvSpPr/>
          <p:nvPr/>
        </p:nvSpPr>
        <p:spPr>
          <a:xfrm rot="-5400000">
            <a:off x="3928311" y="-3928311"/>
            <a:ext cx="10431380" cy="18288002"/>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A5A88BD6-9337-CC69-FC37-AFD05C780C95}"/>
              </a:ext>
            </a:extLst>
          </p:cNvPr>
          <p:cNvSpPr>
            <a:spLocks noGrp="1"/>
          </p:cNvSpPr>
          <p:nvPr>
            <p:ph type="title"/>
          </p:nvPr>
        </p:nvSpPr>
        <p:spPr>
          <a:xfrm>
            <a:off x="2171698" y="663626"/>
            <a:ext cx="14913143" cy="1520217"/>
          </a:xfrm>
        </p:spPr>
        <p:txBody>
          <a:bodyPr>
            <a:noAutofit/>
          </a:bodyPr>
          <a:lstStyle/>
          <a:p>
            <a:r>
              <a:rPr lang="en-SG" sz="6000" b="1">
                <a:solidFill>
                  <a:schemeClr val="bg1"/>
                </a:solidFill>
                <a:latin typeface=" Avenir Next Arabic Bold" panose="020B0604020202020204" charset="-78"/>
                <a:cs typeface=" Avenir Next Arabic Bold" panose="020B0604020202020204" charset="-78"/>
              </a:rPr>
              <a:t>Exegetical Insight 1: What was “this house in its former glory”?</a:t>
            </a:r>
          </a:p>
        </p:txBody>
      </p:sp>
      <p:sp>
        <p:nvSpPr>
          <p:cNvPr id="3" name="Content Placeholder 2">
            <a:extLst>
              <a:ext uri="{FF2B5EF4-FFF2-40B4-BE49-F238E27FC236}">
                <a16:creationId xmlns:a16="http://schemas.microsoft.com/office/drawing/2014/main" id="{7E63B7C4-948E-4926-21CE-40B433C0CCDE}"/>
              </a:ext>
            </a:extLst>
          </p:cNvPr>
          <p:cNvSpPr>
            <a:spLocks noGrp="1"/>
          </p:cNvSpPr>
          <p:nvPr>
            <p:ph idx="1"/>
          </p:nvPr>
        </p:nvSpPr>
        <p:spPr>
          <a:xfrm>
            <a:off x="1221439" y="2912726"/>
            <a:ext cx="14913143" cy="5215656"/>
          </a:xfrm>
        </p:spPr>
        <p:txBody>
          <a:bodyPr>
            <a:noAutofit/>
          </a:bodyPr>
          <a:lstStyle/>
          <a:p>
            <a:pPr marL="0" indent="0">
              <a:buNone/>
            </a:pPr>
            <a:r>
              <a:rPr lang="en-US" sz="4000" dirty="0">
                <a:solidFill>
                  <a:schemeClr val="bg1"/>
                </a:solidFill>
                <a:latin typeface=" Avenir Next Arabic Medium" panose="020B0604020202020204" charset="-78"/>
                <a:cs typeface=" Avenir Next Arabic Medium" panose="020B0604020202020204" charset="-78"/>
              </a:rPr>
              <a:t>Some highlights of Solomon’s Temple:</a:t>
            </a:r>
          </a:p>
          <a:p>
            <a:r>
              <a:rPr lang="en-US" sz="4000" dirty="0">
                <a:solidFill>
                  <a:schemeClr val="bg1"/>
                </a:solidFill>
                <a:latin typeface=" Avenir Next Arabic Medium" panose="020B0604020202020204" charset="-78"/>
                <a:cs typeface=" Avenir Next Arabic Medium" panose="020B0604020202020204" charset="-78"/>
              </a:rPr>
              <a:t>It was built with finely dressed stone (pre-cut so no hammering was heard on-site) (1 Kings 6:7).</a:t>
            </a:r>
          </a:p>
          <a:p>
            <a:r>
              <a:rPr lang="en-US" sz="4000" dirty="0">
                <a:solidFill>
                  <a:schemeClr val="bg1"/>
                </a:solidFill>
                <a:latin typeface=" Avenir Next Arabic Medium" panose="020B0604020202020204" charset="-78"/>
                <a:cs typeface=" Avenir Next Arabic Medium" panose="020B0604020202020204" charset="-78"/>
              </a:rPr>
              <a:t>Cedar panels from Lebanon were overlaid with pure gold (1 Kings 6:15, 20-22).</a:t>
            </a:r>
          </a:p>
          <a:p>
            <a:r>
              <a:rPr lang="en-US" sz="4000" dirty="0">
                <a:solidFill>
                  <a:schemeClr val="bg1"/>
                </a:solidFill>
                <a:latin typeface=" Avenir Next Arabic Medium" panose="020B0604020202020204" charset="-78"/>
                <a:cs typeface=" Avenir Next Arabic Medium" panose="020B0604020202020204" charset="-78"/>
              </a:rPr>
              <a:t>Every surface inside was covered in gold: walls, floors, ceilings, and even the altar (1 Kings 6:20-22, 30)</a:t>
            </a:r>
          </a:p>
          <a:p>
            <a:r>
              <a:rPr lang="en-US" sz="4000" dirty="0">
                <a:solidFill>
                  <a:schemeClr val="bg1"/>
                </a:solidFill>
                <a:latin typeface=" Avenir Next Arabic Medium" panose="020B0604020202020204" charset="-78"/>
                <a:cs typeface=" Avenir Next Arabic Medium"/>
              </a:rPr>
              <a:t>Engravings of cherubim, palm trees, and flowers adorned the walls and doors (1 Kings 6:29, 32, 35)</a:t>
            </a:r>
            <a:endParaRPr lang="en-US" sz="4000" dirty="0">
              <a:solidFill>
                <a:schemeClr val="bg1"/>
              </a:solidFill>
              <a:latin typeface=" Avenir Next Arabic Medium" panose="020B0604020202020204" charset="-78"/>
              <a:cs typeface=" Avenir Next Arabic Medium" panose="020B0604020202020204" charset="-78"/>
            </a:endParaRPr>
          </a:p>
        </p:txBody>
      </p:sp>
      <p:sp>
        <p:nvSpPr>
          <p:cNvPr id="5" name="AutoShape 3">
            <a:extLst>
              <a:ext uri="{FF2B5EF4-FFF2-40B4-BE49-F238E27FC236}">
                <a16:creationId xmlns:a16="http://schemas.microsoft.com/office/drawing/2014/main" id="{0FC04B11-869C-79B1-C0ED-19D74BE3C484}"/>
              </a:ext>
            </a:extLst>
          </p:cNvPr>
          <p:cNvSpPr/>
          <p:nvPr/>
        </p:nvSpPr>
        <p:spPr>
          <a:xfrm>
            <a:off x="1257297" y="2495966"/>
            <a:ext cx="14913144" cy="2"/>
          </a:xfrm>
          <a:prstGeom prst="line">
            <a:avLst/>
          </a:prstGeom>
          <a:ln w="28575" cap="flat">
            <a:solidFill>
              <a:srgbClr val="FFC000"/>
            </a:solidFill>
            <a:prstDash val="solid"/>
            <a:headEnd type="none" w="sm" len="sm"/>
            <a:tailEnd type="none" w="sm" len="sm"/>
          </a:ln>
        </p:spPr>
        <p:txBody>
          <a:bodyPr/>
          <a:lstStyle/>
          <a:p>
            <a:endParaRPr lang="en-US" sz="4050"/>
          </a:p>
        </p:txBody>
      </p:sp>
      <p:pic>
        <p:nvPicPr>
          <p:cNvPr id="6" name="Graphic 5" descr="Magnifying glass with solid fill">
            <a:extLst>
              <a:ext uri="{FF2B5EF4-FFF2-40B4-BE49-F238E27FC236}">
                <a16:creationId xmlns:a16="http://schemas.microsoft.com/office/drawing/2014/main" id="{E0B60514-BE62-5C82-D40C-63DDBE3526C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297" y="564236"/>
            <a:ext cx="914400" cy="914400"/>
          </a:xfrm>
          <a:prstGeom prst="rect">
            <a:avLst/>
          </a:prstGeom>
        </p:spPr>
      </p:pic>
    </p:spTree>
    <p:extLst>
      <p:ext uri="{BB962C8B-B14F-4D97-AF65-F5344CB8AC3E}">
        <p14:creationId xmlns:p14="http://schemas.microsoft.com/office/powerpoint/2010/main" val="9989226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4048C0-5BE2-6F74-5E98-5210DC7B35FF}"/>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A5607ABB-D9FB-7A6B-2E8B-3F7FCD159A7B}"/>
              </a:ext>
            </a:extLst>
          </p:cNvPr>
          <p:cNvSpPr/>
          <p:nvPr/>
        </p:nvSpPr>
        <p:spPr>
          <a:xfrm rot="-5400000">
            <a:off x="3928311" y="-3928311"/>
            <a:ext cx="10431380" cy="18288002"/>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E0ADBC43-DBC1-356D-7510-AFEA4B585C3F}"/>
              </a:ext>
            </a:extLst>
          </p:cNvPr>
          <p:cNvSpPr>
            <a:spLocks noGrp="1"/>
          </p:cNvSpPr>
          <p:nvPr>
            <p:ph type="title"/>
          </p:nvPr>
        </p:nvSpPr>
        <p:spPr>
          <a:xfrm>
            <a:off x="2171698" y="663626"/>
            <a:ext cx="14913143" cy="1520217"/>
          </a:xfrm>
        </p:spPr>
        <p:txBody>
          <a:bodyPr>
            <a:noAutofit/>
          </a:bodyPr>
          <a:lstStyle/>
          <a:p>
            <a:r>
              <a:rPr lang="en-SG" sz="6000" b="1">
                <a:solidFill>
                  <a:schemeClr val="bg1"/>
                </a:solidFill>
                <a:latin typeface=" Avenir Next Arabic Bold" panose="020B0604020202020204" charset="-78"/>
                <a:cs typeface=" Avenir Next Arabic Bold" panose="020B0604020202020204" charset="-78"/>
              </a:rPr>
              <a:t>Exegetical Insight 1: What was “this house in its former glory”? (Cont’d)</a:t>
            </a:r>
          </a:p>
        </p:txBody>
      </p:sp>
      <p:sp>
        <p:nvSpPr>
          <p:cNvPr id="3" name="Content Placeholder 2">
            <a:extLst>
              <a:ext uri="{FF2B5EF4-FFF2-40B4-BE49-F238E27FC236}">
                <a16:creationId xmlns:a16="http://schemas.microsoft.com/office/drawing/2014/main" id="{87D8A437-FB60-CC59-704A-EB9C6560B747}"/>
              </a:ext>
            </a:extLst>
          </p:cNvPr>
          <p:cNvSpPr>
            <a:spLocks noGrp="1"/>
          </p:cNvSpPr>
          <p:nvPr>
            <p:ph idx="1"/>
          </p:nvPr>
        </p:nvSpPr>
        <p:spPr>
          <a:xfrm>
            <a:off x="1257297" y="2823081"/>
            <a:ext cx="14913143" cy="5215656"/>
          </a:xfrm>
        </p:spPr>
        <p:txBody>
          <a:bodyPr vert="horz" lIns="91440" tIns="45720" rIns="91440" bIns="45720" rtlCol="0" anchor="t">
            <a:noAutofit/>
          </a:bodyPr>
          <a:lstStyle/>
          <a:p>
            <a:r>
              <a:rPr lang="en-US" sz="4000" dirty="0">
                <a:solidFill>
                  <a:schemeClr val="bg1"/>
                </a:solidFill>
                <a:latin typeface=" Avenir Next Arabic Medium" panose="020B0604020202020204" charset="-78"/>
                <a:cs typeface=" Avenir Next Arabic Medium"/>
              </a:rPr>
              <a:t>The temple was built in 7 years (1 Kings 6:37-38) by 30,000 laborers and 3,300 foremen (1 Kings 5:13-16)</a:t>
            </a:r>
          </a:p>
          <a:p>
            <a:endParaRPr lang="en-US" sz="4000" dirty="0">
              <a:solidFill>
                <a:schemeClr val="bg1"/>
              </a:solidFill>
              <a:latin typeface=" Avenir Next Arabic Medium" panose="020B0604020202020204" charset="-78"/>
              <a:cs typeface=" Avenir Next Arabic Medium"/>
            </a:endParaRPr>
          </a:p>
          <a:p>
            <a:r>
              <a:rPr lang="en-US" sz="4000" dirty="0">
                <a:solidFill>
                  <a:schemeClr val="bg1"/>
                </a:solidFill>
                <a:latin typeface=" Avenir Next Arabic Medium" panose="020B0604020202020204" charset="-78"/>
                <a:cs typeface=" Avenir Next Arabic Medium"/>
              </a:rPr>
              <a:t>Solomon’s temple was built at the height of the might and wealth of the Davidic kingdom. That’s why there was </a:t>
            </a:r>
            <a:r>
              <a:rPr lang="en-US" sz="4000" b="1" i="1" dirty="0">
                <a:solidFill>
                  <a:schemeClr val="bg1"/>
                </a:solidFill>
                <a:latin typeface=" Avenir Next Arabic Medium" panose="020B0604020202020204" charset="-78"/>
                <a:cs typeface=" Avenir Next Arabic Medium"/>
              </a:rPr>
              <a:t>absolutely no way</a:t>
            </a:r>
            <a:r>
              <a:rPr lang="en-US" sz="4000" i="1" dirty="0">
                <a:solidFill>
                  <a:schemeClr val="bg1"/>
                </a:solidFill>
                <a:latin typeface=" Avenir Next Arabic Medium" panose="020B0604020202020204" charset="-78"/>
                <a:cs typeface=" Avenir Next Arabic Medium"/>
              </a:rPr>
              <a:t> </a:t>
            </a:r>
            <a:r>
              <a:rPr lang="en-US" sz="4000" dirty="0">
                <a:solidFill>
                  <a:schemeClr val="bg1"/>
                </a:solidFill>
                <a:latin typeface=" Avenir Next Arabic Medium" panose="020B0604020202020204" charset="-78"/>
                <a:cs typeface=" Avenir Next Arabic Medium"/>
              </a:rPr>
              <a:t>the new temple that the returned exiles were trying to build could match up!</a:t>
            </a:r>
          </a:p>
          <a:p>
            <a:endParaRPr lang="en-US" sz="4000" dirty="0">
              <a:solidFill>
                <a:schemeClr val="bg1"/>
              </a:solidFill>
              <a:latin typeface=" Avenir Next Arabic Medium" panose="020B0604020202020204" charset="-78"/>
              <a:cs typeface=" Avenir Next Arabic Medium" panose="020B0604020202020204" charset="-78"/>
            </a:endParaRPr>
          </a:p>
          <a:p>
            <a:pPr lvl="1"/>
            <a:endParaRPr lang="en-US" sz="4000" dirty="0">
              <a:solidFill>
                <a:schemeClr val="bg1"/>
              </a:solidFill>
              <a:latin typeface=" Avenir Next Arabic Medium" panose="020B0604020202020204" charset="-78"/>
              <a:cs typeface=" Avenir Next Arabic Medium" panose="020B0604020202020204" charset="-78"/>
            </a:endParaRPr>
          </a:p>
        </p:txBody>
      </p:sp>
      <p:sp>
        <p:nvSpPr>
          <p:cNvPr id="5" name="AutoShape 3">
            <a:extLst>
              <a:ext uri="{FF2B5EF4-FFF2-40B4-BE49-F238E27FC236}">
                <a16:creationId xmlns:a16="http://schemas.microsoft.com/office/drawing/2014/main" id="{B6676B6C-4CC7-9D3F-4F7C-DCC41D27F5F7}"/>
              </a:ext>
            </a:extLst>
          </p:cNvPr>
          <p:cNvSpPr/>
          <p:nvPr/>
        </p:nvSpPr>
        <p:spPr>
          <a:xfrm>
            <a:off x="1257297" y="2495966"/>
            <a:ext cx="14913144" cy="2"/>
          </a:xfrm>
          <a:prstGeom prst="line">
            <a:avLst/>
          </a:prstGeom>
          <a:ln w="28575" cap="flat">
            <a:solidFill>
              <a:srgbClr val="FFC000"/>
            </a:solidFill>
            <a:prstDash val="solid"/>
            <a:headEnd type="none" w="sm" len="sm"/>
            <a:tailEnd type="none" w="sm" len="sm"/>
          </a:ln>
        </p:spPr>
        <p:txBody>
          <a:bodyPr/>
          <a:lstStyle/>
          <a:p>
            <a:endParaRPr lang="en-US" sz="4050"/>
          </a:p>
        </p:txBody>
      </p:sp>
      <p:pic>
        <p:nvPicPr>
          <p:cNvPr id="6" name="Graphic 5" descr="Magnifying glass with solid fill">
            <a:extLst>
              <a:ext uri="{FF2B5EF4-FFF2-40B4-BE49-F238E27FC236}">
                <a16:creationId xmlns:a16="http://schemas.microsoft.com/office/drawing/2014/main" id="{CF708964-586F-865A-B1F5-CA6AAFB796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297" y="564236"/>
            <a:ext cx="914400" cy="914400"/>
          </a:xfrm>
          <a:prstGeom prst="rect">
            <a:avLst/>
          </a:prstGeom>
        </p:spPr>
      </p:pic>
    </p:spTree>
    <p:extLst>
      <p:ext uri="{BB962C8B-B14F-4D97-AF65-F5344CB8AC3E}">
        <p14:creationId xmlns:p14="http://schemas.microsoft.com/office/powerpoint/2010/main" val="1987822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C24B68-D6D6-E4EC-419D-1883E00CD0C5}"/>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713B5887-012F-E01E-84EF-B7C1F763794C}"/>
              </a:ext>
            </a:extLst>
          </p:cNvPr>
          <p:cNvSpPr/>
          <p:nvPr/>
        </p:nvSpPr>
        <p:spPr>
          <a:xfrm rot="16200000">
            <a:off x="3997575"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1A361600-7B04-49E2-1245-25ED842E17A6}"/>
              </a:ext>
            </a:extLst>
          </p:cNvPr>
          <p:cNvSpPr>
            <a:spLocks noGrp="1"/>
          </p:cNvSpPr>
          <p:nvPr>
            <p:ph type="title"/>
          </p:nvPr>
        </p:nvSpPr>
        <p:spPr>
          <a:xfrm>
            <a:off x="980918" y="997279"/>
            <a:ext cx="16326162" cy="1988345"/>
          </a:xfrm>
        </p:spPr>
        <p:txBody>
          <a:bodyPr>
            <a:normAutofit/>
          </a:bodyPr>
          <a:lstStyle/>
          <a:p>
            <a:r>
              <a:rPr lang="en-SG" sz="6700" b="1">
                <a:latin typeface=" Avenir Next Arabic Bold" panose="020B0604020202020204" charset="-78"/>
                <a:cs typeface=" Avenir Next Arabic Bold" panose="020B0604020202020204" charset="-78"/>
              </a:rPr>
              <a:t>Activity 2: Read &amp; Discuss </a:t>
            </a:r>
            <a:br>
              <a:rPr lang="en-SG" sz="6000" b="1">
                <a:latin typeface=" Avenir Next Arabic Bold" panose="020B0604020202020204" charset="-78"/>
                <a:cs typeface=" Avenir Next Arabic Bold" panose="020B0604020202020204" charset="-78"/>
              </a:rPr>
            </a:br>
            <a:endParaRPr lang="en-SG" sz="6000" b="1">
              <a:latin typeface=" Avenir Next Arabic Bold" panose="020B0604020202020204" charset="-78"/>
              <a:cs typeface=" Avenir Next Arabic Bold" panose="020B0604020202020204" charset="-78"/>
            </a:endParaRPr>
          </a:p>
        </p:txBody>
      </p:sp>
      <p:sp>
        <p:nvSpPr>
          <p:cNvPr id="3" name="Content Placeholder 2">
            <a:extLst>
              <a:ext uri="{FF2B5EF4-FFF2-40B4-BE49-F238E27FC236}">
                <a16:creationId xmlns:a16="http://schemas.microsoft.com/office/drawing/2014/main" id="{0D1227E8-AA5E-3F87-764B-D5E841E93376}"/>
              </a:ext>
            </a:extLst>
          </p:cNvPr>
          <p:cNvSpPr>
            <a:spLocks noGrp="1"/>
          </p:cNvSpPr>
          <p:nvPr>
            <p:ph idx="1"/>
          </p:nvPr>
        </p:nvSpPr>
        <p:spPr>
          <a:xfrm>
            <a:off x="980918" y="2762714"/>
            <a:ext cx="15773400" cy="6527007"/>
          </a:xfrm>
        </p:spPr>
        <p:txBody>
          <a:bodyPr>
            <a:normAutofit/>
          </a:bodyPr>
          <a:lstStyle/>
          <a:p>
            <a:pPr marL="0" indent="0">
              <a:buNone/>
            </a:pPr>
            <a:r>
              <a:rPr lang="en-SG" sz="4800" b="1">
                <a:latin typeface=" Avenir Next Arabic Bold" panose="020B0604020202020204" charset="-78"/>
                <a:cs typeface=" Avenir Next Arabic Bold" panose="020B0604020202020204" charset="-78"/>
              </a:rPr>
              <a:t>Read Haggai 2:4-5 and discuss the following questions</a:t>
            </a:r>
            <a:endParaRPr lang="en-SG" sz="4800">
              <a:latin typeface=" Avenir Next Arabic Bold" panose="020B0604020202020204" charset="-78"/>
              <a:cs typeface=" Avenir Next Arabic Bold" panose="020B0604020202020204" charset="-78"/>
            </a:endParaRPr>
          </a:p>
          <a:p>
            <a:pPr marL="771525" indent="-771525">
              <a:lnSpc>
                <a:spcPct val="150000"/>
              </a:lnSpc>
              <a:buFont typeface="+mj-lt"/>
              <a:buAutoNum type="arabicPeriod" startAt="3"/>
            </a:pPr>
            <a:r>
              <a:rPr lang="en-SG" sz="4000">
                <a:latin typeface=" Avenir Next Arabic Medium" panose="020B0604020202020204" charset="-78"/>
                <a:cs typeface=" Avenir Next Arabic Medium" panose="020B0604020202020204" charset="-78"/>
              </a:rPr>
              <a:t>What are the main imperatives (commands) in verses 4-5?</a:t>
            </a:r>
          </a:p>
          <a:p>
            <a:pPr marL="771525" indent="-771525">
              <a:lnSpc>
                <a:spcPct val="150000"/>
              </a:lnSpc>
              <a:buFont typeface="+mj-lt"/>
              <a:buAutoNum type="arabicPeriod" startAt="3"/>
            </a:pPr>
            <a:r>
              <a:rPr lang="en-SG" sz="4000">
                <a:latin typeface=" Avenir Next Arabic Medium" panose="020B0604020202020204" charset="-78"/>
                <a:cs typeface=" Avenir Next Arabic Medium" panose="020B0604020202020204" charset="-78"/>
              </a:rPr>
              <a:t>What are the reasons that God gives His people to obey his commands (focus especially on v.5)? </a:t>
            </a: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7" name="AutoShape 3">
            <a:extLst>
              <a:ext uri="{FF2B5EF4-FFF2-40B4-BE49-F238E27FC236}">
                <a16:creationId xmlns:a16="http://schemas.microsoft.com/office/drawing/2014/main" id="{37E7C8D8-35D0-5623-8EC0-71EBA0BA54E6}"/>
              </a:ext>
            </a:extLst>
          </p:cNvPr>
          <p:cNvSpPr/>
          <p:nvPr/>
        </p:nvSpPr>
        <p:spPr>
          <a:xfrm>
            <a:off x="914401" y="2405039"/>
            <a:ext cx="16081514" cy="231"/>
          </a:xfrm>
          <a:prstGeom prst="line">
            <a:avLst/>
          </a:prstGeom>
          <a:ln w="28575" cap="flat">
            <a:solidFill>
              <a:schemeClr val="tx1">
                <a:alpha val="53000"/>
              </a:schemeClr>
            </a:solidFill>
            <a:prstDash val="solid"/>
            <a:headEnd type="none" w="sm" len="sm"/>
            <a:tailEnd type="none" w="sm" len="sm"/>
          </a:ln>
        </p:spPr>
        <p:txBody>
          <a:bodyPr/>
          <a:lstStyle/>
          <a:p>
            <a:endParaRPr lang="en-US" sz="1800"/>
          </a:p>
        </p:txBody>
      </p:sp>
    </p:spTree>
    <p:extLst>
      <p:ext uri="{BB962C8B-B14F-4D97-AF65-F5344CB8AC3E}">
        <p14:creationId xmlns:p14="http://schemas.microsoft.com/office/powerpoint/2010/main" val="1567146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3FC922-9CF2-4993-DE4A-86816437B91B}"/>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E5AFD597-B71B-A4AF-69F1-450E1CC8EA0D}"/>
              </a:ext>
            </a:extLst>
          </p:cNvPr>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E2562DDF-6859-0897-A2A3-842A78F58A3D}"/>
              </a:ext>
            </a:extLst>
          </p:cNvPr>
          <p:cNvSpPr>
            <a:spLocks noGrp="1"/>
          </p:cNvSpPr>
          <p:nvPr>
            <p:ph type="title"/>
          </p:nvPr>
        </p:nvSpPr>
        <p:spPr>
          <a:xfrm>
            <a:off x="2125655" y="523929"/>
            <a:ext cx="16221979" cy="1484293"/>
          </a:xfrm>
        </p:spPr>
        <p:txBody>
          <a:bodyPr>
            <a:normAutofit/>
          </a:bodyPr>
          <a:lstStyle/>
          <a:p>
            <a:r>
              <a:rPr lang="en-SG" sz="4800" b="1">
                <a:latin typeface=" Avenir Next Arabic Bold" panose="020B0604020202020204" charset="-78"/>
                <a:cs typeface=" Avenir Next Arabic Bold" panose="020B0604020202020204" charset="-78"/>
              </a:rPr>
              <a:t>Questions 3 and 4 Discussion Notes</a:t>
            </a:r>
            <a:endParaRPr lang="en-SG" sz="4800" b="1" i="1">
              <a:latin typeface=" Avenir Next Arabic Bold" panose="020B0604020202020204" charset="-78"/>
              <a:cs typeface=" Avenir Next Arabic Bold" panose="020B0604020202020204" charset="-78"/>
            </a:endParaRPr>
          </a:p>
        </p:txBody>
      </p:sp>
      <p:sp>
        <p:nvSpPr>
          <p:cNvPr id="3" name="Content Placeholder 2">
            <a:extLst>
              <a:ext uri="{FF2B5EF4-FFF2-40B4-BE49-F238E27FC236}">
                <a16:creationId xmlns:a16="http://schemas.microsoft.com/office/drawing/2014/main" id="{038CDC43-31C1-97C9-636F-A62A4CB05B46}"/>
              </a:ext>
            </a:extLst>
          </p:cNvPr>
          <p:cNvSpPr>
            <a:spLocks noGrp="1"/>
          </p:cNvSpPr>
          <p:nvPr>
            <p:ph idx="1"/>
          </p:nvPr>
        </p:nvSpPr>
        <p:spPr>
          <a:xfrm>
            <a:off x="1123032" y="1999320"/>
            <a:ext cx="16758163" cy="7777280"/>
          </a:xfrm>
        </p:spPr>
        <p:txBody>
          <a:bodyPr vert="horz" lIns="91440" tIns="45720" rIns="91440" bIns="45720" rtlCol="0" anchor="t">
            <a:normAutofit/>
          </a:bodyPr>
          <a:lstStyle/>
          <a:p>
            <a:r>
              <a:rPr lang="en-SG" sz="4000" dirty="0">
                <a:latin typeface=" Avenir Next Arabic Medium" panose="020B0604020202020204" charset="-78"/>
                <a:cs typeface=" Avenir Next Arabic Medium" panose="020B0604020202020204" charset="-78"/>
              </a:rPr>
              <a:t>The two imperatives (commands) are</a:t>
            </a:r>
          </a:p>
          <a:p>
            <a:pPr lvl="1"/>
            <a:r>
              <a:rPr lang="en-US" sz="4000" i="1" dirty="0">
                <a:latin typeface=" Avenir Next Arabic Medium" panose="020B0604020202020204" charset="-78"/>
                <a:cs typeface=" Avenir Next Arabic Medium" panose="020B0604020202020204" charset="-78"/>
              </a:rPr>
              <a:t>“be strong””</a:t>
            </a:r>
            <a:r>
              <a:rPr lang="en-US" sz="4000" dirty="0">
                <a:latin typeface=" Avenir Next Arabic Medium" panose="020B0604020202020204" charset="-78"/>
                <a:cs typeface=" Avenir Next Arabic Medium" panose="020B0604020202020204" charset="-78"/>
              </a:rPr>
              <a:t> is used 3 times: to Zerubbabel, Joshua, and the people</a:t>
            </a:r>
          </a:p>
          <a:p>
            <a:pPr lvl="1"/>
            <a:r>
              <a:rPr lang="en-US" sz="4000" i="1" dirty="0">
                <a:latin typeface=" Avenir Next Arabic Medium" panose="020B0604020202020204" charset="-78"/>
                <a:cs typeface=" Avenir Next Arabic Medium" panose="020B0604020202020204" charset="-78"/>
              </a:rPr>
              <a:t>“work” </a:t>
            </a:r>
            <a:r>
              <a:rPr lang="en-US" sz="4000" dirty="0">
                <a:latin typeface=" Avenir Next Arabic Medium" panose="020B0604020202020204" charset="-78"/>
                <a:cs typeface=" Avenir Next Arabic Medium" panose="020B0604020202020204" charset="-78"/>
              </a:rPr>
              <a:t>(on the rebuilding of the temple)</a:t>
            </a:r>
          </a:p>
          <a:p>
            <a:pPr marL="685800" lvl="1" indent="0">
              <a:buNone/>
            </a:pPr>
            <a:endParaRPr lang="en-US" sz="4000" dirty="0">
              <a:latin typeface=" Avenir Next Arabic Medium" panose="020B0604020202020204" charset="-78"/>
              <a:cs typeface=" Avenir Next Arabic Medium" panose="020B0604020202020204" charset="-78"/>
            </a:endParaRPr>
          </a:p>
          <a:p>
            <a:r>
              <a:rPr lang="en-US" sz="4000" dirty="0">
                <a:latin typeface=" Avenir Next Arabic Medium" panose="020B0604020202020204" charset="-78"/>
                <a:cs typeface=" Avenir Next Arabic Medium" panose="020B0604020202020204" charset="-78"/>
              </a:rPr>
              <a:t>God gives these reasons for the people to obey His commands:</a:t>
            </a:r>
          </a:p>
          <a:p>
            <a:pPr lvl="1"/>
            <a:r>
              <a:rPr lang="en-US" sz="4000" dirty="0">
                <a:latin typeface=" Avenir Next Arabic Medium" panose="020B0604020202020204" charset="-78"/>
                <a:cs typeface=" Avenir Next Arabic Medium" panose="020B0604020202020204" charset="-78"/>
              </a:rPr>
              <a:t>God is with us – His abiding presence!</a:t>
            </a:r>
          </a:p>
          <a:p>
            <a:pPr lvl="1"/>
            <a:r>
              <a:rPr lang="en-US" sz="4000" dirty="0">
                <a:latin typeface=" Avenir Next Arabic Medium" panose="020B0604020202020204" charset="-78"/>
                <a:cs typeface=" Avenir Next Arabic Medium"/>
              </a:rPr>
              <a:t>God remains faithful to His covenant – His unfailing promise!</a:t>
            </a:r>
          </a:p>
          <a:p>
            <a:pPr lvl="1"/>
            <a:endParaRPr lang="en-US" sz="4000" dirty="0">
              <a:latin typeface=" Avenir Next Arabic Medium" panose="020B0604020202020204" charset="-78"/>
              <a:cs typeface=" Avenir Next Arabic Medium" panose="020B0604020202020204" charset="-78"/>
            </a:endParaRPr>
          </a:p>
          <a:p>
            <a:r>
              <a:rPr lang="en-US" sz="4000" b="1" i="1" dirty="0">
                <a:solidFill>
                  <a:schemeClr val="accent2">
                    <a:lumMod val="75000"/>
                  </a:schemeClr>
                </a:solidFill>
                <a:latin typeface=" Avenir Next Arabic Medium" panose="020B0604020202020204" charset="-78"/>
                <a:cs typeface=" Avenir Next Arabic Medium"/>
              </a:rPr>
              <a:t>Why this matters</a:t>
            </a:r>
            <a:r>
              <a:rPr lang="en-US" sz="4000" dirty="0">
                <a:solidFill>
                  <a:schemeClr val="accent2">
                    <a:lumMod val="75000"/>
                  </a:schemeClr>
                </a:solidFill>
                <a:latin typeface=" Avenir Next Arabic Medium" panose="020B0604020202020204" charset="-78"/>
                <a:cs typeface=" Avenir Next Arabic Medium"/>
              </a:rPr>
              <a:t>: </a:t>
            </a:r>
            <a:r>
              <a:rPr lang="en-US" sz="4000" dirty="0">
                <a:latin typeface=" Avenir Next Arabic Medium" panose="020B0604020202020204" charset="-78"/>
                <a:cs typeface=" Avenir Next Arabic Medium"/>
              </a:rPr>
              <a:t>God’s commands are not </a:t>
            </a:r>
            <a:r>
              <a:rPr lang="en-US" sz="4000" b="1" i="1" dirty="0">
                <a:latin typeface=" Avenir Next Arabic Medium" panose="020B0604020202020204" charset="-78"/>
                <a:cs typeface=" Avenir Next Arabic Medium"/>
              </a:rPr>
              <a:t>harsh impositions</a:t>
            </a:r>
            <a:r>
              <a:rPr lang="en-US" sz="4000" i="1" dirty="0">
                <a:latin typeface=" Avenir Next Arabic Medium" panose="020B0604020202020204" charset="-78"/>
                <a:cs typeface=" Avenir Next Arabic Medium"/>
              </a:rPr>
              <a:t> </a:t>
            </a:r>
            <a:r>
              <a:rPr lang="en-US" sz="4000" dirty="0">
                <a:latin typeface=" Avenir Next Arabic Medium" panose="020B0604020202020204" charset="-78"/>
                <a:cs typeface=" Avenir Next Arabic Medium"/>
              </a:rPr>
              <a:t>on us, but </a:t>
            </a:r>
            <a:r>
              <a:rPr lang="en-US" sz="4000" b="1" i="1" dirty="0">
                <a:latin typeface=" Avenir Next Arabic Medium" panose="020B0604020202020204" charset="-78"/>
                <a:cs typeface=" Avenir Next Arabic Medium"/>
              </a:rPr>
              <a:t>gracious invitations</a:t>
            </a:r>
            <a:r>
              <a:rPr lang="en-US" sz="4000" dirty="0">
                <a:latin typeface=" Avenir Next Arabic Medium" panose="020B0604020202020204" charset="-78"/>
                <a:cs typeface=" Avenir Next Arabic Medium"/>
              </a:rPr>
              <a:t> to experience His saving and transforming power! Doesn’t that motivate obedience?</a:t>
            </a:r>
          </a:p>
          <a:p>
            <a:pPr marL="685800" lvl="1" indent="0">
              <a:buNone/>
            </a:pPr>
            <a:endParaRPr lang="en-US" sz="4200" dirty="0"/>
          </a:p>
          <a:p>
            <a:pPr lvl="1"/>
            <a:endParaRPr lang="en-US" dirty="0"/>
          </a:p>
          <a:p>
            <a:endParaRPr lang="en-US" sz="4800" dirty="0"/>
          </a:p>
          <a:p>
            <a:pPr marL="0" indent="0">
              <a:buNone/>
            </a:pPr>
            <a:endParaRPr lang="en-SG" dirty="0"/>
          </a:p>
          <a:p>
            <a:endParaRPr lang="en-SG" dirty="0"/>
          </a:p>
          <a:p>
            <a:pPr marL="0" indent="0">
              <a:buNone/>
            </a:pPr>
            <a:endParaRPr lang="en-SG" dirty="0"/>
          </a:p>
          <a:p>
            <a:pPr marL="0" indent="0">
              <a:buNone/>
            </a:pPr>
            <a:endParaRPr lang="en-SG" dirty="0"/>
          </a:p>
          <a:p>
            <a:pPr marL="0" indent="0">
              <a:buNone/>
            </a:pPr>
            <a:endParaRPr lang="en-SG" dirty="0"/>
          </a:p>
        </p:txBody>
      </p:sp>
      <p:pic>
        <p:nvPicPr>
          <p:cNvPr id="6" name="Graphic 5" descr="Postit Notes with solid fill">
            <a:extLst>
              <a:ext uri="{FF2B5EF4-FFF2-40B4-BE49-F238E27FC236}">
                <a16:creationId xmlns:a16="http://schemas.microsoft.com/office/drawing/2014/main" id="{66AB7A89-17D5-7FA6-5FE3-583C62F27133}"/>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51621" y="788997"/>
            <a:ext cx="914400" cy="914400"/>
          </a:xfrm>
          <a:prstGeom prst="rect">
            <a:avLst/>
          </a:prstGeom>
        </p:spPr>
      </p:pic>
    </p:spTree>
    <p:extLst>
      <p:ext uri="{BB962C8B-B14F-4D97-AF65-F5344CB8AC3E}">
        <p14:creationId xmlns:p14="http://schemas.microsoft.com/office/powerpoint/2010/main" val="42699337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C5D8A-928B-ECAA-C635-BA83B8577B8A}"/>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86015E84-DDBD-F317-6375-7B2115CC961B}"/>
              </a:ext>
            </a:extLst>
          </p:cNvPr>
          <p:cNvSpPr/>
          <p:nvPr/>
        </p:nvSpPr>
        <p:spPr>
          <a:xfrm rot="-5400000">
            <a:off x="4000500" y="-3985029"/>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4DA263E6-8519-EEEC-1448-27A191135757}"/>
              </a:ext>
            </a:extLst>
          </p:cNvPr>
          <p:cNvSpPr>
            <a:spLocks noGrp="1"/>
          </p:cNvSpPr>
          <p:nvPr>
            <p:ph type="title"/>
          </p:nvPr>
        </p:nvSpPr>
        <p:spPr>
          <a:xfrm>
            <a:off x="1859101" y="671454"/>
            <a:ext cx="15773400" cy="1988345"/>
          </a:xfrm>
        </p:spPr>
        <p:txBody>
          <a:bodyPr>
            <a:normAutofit/>
          </a:bodyPr>
          <a:lstStyle/>
          <a:p>
            <a:pPr algn="ctr"/>
            <a:br>
              <a:rPr lang="en-SG" sz="6000" b="1">
                <a:latin typeface=" Avenir Next Arabic Bold" panose="020B0604020202020204" charset="-78"/>
                <a:cs typeface=" Avenir Next Arabic Bold" panose="020B0604020202020204" charset="-78"/>
              </a:rPr>
            </a:br>
            <a:r>
              <a:rPr lang="en-SG" sz="6000" b="1">
                <a:latin typeface=" Avenir Next Arabic Bold" panose="020B0604020202020204" charset="-78"/>
                <a:cs typeface=" Avenir Next Arabic Bold"/>
              </a:rPr>
              <a:t>A Quote to Chew On</a:t>
            </a:r>
            <a:endParaRPr lang="en-US">
              <a:cs typeface=" Avenir Next Arabic Bold"/>
            </a:endParaRPr>
          </a:p>
        </p:txBody>
      </p:sp>
      <p:sp>
        <p:nvSpPr>
          <p:cNvPr id="3" name="Content Placeholder 2">
            <a:extLst>
              <a:ext uri="{FF2B5EF4-FFF2-40B4-BE49-F238E27FC236}">
                <a16:creationId xmlns:a16="http://schemas.microsoft.com/office/drawing/2014/main" id="{983E67F5-90DB-F997-3286-F8482F04EC55}"/>
              </a:ext>
            </a:extLst>
          </p:cNvPr>
          <p:cNvSpPr>
            <a:spLocks noGrp="1"/>
          </p:cNvSpPr>
          <p:nvPr>
            <p:ph idx="1"/>
          </p:nvPr>
        </p:nvSpPr>
        <p:spPr>
          <a:xfrm>
            <a:off x="1242070" y="2930952"/>
            <a:ext cx="15802443" cy="5445512"/>
          </a:xfrm>
        </p:spPr>
        <p:txBody>
          <a:bodyPr vert="horz" lIns="91440" tIns="45720" rIns="91440" bIns="45720" rtlCol="0" anchor="t">
            <a:normAutofit/>
          </a:bodyPr>
          <a:lstStyle/>
          <a:p>
            <a:pPr marL="0" indent="0" algn="ctr">
              <a:buNone/>
            </a:pPr>
            <a:r>
              <a:rPr lang="en-US" sz="4000">
                <a:latin typeface=" Avenir Next Arabic Medium" panose="020B0604020202020204" charset="-78"/>
                <a:cs typeface=" Avenir Next Arabic Medium"/>
              </a:rPr>
              <a:t>Although the temple was the designated place of God’s manifest presence on earth, those who rise to the challenge of building the temple are immediately promised God’s presence through the words: "I am with you." It is this promise that becomes a springboard for encouraging the people to continue rebuilding.</a:t>
            </a:r>
          </a:p>
          <a:p>
            <a:pPr marL="0" indent="0">
              <a:buNone/>
            </a:pPr>
            <a:endParaRPr lang="en-US" sz="4000">
              <a:latin typeface=" Avenir Next Arabic Medium" panose="020B0604020202020204" charset="-78"/>
              <a:cs typeface=" Avenir Next Arabic Medium" panose="020B0604020202020204" charset="-78"/>
            </a:endParaRPr>
          </a:p>
          <a:p>
            <a:pPr marL="0" indent="0" algn="ctr">
              <a:buNone/>
            </a:pPr>
            <a:r>
              <a:rPr lang="en-US" sz="3600">
                <a:latin typeface=" Avenir Next Arabic Medium" panose="020B0604020202020204" charset="-78"/>
                <a:cs typeface=" Avenir Next Arabic Medium" panose="020B0604020202020204" charset="-78"/>
              </a:rPr>
              <a:t>- </a:t>
            </a:r>
            <a:r>
              <a:rPr lang="en-US" sz="2800">
                <a:latin typeface=" Avenir Next Arabic Medium" panose="020B0604020202020204" charset="-78"/>
                <a:cs typeface=" Avenir Next Arabic Medium" panose="020B0604020202020204" charset="-78"/>
              </a:rPr>
              <a:t>Mark J. Boda, The NIV Application Commentary (Grand Rapids, MI: Zondervan Publishing House, 2004), 128</a:t>
            </a:r>
            <a:endParaRPr lang="en-SG" sz="3600">
              <a:latin typeface=" Avenir Next Arabic Medium" panose="020B0604020202020204" charset="-78"/>
              <a:cs typeface=" Avenir Next Arabic Medium" panose="020B0604020202020204" charset="-78"/>
            </a:endParaRPr>
          </a:p>
        </p:txBody>
      </p:sp>
      <p:pic>
        <p:nvPicPr>
          <p:cNvPr id="12" name="Graphic 11" descr="Speech outline">
            <a:extLst>
              <a:ext uri="{FF2B5EF4-FFF2-40B4-BE49-F238E27FC236}">
                <a16:creationId xmlns:a16="http://schemas.microsoft.com/office/drawing/2014/main" id="{2593D35C-1572-1DEB-41E8-C991EB1E95D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686800" y="4686300"/>
            <a:ext cx="914400" cy="914400"/>
          </a:xfrm>
          <a:prstGeom prst="rect">
            <a:avLst/>
          </a:prstGeom>
        </p:spPr>
      </p:pic>
      <p:pic>
        <p:nvPicPr>
          <p:cNvPr id="5" name="Graphic 4" descr="Open quotation mark with solid fill">
            <a:extLst>
              <a:ext uri="{FF2B5EF4-FFF2-40B4-BE49-F238E27FC236}">
                <a16:creationId xmlns:a16="http://schemas.microsoft.com/office/drawing/2014/main" id="{9F22AE30-8AAE-7A94-47A9-6E9C9420A8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383897" y="390333"/>
            <a:ext cx="1520203" cy="1520203"/>
          </a:xfrm>
          <a:prstGeom prst="rect">
            <a:avLst/>
          </a:prstGeom>
        </p:spPr>
      </p:pic>
    </p:spTree>
    <p:extLst>
      <p:ext uri="{BB962C8B-B14F-4D97-AF65-F5344CB8AC3E}">
        <p14:creationId xmlns:p14="http://schemas.microsoft.com/office/powerpoint/2010/main" val="1342189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4DD88C-D781-4CFF-0160-1F6FF4037212}"/>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A41D235E-08DC-E9BB-DCAA-48C6EAD5FF53}"/>
              </a:ext>
            </a:extLst>
          </p:cNvPr>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0AF710B2-B96F-6257-FEEB-2863F9D0B8D6}"/>
              </a:ext>
            </a:extLst>
          </p:cNvPr>
          <p:cNvSpPr>
            <a:spLocks noGrp="1"/>
          </p:cNvSpPr>
          <p:nvPr>
            <p:ph type="title"/>
          </p:nvPr>
        </p:nvSpPr>
        <p:spPr>
          <a:xfrm>
            <a:off x="1257300" y="404410"/>
            <a:ext cx="16326162" cy="1988345"/>
          </a:xfrm>
        </p:spPr>
        <p:txBody>
          <a:bodyPr/>
          <a:lstStyle/>
          <a:p>
            <a:r>
              <a:rPr lang="en-SG" sz="6000" b="1">
                <a:latin typeface=" Avenir Next Arabic Bold" panose="020B0604020202020204" charset="-78"/>
                <a:cs typeface=" Avenir Next Arabic Bold" panose="020B0604020202020204" charset="-78"/>
              </a:rPr>
              <a:t>Activity 3: Read &amp; Discuss</a:t>
            </a:r>
            <a:endParaRPr lang="en-SG" sz="3200" b="1">
              <a:latin typeface=" Avenir Next Arabic Bold" panose="020B0604020202020204" charset="-78"/>
              <a:cs typeface=" Avenir Next Arabic Bold" panose="020B0604020202020204" charset="-78"/>
            </a:endParaRPr>
          </a:p>
        </p:txBody>
      </p:sp>
      <p:sp>
        <p:nvSpPr>
          <p:cNvPr id="3" name="Content Placeholder 2">
            <a:extLst>
              <a:ext uri="{FF2B5EF4-FFF2-40B4-BE49-F238E27FC236}">
                <a16:creationId xmlns:a16="http://schemas.microsoft.com/office/drawing/2014/main" id="{05232332-AB15-8A48-0E64-8815AE0F97BA}"/>
              </a:ext>
            </a:extLst>
          </p:cNvPr>
          <p:cNvSpPr>
            <a:spLocks noGrp="1"/>
          </p:cNvSpPr>
          <p:nvPr>
            <p:ph idx="1"/>
          </p:nvPr>
        </p:nvSpPr>
        <p:spPr/>
        <p:txBody>
          <a:bodyPr>
            <a:normAutofit/>
          </a:bodyPr>
          <a:lstStyle/>
          <a:p>
            <a:pPr marL="0" indent="0">
              <a:buNone/>
            </a:pPr>
            <a:r>
              <a:rPr lang="en-SG" sz="4800" b="1">
                <a:latin typeface=" Avenir Next Arabic Medium" panose="020B0604020202020204" charset="-78"/>
                <a:cs typeface=" Avenir Next Arabic Medium" panose="020B0604020202020204" charset="-78"/>
              </a:rPr>
              <a:t>Read Haggai 2:6-9 and discuss the following question:</a:t>
            </a:r>
          </a:p>
          <a:p>
            <a:pPr marL="0" indent="0">
              <a:buNone/>
            </a:pPr>
            <a:endParaRPr lang="en-SG" sz="4800">
              <a:latin typeface=" Avenir Next Arabic Medium" panose="020B0604020202020204" charset="-78"/>
              <a:cs typeface=" Avenir Next Arabic Medium" panose="020B0604020202020204" charset="-78"/>
            </a:endParaRPr>
          </a:p>
          <a:p>
            <a:pPr marL="771525" indent="-771525">
              <a:buFont typeface="+mj-lt"/>
              <a:buAutoNum type="arabicPeriod" startAt="5"/>
            </a:pPr>
            <a:r>
              <a:rPr lang="en-SG" sz="4000">
                <a:latin typeface=" Avenir Next Arabic Medium" panose="020B0604020202020204" charset="-78"/>
                <a:cs typeface=" Avenir Next Arabic Medium" panose="020B0604020202020204" charset="-78"/>
              </a:rPr>
              <a:t>We have confidence to work for God because ultimately we know God is at work! In this passage, what are the </a:t>
            </a:r>
            <a:r>
              <a:rPr lang="en-SG" sz="4000" b="1">
                <a:latin typeface=" Avenir Next Arabic Medium" panose="020B0604020202020204" charset="-78"/>
                <a:cs typeface=" Avenir Next Arabic Medium" panose="020B0604020202020204" charset="-78"/>
              </a:rPr>
              <a:t>actions</a:t>
            </a:r>
            <a:r>
              <a:rPr lang="en-SG" sz="4000">
                <a:latin typeface=" Avenir Next Arabic Medium" panose="020B0604020202020204" charset="-78"/>
                <a:cs typeface=" Avenir Next Arabic Medium" panose="020B0604020202020204" charset="-78"/>
              </a:rPr>
              <a:t> that God promises to carry out? What do you think is the </a:t>
            </a:r>
            <a:r>
              <a:rPr lang="en-SG" sz="4000" b="1">
                <a:latin typeface=" Avenir Next Arabic Medium" panose="020B0604020202020204" charset="-78"/>
                <a:cs typeface=" Avenir Next Arabic Medium" panose="020B0604020202020204" charset="-78"/>
              </a:rPr>
              <a:t>meaning</a:t>
            </a:r>
            <a:r>
              <a:rPr lang="en-SG" sz="4000">
                <a:latin typeface=" Avenir Next Arabic Medium" panose="020B0604020202020204" charset="-78"/>
                <a:cs typeface=" Avenir Next Arabic Medium" panose="020B0604020202020204" charset="-78"/>
              </a:rPr>
              <a:t> and </a:t>
            </a:r>
            <a:r>
              <a:rPr lang="en-SG" sz="4000" b="1">
                <a:latin typeface=" Avenir Next Arabic Medium" panose="020B0604020202020204" charset="-78"/>
                <a:cs typeface=" Avenir Next Arabic Medium" panose="020B0604020202020204" charset="-78"/>
              </a:rPr>
              <a:t>significance</a:t>
            </a:r>
            <a:r>
              <a:rPr lang="en-SG" sz="4000">
                <a:latin typeface=" Avenir Next Arabic Medium" panose="020B0604020202020204" charset="-78"/>
                <a:cs typeface=" Avenir Next Arabic Medium" panose="020B0604020202020204" charset="-78"/>
              </a:rPr>
              <a:t> of those actions?</a:t>
            </a: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4" name="AutoShape 3">
            <a:extLst>
              <a:ext uri="{FF2B5EF4-FFF2-40B4-BE49-F238E27FC236}">
                <a16:creationId xmlns:a16="http://schemas.microsoft.com/office/drawing/2014/main" id="{A06C0C1A-88CF-91A6-AEF1-59A843629FC7}"/>
              </a:ext>
            </a:extLst>
          </p:cNvPr>
          <p:cNvSpPr/>
          <p:nvPr/>
        </p:nvSpPr>
        <p:spPr>
          <a:xfrm flipV="1">
            <a:off x="1227480" y="2358616"/>
            <a:ext cx="15697200" cy="4372"/>
          </a:xfrm>
          <a:prstGeom prst="line">
            <a:avLst/>
          </a:prstGeom>
          <a:ln w="28575" cap="flat">
            <a:solidFill>
              <a:srgbClr val="1F1E1D"/>
            </a:solidFill>
            <a:prstDash val="solid"/>
            <a:headEnd type="none" w="sm" len="sm"/>
            <a:tailEnd type="none" w="sm" len="sm"/>
          </a:ln>
        </p:spPr>
        <p:txBody>
          <a:bodyPr/>
          <a:lstStyle/>
          <a:p>
            <a:endParaRPr lang="en-US" sz="1800"/>
          </a:p>
        </p:txBody>
      </p:sp>
    </p:spTree>
    <p:extLst>
      <p:ext uri="{BB962C8B-B14F-4D97-AF65-F5344CB8AC3E}">
        <p14:creationId xmlns:p14="http://schemas.microsoft.com/office/powerpoint/2010/main" val="35625170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CAEC5E-27E6-10CF-5D6A-E846E9EB48C9}"/>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FF444961-7223-B0D9-B0FC-080022E28D45}"/>
              </a:ext>
            </a:extLst>
          </p:cNvPr>
          <p:cNvSpPr/>
          <p:nvPr/>
        </p:nvSpPr>
        <p:spPr>
          <a:xfrm rot="-5400000">
            <a:off x="4261757" y="-4261757"/>
            <a:ext cx="10287000" cy="18810514"/>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D0F6356E-4C45-B7C4-7FDB-490C2E1ED193}"/>
              </a:ext>
            </a:extLst>
          </p:cNvPr>
          <p:cNvSpPr>
            <a:spLocks noGrp="1"/>
          </p:cNvSpPr>
          <p:nvPr>
            <p:ph type="title"/>
          </p:nvPr>
        </p:nvSpPr>
        <p:spPr>
          <a:xfrm>
            <a:off x="2111741" y="344956"/>
            <a:ext cx="15773400" cy="1988345"/>
          </a:xfrm>
        </p:spPr>
        <p:txBody>
          <a:bodyPr>
            <a:noAutofit/>
          </a:bodyPr>
          <a:lstStyle/>
          <a:p>
            <a:r>
              <a:rPr lang="en-SG" sz="4800" b="1">
                <a:latin typeface=" Avenir Next Arabic Bold" panose="020B0604020202020204" charset="-78"/>
                <a:cs typeface=" Avenir Next Arabic Bold" panose="020B0604020202020204" charset="-78"/>
              </a:rPr>
              <a:t>Question 5 Discussion Notes</a:t>
            </a:r>
            <a:endParaRPr lang="en-SG" sz="4800" b="1" i="1">
              <a:latin typeface=" Avenir Next Arabic Bold" panose="020B0604020202020204" charset="-78"/>
              <a:cs typeface=" Avenir Next Arabic Bold" panose="020B0604020202020204" charset="-78"/>
            </a:endParaRPr>
          </a:p>
        </p:txBody>
      </p:sp>
      <p:sp>
        <p:nvSpPr>
          <p:cNvPr id="3" name="Content Placeholder 2">
            <a:extLst>
              <a:ext uri="{FF2B5EF4-FFF2-40B4-BE49-F238E27FC236}">
                <a16:creationId xmlns:a16="http://schemas.microsoft.com/office/drawing/2014/main" id="{E58BFFF9-D5FA-5E2F-D3D0-FE5486577AB1}"/>
              </a:ext>
            </a:extLst>
          </p:cNvPr>
          <p:cNvSpPr>
            <a:spLocks noGrp="1"/>
          </p:cNvSpPr>
          <p:nvPr>
            <p:ph idx="1"/>
          </p:nvPr>
        </p:nvSpPr>
        <p:spPr>
          <a:xfrm>
            <a:off x="1111148" y="2078442"/>
            <a:ext cx="16773993" cy="7701080"/>
          </a:xfrm>
        </p:spPr>
        <p:txBody>
          <a:bodyPr vert="horz" lIns="91440" tIns="45720" rIns="91440" bIns="45720" rtlCol="0" anchor="t">
            <a:normAutofit/>
          </a:bodyPr>
          <a:lstStyle/>
          <a:p>
            <a:pPr marL="0" indent="0">
              <a:buNone/>
            </a:pPr>
            <a:r>
              <a:rPr lang="en-SG" sz="4000">
                <a:latin typeface=" Avenir Next Arabic Medium" panose="020B0604020202020204" charset="-78"/>
                <a:cs typeface=" Avenir Next Arabic Medium"/>
              </a:rPr>
              <a:t>The actions of God are conveyed in the ESV through four “I will” statements:</a:t>
            </a:r>
            <a:br>
              <a:rPr lang="en-SG" sz="4000" dirty="0">
                <a:latin typeface=" Avenir Next Arabic Medium" panose="020B0604020202020204" charset="-78"/>
                <a:cs typeface=" Avenir Next Arabic Medium"/>
              </a:rPr>
            </a:br>
            <a:endParaRPr lang="en-SG" sz="4000">
              <a:latin typeface=" Avenir Next Arabic Medium" panose="020B0604020202020204" charset="-78"/>
              <a:cs typeface=" Avenir Next Arabic Medium"/>
            </a:endParaRPr>
          </a:p>
          <a:p>
            <a:pPr marL="771525" indent="-771525">
              <a:buFont typeface="+mj-lt"/>
              <a:buAutoNum type="arabicPeriod"/>
            </a:pPr>
            <a:r>
              <a:rPr lang="en-SG" sz="4000" b="1">
                <a:latin typeface=" Avenir Next Arabic Medium" panose="020B0604020202020204" charset="-78"/>
                <a:cs typeface=" Avenir Next Arabic Medium"/>
              </a:rPr>
              <a:t>“I will shake the heavens and the earth …” (v.6)</a:t>
            </a:r>
            <a:br>
              <a:rPr lang="en-SG" sz="4000" b="1" dirty="0">
                <a:latin typeface=" Avenir Next Arabic Medium" panose="020B0604020202020204" charset="-78"/>
                <a:cs typeface=" Avenir Next Arabic Medium"/>
              </a:rPr>
            </a:br>
            <a:endParaRPr lang="en-SG" sz="4000" i="1" dirty="0">
              <a:latin typeface=" Avenir Next Arabic Medium" panose="020B0604020202020204" charset="-78"/>
              <a:cs typeface=" Avenir Next Arabic Medium"/>
            </a:endParaRPr>
          </a:p>
          <a:p>
            <a:pPr lvl="1"/>
            <a:r>
              <a:rPr lang="en-SG" sz="4000" b="1" dirty="0">
                <a:solidFill>
                  <a:srgbClr val="000000"/>
                </a:solidFill>
                <a:latin typeface=" Avenir Next Arabic Medium" panose="020B0604020202020204" charset="-78"/>
                <a:cs typeface=" Avenir Next Arabic Medium"/>
              </a:rPr>
              <a:t>Significance</a:t>
            </a:r>
            <a:r>
              <a:rPr lang="en-SG" sz="4000" b="1" dirty="0">
                <a:latin typeface=" Avenir Next Arabic Medium" panose="020B0604020202020204" charset="-78"/>
                <a:cs typeface=" Avenir Next Arabic Medium"/>
              </a:rPr>
              <a:t>: </a:t>
            </a:r>
            <a:r>
              <a:rPr lang="en-SG" sz="4000" dirty="0">
                <a:latin typeface=" Avenir Next Arabic Medium" panose="020B0604020202020204" charset="-78"/>
                <a:cs typeface=" Avenir Next Arabic Medium"/>
              </a:rPr>
              <a:t>This speaks of God's sovereign power over all </a:t>
            </a:r>
            <a:r>
              <a:rPr lang="en-SG" sz="4000" i="1" dirty="0">
                <a:latin typeface=" Avenir Next Arabic Medium" panose="020B0604020202020204" charset="-78"/>
                <a:cs typeface=" Avenir Next Arabic Medium"/>
              </a:rPr>
              <a:t>creation</a:t>
            </a:r>
            <a:r>
              <a:rPr lang="en-SG" sz="4000" dirty="0">
                <a:latin typeface=" Avenir Next Arabic Medium" panose="020B0604020202020204" charset="-78"/>
                <a:cs typeface=" Avenir Next Arabic Medium"/>
              </a:rPr>
              <a:t> that will be demonstrated when he establishes His Kingdom on earth.*</a:t>
            </a:r>
          </a:p>
          <a:p>
            <a:pPr lvl="1"/>
            <a:r>
              <a:rPr lang="en-SG" sz="4000">
                <a:latin typeface=" Avenir Next Arabic Medium" panose="020B0604020202020204" charset="-78"/>
                <a:cs typeface=" Avenir Next Arabic Medium"/>
              </a:rPr>
              <a:t>God was reassuring the returned exiles that He is Lord of creation, both visible and invisible.</a:t>
            </a:r>
          </a:p>
          <a:p>
            <a:pPr lvl="1"/>
            <a:endParaRPr lang="en-SG" sz="4000">
              <a:latin typeface=" Avenir Next Arabic Medium" panose="020B0604020202020204" charset="-78"/>
              <a:cs typeface=" Avenir Next Arabic Medium" panose="020B0604020202020204" charset="-78"/>
            </a:endParaRPr>
          </a:p>
          <a:p>
            <a:pPr marL="0" indent="0">
              <a:buNone/>
            </a:pPr>
            <a:endParaRPr lang="en-US" sz="4000">
              <a:latin typeface=" Avenir Next Arabic Medium" panose="020B0604020202020204" charset="-78"/>
              <a:cs typeface=" Avenir Next Arabic Medium" panose="020B0604020202020204" charset="-78"/>
            </a:endParaRPr>
          </a:p>
          <a:p>
            <a:pPr marL="685800" lvl="1" indent="0">
              <a:buNone/>
            </a:pPr>
            <a:endParaRPr lang="en-US" sz="4000">
              <a:latin typeface=" Avenir Next Arabic Medium" panose="020B0604020202020204" charset="-78"/>
              <a:cs typeface=" Avenir Next Arabic Medium" panose="020B0604020202020204" charset="-78"/>
            </a:endParaRPr>
          </a:p>
          <a:p>
            <a:pPr lvl="1"/>
            <a:endParaRPr lang="en-US" sz="4000">
              <a:latin typeface=" Avenir Next Arabic Medium" panose="020B0604020202020204" charset="-78"/>
              <a:cs typeface=" Avenir Next Arabic Medium" panose="020B0604020202020204" charset="-78"/>
            </a:endParaRPr>
          </a:p>
          <a:p>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5" name="TextBox 4">
            <a:extLst>
              <a:ext uri="{FF2B5EF4-FFF2-40B4-BE49-F238E27FC236}">
                <a16:creationId xmlns:a16="http://schemas.microsoft.com/office/drawing/2014/main" id="{F66FCEBD-B3E8-ADE3-6430-0E02E3510A67}"/>
              </a:ext>
            </a:extLst>
          </p:cNvPr>
          <p:cNvSpPr txBox="1"/>
          <p:nvPr/>
        </p:nvSpPr>
        <p:spPr>
          <a:xfrm>
            <a:off x="967131" y="8949022"/>
            <a:ext cx="16354387" cy="830997"/>
          </a:xfrm>
          <a:prstGeom prst="rect">
            <a:avLst/>
          </a:prstGeom>
          <a:noFill/>
        </p:spPr>
        <p:txBody>
          <a:bodyPr wrap="square" lIns="91440" tIns="45720" rIns="91440" bIns="45720" anchor="t">
            <a:spAutoFit/>
          </a:bodyPr>
          <a:lstStyle/>
          <a:p>
            <a:pPr lvl="1"/>
            <a:r>
              <a:rPr lang="en-SG" sz="2400" dirty="0"/>
              <a:t>*Anthony R. Petterson, Haggai, Zechariah &amp; Malachi, ed. David W. Baker and Gordon J. Wenham, vol. 25, Apollos Old Testament Commentary (Nottingham, England; Downers Grove, IL: Apollos; InterVarsity Press, 2015), 70.</a:t>
            </a:r>
            <a:endParaRPr lang="en-SG" sz="2400" dirty="0">
              <a:cs typeface=" Avenir Next Arabic Medium"/>
            </a:endParaRPr>
          </a:p>
        </p:txBody>
      </p:sp>
      <p:pic>
        <p:nvPicPr>
          <p:cNvPr id="7" name="Graphic 6" descr="Postit Notes with solid fill">
            <a:extLst>
              <a:ext uri="{FF2B5EF4-FFF2-40B4-BE49-F238E27FC236}">
                <a16:creationId xmlns:a16="http://schemas.microsoft.com/office/drawing/2014/main" id="{01969AF2-10D3-A7E3-D838-D750719DFF2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11148" y="881928"/>
            <a:ext cx="914400" cy="914400"/>
          </a:xfrm>
          <a:prstGeom prst="rect">
            <a:avLst/>
          </a:prstGeom>
        </p:spPr>
      </p:pic>
    </p:spTree>
    <p:extLst>
      <p:ext uri="{BB962C8B-B14F-4D97-AF65-F5344CB8AC3E}">
        <p14:creationId xmlns:p14="http://schemas.microsoft.com/office/powerpoint/2010/main" val="281082008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F4045-C86E-D83E-F93F-1EB6D9E4817B}"/>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EFF2957A-D186-8488-EB72-6D5984250F89}"/>
              </a:ext>
            </a:extLst>
          </p:cNvPr>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AABEC572-D222-3E1D-5141-FEF350908498}"/>
              </a:ext>
            </a:extLst>
          </p:cNvPr>
          <p:cNvSpPr>
            <a:spLocks noGrp="1"/>
          </p:cNvSpPr>
          <p:nvPr>
            <p:ph type="title"/>
          </p:nvPr>
        </p:nvSpPr>
        <p:spPr>
          <a:xfrm>
            <a:off x="2057227" y="234992"/>
            <a:ext cx="15773400" cy="1988345"/>
          </a:xfrm>
        </p:spPr>
        <p:txBody>
          <a:bodyPr>
            <a:noAutofit/>
          </a:bodyPr>
          <a:lstStyle/>
          <a:p>
            <a:r>
              <a:rPr lang="en-SG" sz="4800" b="1">
                <a:latin typeface=" Avenir Next Arabic Bold" panose="020B0604020202020204" charset="-78"/>
                <a:cs typeface=" Avenir Next Arabic Bold" panose="020B0604020202020204" charset="-78"/>
              </a:rPr>
              <a:t>Question 5 Discussion Notes (cont’d)</a:t>
            </a:r>
            <a:endParaRPr lang="en-SG" sz="4800" b="1" i="1">
              <a:latin typeface=" Avenir Next Arabic Bold" panose="020B0604020202020204" charset="-78"/>
              <a:cs typeface=" Avenir Next Arabic Bold" panose="020B0604020202020204" charset="-78"/>
            </a:endParaRPr>
          </a:p>
        </p:txBody>
      </p:sp>
      <p:sp>
        <p:nvSpPr>
          <p:cNvPr id="3" name="Content Placeholder 2">
            <a:extLst>
              <a:ext uri="{FF2B5EF4-FFF2-40B4-BE49-F238E27FC236}">
                <a16:creationId xmlns:a16="http://schemas.microsoft.com/office/drawing/2014/main" id="{7E0DF4B3-6C8A-5AFD-E32F-2D74D0D315E7}"/>
              </a:ext>
            </a:extLst>
          </p:cNvPr>
          <p:cNvSpPr>
            <a:spLocks noGrp="1"/>
          </p:cNvSpPr>
          <p:nvPr>
            <p:ph idx="1"/>
          </p:nvPr>
        </p:nvSpPr>
        <p:spPr>
          <a:xfrm>
            <a:off x="854441" y="2287132"/>
            <a:ext cx="16773993" cy="7701080"/>
          </a:xfrm>
        </p:spPr>
        <p:txBody>
          <a:bodyPr vert="horz" lIns="91440" tIns="45720" rIns="91440" bIns="45720" rtlCol="0" anchor="t">
            <a:normAutofit/>
          </a:bodyPr>
          <a:lstStyle/>
          <a:p>
            <a:pPr marL="771525" indent="-771525">
              <a:buFont typeface="+mj-lt"/>
              <a:buAutoNum type="arabicPeriod" startAt="2"/>
            </a:pPr>
            <a:r>
              <a:rPr lang="en-SG" sz="4000" b="1">
                <a:latin typeface=" Avenir Next Arabic Medium" panose="020B0604020202020204" charset="-78"/>
                <a:cs typeface=" Avenir Next Arabic Medium"/>
              </a:rPr>
              <a:t>“I will shake all nations” (v.7)</a:t>
            </a:r>
            <a:br>
              <a:rPr lang="en-SG" sz="4000" dirty="0">
                <a:latin typeface=" Avenir Next Arabic Medium" panose="020B0604020202020204" charset="-78"/>
                <a:cs typeface=" Avenir Next Arabic Medium" panose="020B0604020202020204" charset="-78"/>
              </a:rPr>
            </a:br>
            <a:endParaRPr lang="en-SG" sz="4000">
              <a:latin typeface=" Avenir Next Arabic Medium" panose="020B0604020202020204" charset="-78"/>
              <a:cs typeface=" Avenir Next Arabic Medium" panose="020B0604020202020204" charset="-78"/>
            </a:endParaRPr>
          </a:p>
          <a:p>
            <a:pPr lvl="1"/>
            <a:r>
              <a:rPr lang="en-SG" sz="4000" b="1">
                <a:latin typeface=" Avenir Next Arabic Medium" panose="020B0604020202020204" charset="-78"/>
                <a:cs typeface=" Avenir Next Arabic Medium"/>
              </a:rPr>
              <a:t>Significance:</a:t>
            </a:r>
            <a:r>
              <a:rPr lang="en-SG" sz="4000" b="1" dirty="0">
                <a:latin typeface=" Avenir Next Arabic Medium" panose="020B0604020202020204" charset="-78"/>
                <a:cs typeface=" Avenir Next Arabic Medium"/>
              </a:rPr>
              <a:t> </a:t>
            </a:r>
            <a:r>
              <a:rPr lang="en-SG" sz="4000">
                <a:latin typeface=" Avenir Next Arabic Medium" panose="020B0604020202020204" charset="-78"/>
                <a:cs typeface=" Avenir Next Arabic Medium"/>
              </a:rPr>
              <a:t>God will assert His authority over all the </a:t>
            </a:r>
            <a:r>
              <a:rPr lang="en-SG" sz="4000" i="1">
                <a:latin typeface=" Avenir Next Arabic Medium" panose="020B0604020202020204" charset="-78"/>
                <a:cs typeface=" Avenir Next Arabic Medium"/>
              </a:rPr>
              <a:t>nations and world governments</a:t>
            </a:r>
            <a:r>
              <a:rPr lang="en-SG" sz="4000">
                <a:latin typeface=" Avenir Next Arabic Medium" panose="020B0604020202020204" charset="-78"/>
                <a:cs typeface=" Avenir Next Arabic Medium"/>
              </a:rPr>
              <a:t>, and over the course of human history. This is important because the returned exiles were fearful (v.5) of all the powerful nations that surrounded them. </a:t>
            </a:r>
            <a:br>
              <a:rPr lang="en-SG" sz="4000" dirty="0">
                <a:latin typeface=" Avenir Next Arabic Medium" panose="020B0604020202020204" charset="-78"/>
                <a:cs typeface=" Avenir Next Arabic Medium"/>
              </a:rPr>
            </a:br>
            <a:endParaRPr lang="en-SG" sz="4000">
              <a:latin typeface=" Avenir Next Arabic Medium" panose="020B0604020202020204" charset="-78"/>
              <a:cs typeface=" Avenir Next Arabic Medium"/>
            </a:endParaRPr>
          </a:p>
          <a:p>
            <a:pPr lvl="1"/>
            <a:r>
              <a:rPr lang="en-SG" sz="4000" dirty="0">
                <a:latin typeface=" Avenir Next Arabic Medium" panose="020B0604020202020204" charset="-78"/>
                <a:cs typeface=" Avenir Next Arabic Medium"/>
              </a:rPr>
              <a:t>God was reassuring them that He ultimately rules over all human authorities and powers.</a:t>
            </a:r>
            <a:endParaRPr lang="en-SG" sz="4000" b="1">
              <a:latin typeface=" Avenir Next Arabic Medium" panose="020B0604020202020204" charset="-78"/>
              <a:cs typeface=" Avenir Next Arabic Medium"/>
            </a:endParaRPr>
          </a:p>
          <a:p>
            <a:pPr marL="0" indent="0">
              <a:buNone/>
            </a:pPr>
            <a:endParaRPr lang="en-US" sz="4000">
              <a:latin typeface=" Avenir Next Arabic Medium" panose="020B0604020202020204" charset="-78"/>
              <a:cs typeface=" Avenir Next Arabic Medium" panose="020B0604020202020204" charset="-78"/>
            </a:endParaRPr>
          </a:p>
          <a:p>
            <a:pPr marL="685800" lvl="1" indent="0">
              <a:buNone/>
            </a:pPr>
            <a:endParaRPr lang="en-US" sz="4000">
              <a:latin typeface=" Avenir Next Arabic Medium" panose="020B0604020202020204" charset="-78"/>
              <a:cs typeface=" Avenir Next Arabic Medium" panose="020B0604020202020204" charset="-78"/>
            </a:endParaRPr>
          </a:p>
          <a:p>
            <a:pPr lvl="1"/>
            <a:endParaRPr lang="en-US" sz="4000">
              <a:latin typeface=" Avenir Next Arabic Medium" panose="020B0604020202020204" charset="-78"/>
              <a:cs typeface=" Avenir Next Arabic Medium" panose="020B0604020202020204" charset="-78"/>
            </a:endParaRPr>
          </a:p>
          <a:p>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pic>
        <p:nvPicPr>
          <p:cNvPr id="6" name="Graphic 5" descr="Postit Notes with solid fill">
            <a:extLst>
              <a:ext uri="{FF2B5EF4-FFF2-40B4-BE49-F238E27FC236}">
                <a16:creationId xmlns:a16="http://schemas.microsoft.com/office/drawing/2014/main" id="{51B6DE84-BF73-2276-0511-7B6D5F39D2F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4441" y="686366"/>
            <a:ext cx="914400" cy="914400"/>
          </a:xfrm>
          <a:prstGeom prst="rect">
            <a:avLst/>
          </a:prstGeom>
        </p:spPr>
      </p:pic>
    </p:spTree>
    <p:extLst>
      <p:ext uri="{BB962C8B-B14F-4D97-AF65-F5344CB8AC3E}">
        <p14:creationId xmlns:p14="http://schemas.microsoft.com/office/powerpoint/2010/main" val="3745529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182DC3-B25A-A4B2-34C7-F3ECA05140D6}"/>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C38A69BE-0C10-3D1C-877C-C7ECF08F27EF}"/>
              </a:ext>
            </a:extLst>
          </p:cNvPr>
          <p:cNvSpPr/>
          <p:nvPr/>
        </p:nvSpPr>
        <p:spPr>
          <a:xfrm rot="16200000">
            <a:off x="4000500" y="-4015154"/>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EA026CF5-5205-C5B0-98C9-C22BF3565A44}"/>
              </a:ext>
            </a:extLst>
          </p:cNvPr>
          <p:cNvSpPr>
            <a:spLocks noGrp="1"/>
          </p:cNvSpPr>
          <p:nvPr>
            <p:ph type="title"/>
          </p:nvPr>
        </p:nvSpPr>
        <p:spPr>
          <a:xfrm>
            <a:off x="2121022" y="234995"/>
            <a:ext cx="15773400" cy="1988345"/>
          </a:xfrm>
        </p:spPr>
        <p:txBody>
          <a:bodyPr>
            <a:normAutofit/>
          </a:bodyPr>
          <a:lstStyle/>
          <a:p>
            <a:r>
              <a:rPr lang="en-SG" sz="4800" b="1">
                <a:latin typeface=" Avenir Next Arabic Bold" panose="020B0604020202020204" charset="-78"/>
                <a:cs typeface=" Avenir Next Arabic Bold" panose="020B0604020202020204" charset="-78"/>
              </a:rPr>
              <a:t>Question 5 Discussion Notes (cont’d)</a:t>
            </a:r>
            <a:endParaRPr lang="en-SG" sz="4800" b="1" i="1">
              <a:latin typeface=" Avenir Next Arabic Bold" panose="020B0604020202020204" charset="-78"/>
              <a:cs typeface=" Avenir Next Arabic Bold" panose="020B0604020202020204" charset="-78"/>
            </a:endParaRPr>
          </a:p>
        </p:txBody>
      </p:sp>
      <p:sp>
        <p:nvSpPr>
          <p:cNvPr id="3" name="Content Placeholder 2">
            <a:extLst>
              <a:ext uri="{FF2B5EF4-FFF2-40B4-BE49-F238E27FC236}">
                <a16:creationId xmlns:a16="http://schemas.microsoft.com/office/drawing/2014/main" id="{71084C27-6753-4E73-28F5-875EF74D2597}"/>
              </a:ext>
            </a:extLst>
          </p:cNvPr>
          <p:cNvSpPr>
            <a:spLocks noGrp="1"/>
          </p:cNvSpPr>
          <p:nvPr>
            <p:ph idx="1"/>
          </p:nvPr>
        </p:nvSpPr>
        <p:spPr>
          <a:xfrm>
            <a:off x="854441" y="2572882"/>
            <a:ext cx="16773993" cy="5738930"/>
          </a:xfrm>
        </p:spPr>
        <p:txBody>
          <a:bodyPr vert="horz" lIns="91440" tIns="45720" rIns="91440" bIns="45720" rtlCol="0" anchor="t">
            <a:normAutofit lnSpcReduction="10000"/>
          </a:bodyPr>
          <a:lstStyle/>
          <a:p>
            <a:pPr marL="771525" indent="-771525">
              <a:buFont typeface="+mj-lt"/>
              <a:buAutoNum type="arabicPeriod" startAt="3"/>
            </a:pPr>
            <a:r>
              <a:rPr lang="en-SG" sz="4000" b="1">
                <a:latin typeface=" Avenir Next Arabic Medium" panose="020B0604020202020204" charset="-78"/>
                <a:cs typeface=" Avenir Next Arabic Medium"/>
              </a:rPr>
              <a:t>“I will fill this house with glory” (v.8)</a:t>
            </a:r>
            <a:br>
              <a:rPr lang="en-SG" sz="4000" dirty="0">
                <a:latin typeface=" Avenir Next Arabic Medium" panose="020B0604020202020204" charset="-78"/>
                <a:cs typeface=" Avenir Next Arabic Medium"/>
              </a:rPr>
            </a:br>
            <a:endParaRPr lang="en-SG" sz="4000">
              <a:latin typeface=" Avenir Next Arabic Medium" panose="020B0604020202020204" charset="-78"/>
              <a:cs typeface=" Avenir Next Arabic Medium"/>
            </a:endParaRPr>
          </a:p>
          <a:p>
            <a:pPr lvl="1"/>
            <a:r>
              <a:rPr lang="en-SG" sz="4000" b="1">
                <a:latin typeface=" Avenir Next Arabic Medium" panose="020B0604020202020204" charset="-78"/>
                <a:cs typeface=" Avenir Next Arabic Medium"/>
              </a:rPr>
              <a:t>Significance:</a:t>
            </a:r>
            <a:r>
              <a:rPr lang="en-SG" sz="4000" b="1" dirty="0">
                <a:latin typeface=" Avenir Next Arabic Medium" panose="020B0604020202020204" charset="-78"/>
                <a:cs typeface=" Avenir Next Arabic Medium"/>
              </a:rPr>
              <a:t> </a:t>
            </a:r>
            <a:r>
              <a:rPr lang="en-SG" sz="4000">
                <a:latin typeface=" Avenir Next Arabic Medium" panose="020B0604020202020204" charset="-78"/>
                <a:cs typeface=" Avenir Next Arabic Medium"/>
              </a:rPr>
              <a:t>Recall that the returned exiles had mourned that the former glory of the old temple was far greater than the present (v.3) God promises to </a:t>
            </a:r>
            <a:r>
              <a:rPr lang="en-SG" sz="4000" i="1">
                <a:latin typeface=" Avenir Next Arabic Medium" panose="020B0604020202020204" charset="-78"/>
                <a:cs typeface=" Avenir Next Arabic Medium"/>
              </a:rPr>
              <a:t>reverse</a:t>
            </a:r>
            <a:r>
              <a:rPr lang="en-SG" sz="4000">
                <a:latin typeface=" Avenir Next Arabic Medium" panose="020B0604020202020204" charset="-78"/>
                <a:cs typeface=" Avenir Next Arabic Medium"/>
              </a:rPr>
              <a:t> this, because in the future He will fill His temple with so much glory that “the latter glory of this house shall be greater than the former” (v.9)! </a:t>
            </a:r>
            <a:br>
              <a:rPr lang="en-SG" sz="4000" dirty="0">
                <a:latin typeface=" Avenir Next Arabic Medium" panose="020B0604020202020204" charset="-78"/>
                <a:cs typeface=" Avenir Next Arabic Medium"/>
              </a:rPr>
            </a:br>
            <a:endParaRPr lang="en-SG" sz="4000">
              <a:latin typeface=" Avenir Next Arabic Medium" panose="020B0604020202020204" charset="-78"/>
              <a:cs typeface=" Avenir Next Arabic Medium"/>
            </a:endParaRPr>
          </a:p>
          <a:p>
            <a:pPr lvl="1"/>
            <a:r>
              <a:rPr lang="en-SG" sz="4000">
                <a:latin typeface=" Avenir Next Arabic Medium" panose="020B0604020202020204" charset="-78"/>
                <a:cs typeface=" Avenir Next Arabic Medium"/>
              </a:rPr>
              <a:t>God was reassuring them that He would bless His people with His glorious presence (see Zechariah 2:5).</a:t>
            </a:r>
            <a:endParaRPr lang="en-SG" sz="4000" i="1">
              <a:latin typeface=" Avenir Next Arabic Medium" panose="020B0604020202020204" charset="-78"/>
              <a:cs typeface=" Avenir Next Arabic Medium"/>
            </a:endParaRPr>
          </a:p>
          <a:p>
            <a:pPr marL="0" indent="0">
              <a:buNone/>
            </a:pPr>
            <a:endParaRPr lang="en-SG" sz="4000">
              <a:latin typeface=" Avenir Next Arabic Medium" panose="020B0604020202020204" charset="-78"/>
              <a:cs typeface=" Avenir Next Arabic Medium" panose="020B0604020202020204" charset="-78"/>
            </a:endParaRPr>
          </a:p>
          <a:p>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pic>
        <p:nvPicPr>
          <p:cNvPr id="5" name="Graphic 4" descr="Postit Notes with solid fill">
            <a:extLst>
              <a:ext uri="{FF2B5EF4-FFF2-40B4-BE49-F238E27FC236}">
                <a16:creationId xmlns:a16="http://schemas.microsoft.com/office/drawing/2014/main" id="{261A0ED1-0C75-28BB-DF78-F9285C89FB6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4441" y="686366"/>
            <a:ext cx="914400" cy="914400"/>
          </a:xfrm>
          <a:prstGeom prst="rect">
            <a:avLst/>
          </a:prstGeom>
        </p:spPr>
      </p:pic>
    </p:spTree>
    <p:extLst>
      <p:ext uri="{BB962C8B-B14F-4D97-AF65-F5344CB8AC3E}">
        <p14:creationId xmlns:p14="http://schemas.microsoft.com/office/powerpoint/2010/main" val="11099205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F7275B-D966-F768-05C3-EBF07FC8047D}"/>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8BFE654F-3278-9116-1AC7-0A139E21949E}"/>
              </a:ext>
            </a:extLst>
          </p:cNvPr>
          <p:cNvSpPr/>
          <p:nvPr/>
        </p:nvSpPr>
        <p:spPr>
          <a:xfrm rot="-5400000">
            <a:off x="3744685" y="-3744685"/>
            <a:ext cx="10798629"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6E97F63A-7135-2C51-6B3A-6B1F9B0D0909}"/>
              </a:ext>
            </a:extLst>
          </p:cNvPr>
          <p:cNvSpPr>
            <a:spLocks noGrp="1"/>
          </p:cNvSpPr>
          <p:nvPr>
            <p:ph type="title"/>
          </p:nvPr>
        </p:nvSpPr>
        <p:spPr>
          <a:xfrm>
            <a:off x="1995708" y="320051"/>
            <a:ext cx="15773400" cy="1988345"/>
          </a:xfrm>
        </p:spPr>
        <p:txBody>
          <a:bodyPr>
            <a:noAutofit/>
          </a:bodyPr>
          <a:lstStyle/>
          <a:p>
            <a:r>
              <a:rPr lang="en-SG" sz="4800" b="1">
                <a:latin typeface=" Avenir Next Arabic Bold" panose="020B0604020202020204" charset="-78"/>
                <a:cs typeface=" Avenir Next Arabic Bold" panose="020B0604020202020204" charset="-78"/>
              </a:rPr>
              <a:t>Question 5 Discussion Notes (cont’d)</a:t>
            </a:r>
            <a:endParaRPr lang="en-SG" sz="4800" b="1" i="1">
              <a:latin typeface=" Avenir Next Arabic Bold" panose="020B0604020202020204" charset="-78"/>
              <a:cs typeface=" Avenir Next Arabic Bold" panose="020B0604020202020204" charset="-78"/>
            </a:endParaRPr>
          </a:p>
        </p:txBody>
      </p:sp>
      <p:sp>
        <p:nvSpPr>
          <p:cNvPr id="3" name="Content Placeholder 2">
            <a:extLst>
              <a:ext uri="{FF2B5EF4-FFF2-40B4-BE49-F238E27FC236}">
                <a16:creationId xmlns:a16="http://schemas.microsoft.com/office/drawing/2014/main" id="{52475C74-0F9F-82EB-95DE-DEDD8C4AD185}"/>
              </a:ext>
            </a:extLst>
          </p:cNvPr>
          <p:cNvSpPr>
            <a:spLocks noGrp="1"/>
          </p:cNvSpPr>
          <p:nvPr>
            <p:ph idx="1"/>
          </p:nvPr>
        </p:nvSpPr>
        <p:spPr>
          <a:xfrm>
            <a:off x="854441" y="2287131"/>
            <a:ext cx="16773993" cy="7999869"/>
          </a:xfrm>
        </p:spPr>
        <p:txBody>
          <a:bodyPr vert="horz" lIns="91440" tIns="45720" rIns="91440" bIns="45720" rtlCol="0" anchor="t">
            <a:normAutofit/>
          </a:bodyPr>
          <a:lstStyle/>
          <a:p>
            <a:pPr marL="771525" indent="-771525">
              <a:buFont typeface="+mj-lt"/>
              <a:buAutoNum type="arabicPeriod" startAt="4"/>
            </a:pPr>
            <a:r>
              <a:rPr lang="en-SG" sz="4000" b="1">
                <a:latin typeface=" Avenir Next Arabic Medium" panose="020B0604020202020204" charset="-78"/>
                <a:cs typeface=" Avenir Next Arabic Medium"/>
              </a:rPr>
              <a:t>“I will give peace” (v.9)</a:t>
            </a:r>
            <a:br>
              <a:rPr lang="en-SG" sz="4000">
                <a:latin typeface=" Avenir Next Arabic Medium" panose="020B0604020202020204" charset="-78"/>
                <a:cs typeface=" Avenir Next Arabic Medium" panose="020B0604020202020204" charset="-78"/>
              </a:rPr>
            </a:br>
            <a:endParaRPr lang="en-SG" sz="4000">
              <a:latin typeface=" Avenir Next Arabic Medium" panose="020B0604020202020204" charset="-78"/>
              <a:cs typeface=" Avenir Next Arabic Medium" panose="020B0604020202020204" charset="-78"/>
            </a:endParaRPr>
          </a:p>
          <a:p>
            <a:pPr lvl="1"/>
            <a:r>
              <a:rPr lang="en-SG" sz="4000" b="1">
                <a:latin typeface=" Avenir Next Arabic Medium" panose="020B0604020202020204" charset="-78"/>
                <a:cs typeface=" Avenir Next Arabic Medium"/>
              </a:rPr>
              <a:t>Significance</a:t>
            </a:r>
            <a:r>
              <a:rPr lang="en-SG" sz="4000" b="1" i="1">
                <a:latin typeface=" Avenir Next Arabic Medium" panose="020B0604020202020204" charset="-78"/>
                <a:cs typeface=" Avenir Next Arabic Medium"/>
              </a:rPr>
              <a:t>:</a:t>
            </a:r>
            <a:r>
              <a:rPr lang="en-SG" sz="4000" b="1">
                <a:latin typeface=" Avenir Next Arabic Medium" panose="020B0604020202020204" charset="-78"/>
                <a:cs typeface=" Avenir Next Arabic Medium"/>
              </a:rPr>
              <a:t> </a:t>
            </a:r>
            <a:r>
              <a:rPr lang="en-SG" sz="4000">
                <a:latin typeface=" Avenir Next Arabic Medium" panose="020B0604020202020204" charset="-78"/>
                <a:cs typeface=" Avenir Next Arabic Medium"/>
              </a:rPr>
              <a:t>God’s peace (</a:t>
            </a:r>
            <a:r>
              <a:rPr lang="en-SG" sz="4000" i="1">
                <a:latin typeface=" Avenir Next Arabic Medium" panose="020B0604020202020204" charset="-78"/>
                <a:cs typeface=" Avenir Next Arabic Medium"/>
              </a:rPr>
              <a:t>shalom</a:t>
            </a:r>
            <a:r>
              <a:rPr lang="en-SG" sz="4000">
                <a:latin typeface=" Avenir Next Arabic Medium" panose="020B0604020202020204" charset="-78"/>
                <a:cs typeface=" Avenir Next Arabic Medium"/>
              </a:rPr>
              <a:t>) refers not just to security and the absence of armed conflict, which the returned exiles would have wanted so dearly, but also wholeness, well-being and prosperity.* </a:t>
            </a:r>
            <a:br>
              <a:rPr lang="en-SG" sz="4000">
                <a:latin typeface=" Avenir Next Arabic Medium" panose="020B0604020202020204" charset="-78"/>
                <a:cs typeface=" Avenir Next Arabic Medium"/>
              </a:rPr>
            </a:br>
            <a:endParaRPr lang="en-SG" sz="4000">
              <a:latin typeface=" Avenir Next Arabic Medium" panose="020B0604020202020204" charset="-78"/>
              <a:cs typeface=" Avenir Next Arabic Medium"/>
            </a:endParaRPr>
          </a:p>
          <a:p>
            <a:pPr lvl="1"/>
            <a:r>
              <a:rPr lang="en-SG" sz="4000">
                <a:latin typeface=" Avenir Next Arabic Medium" panose="020B0604020202020204" charset="-78"/>
                <a:cs typeface=" Avenir Next Arabic Medium" panose="020B0604020202020204" charset="-78"/>
              </a:rPr>
              <a:t>God was reassuring them that He would restore and repair their broken lives and broken nation!</a:t>
            </a:r>
          </a:p>
          <a:p>
            <a:pPr marL="685800" lvl="1" indent="0">
              <a:buNone/>
            </a:pPr>
            <a:endParaRPr lang="en-SG" sz="4000">
              <a:latin typeface=" Avenir Next Arabic Medium" panose="020B0604020202020204" charset="-78"/>
              <a:cs typeface=" Avenir Next Arabic Medium" panose="020B0604020202020204" charset="-78"/>
            </a:endParaRPr>
          </a:p>
          <a:p>
            <a:pPr marL="0" indent="0">
              <a:buNone/>
            </a:pPr>
            <a:r>
              <a:rPr lang="en-SG" sz="4000">
                <a:latin typeface=" Avenir Next Arabic Medium" panose="020B0604020202020204" charset="-78"/>
                <a:cs typeface=" Avenir Next Arabic Medium"/>
              </a:rPr>
              <a:t> </a:t>
            </a:r>
          </a:p>
          <a:p>
            <a:pPr marL="1457325" lvl="1" indent="-771525">
              <a:buFont typeface="+mj-lt"/>
              <a:buAutoNum type="arabicPeriod" startAt="3"/>
            </a:pPr>
            <a:endParaRPr lang="en-SG" sz="4000">
              <a:latin typeface=" Avenir Next Arabic Medium" panose="020B0604020202020204" charset="-78"/>
              <a:cs typeface=" Avenir Next Arabic Medium" panose="020B0604020202020204" charset="-78"/>
            </a:endParaRPr>
          </a:p>
          <a:p>
            <a:pPr marL="771525" indent="-771525">
              <a:buFont typeface="+mj-lt"/>
              <a:buAutoNum type="arabicPeriod" startAt="4"/>
            </a:pPr>
            <a:endParaRPr lang="en-US" sz="4000">
              <a:latin typeface=" Avenir Next Arabic Medium" panose="020B0604020202020204" charset="-78"/>
              <a:cs typeface=" Avenir Next Arabic Medium" panose="020B0604020202020204" charset="-78"/>
            </a:endParaRPr>
          </a:p>
          <a:p>
            <a:pPr marL="685800" lvl="1" indent="0">
              <a:buNone/>
            </a:pPr>
            <a:endParaRPr lang="en-US" sz="4000">
              <a:latin typeface=" Avenir Next Arabic Medium" panose="020B0604020202020204" charset="-78"/>
              <a:cs typeface=" Avenir Next Arabic Medium" panose="020B0604020202020204" charset="-78"/>
            </a:endParaRPr>
          </a:p>
          <a:p>
            <a:pPr lvl="1"/>
            <a:endParaRPr lang="en-US" sz="4000">
              <a:latin typeface=" Avenir Next Arabic Medium" panose="020B0604020202020204" charset="-78"/>
              <a:cs typeface=" Avenir Next Arabic Medium" panose="020B0604020202020204" charset="-78"/>
            </a:endParaRPr>
          </a:p>
          <a:p>
            <a:endParaRPr lang="en-US"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4" name="TextBox 3">
            <a:extLst>
              <a:ext uri="{FF2B5EF4-FFF2-40B4-BE49-F238E27FC236}">
                <a16:creationId xmlns:a16="http://schemas.microsoft.com/office/drawing/2014/main" id="{D2A8B9DA-05A8-25AA-CFA8-ADA7C4F8011D}"/>
              </a:ext>
            </a:extLst>
          </p:cNvPr>
          <p:cNvSpPr txBox="1"/>
          <p:nvPr/>
        </p:nvSpPr>
        <p:spPr>
          <a:xfrm>
            <a:off x="1309670" y="8646348"/>
            <a:ext cx="16710815" cy="1323439"/>
          </a:xfrm>
          <a:prstGeom prst="rect">
            <a:avLst/>
          </a:prstGeom>
          <a:noFill/>
        </p:spPr>
        <p:txBody>
          <a:bodyPr wrap="square" rtlCol="0">
            <a:spAutoFit/>
          </a:bodyPr>
          <a:lstStyle/>
          <a:p>
            <a:r>
              <a:rPr lang="en-US" sz="2800" dirty="0">
                <a:latin typeface=" Avenir Next Arabic Medium" panose="020B0604020202020204" charset="-78"/>
                <a:cs typeface=" Avenir Next Arabic Medium" panose="020B0604020202020204" charset="-78"/>
              </a:rPr>
              <a:t>*</a:t>
            </a:r>
            <a:r>
              <a:rPr lang="en-US" sz="2400" dirty="0">
                <a:latin typeface=" Avenir Next Arabic Medium" panose="020B0604020202020204" charset="-78"/>
                <a:cs typeface=" Avenir Next Arabic Medium" panose="020B0604020202020204" charset="-78"/>
              </a:rPr>
              <a:t>Andrew E. Hill, , ed. David G. Firth, vol. 28, Tyndale Old Testament Commentaries (Nottingham, England: Inter-Varsity Press, 2012), 8283.</a:t>
            </a:r>
          </a:p>
          <a:p>
            <a:endParaRPr lang="en-SG" sz="2800" dirty="0">
              <a:latin typeface=" Avenir Next Arabic Medium" panose="020B0604020202020204" charset="-78"/>
              <a:cs typeface=" Avenir Next Arabic Medium" panose="020B0604020202020204" charset="-78"/>
            </a:endParaRPr>
          </a:p>
        </p:txBody>
      </p:sp>
      <p:pic>
        <p:nvPicPr>
          <p:cNvPr id="10" name="Graphic 9" descr="Postit Notes with solid fill">
            <a:extLst>
              <a:ext uri="{FF2B5EF4-FFF2-40B4-BE49-F238E27FC236}">
                <a16:creationId xmlns:a16="http://schemas.microsoft.com/office/drawing/2014/main" id="{14FEC490-3947-151A-6D04-9D7DFB18F45A}"/>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854441" y="835758"/>
            <a:ext cx="914400" cy="914400"/>
          </a:xfrm>
          <a:prstGeom prst="rect">
            <a:avLst/>
          </a:prstGeom>
        </p:spPr>
      </p:pic>
    </p:spTree>
    <p:extLst>
      <p:ext uri="{BB962C8B-B14F-4D97-AF65-F5344CB8AC3E}">
        <p14:creationId xmlns:p14="http://schemas.microsoft.com/office/powerpoint/2010/main" val="4684570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3C0C04-666D-C1A5-3F13-505A792D5700}"/>
            </a:ext>
          </a:extLst>
        </p:cNvPr>
        <p:cNvGrpSpPr/>
        <p:nvPr/>
      </p:nvGrpSpPr>
      <p:grpSpPr>
        <a:xfrm>
          <a:off x="0" y="0"/>
          <a:ext cx="0" cy="0"/>
          <a:chOff x="0" y="0"/>
          <a:chExt cx="0" cy="0"/>
        </a:xfrm>
      </p:grpSpPr>
      <p:sp>
        <p:nvSpPr>
          <p:cNvPr id="6" name="Freeform 2">
            <a:extLst>
              <a:ext uri="{FF2B5EF4-FFF2-40B4-BE49-F238E27FC236}">
                <a16:creationId xmlns:a16="http://schemas.microsoft.com/office/drawing/2014/main" id="{3AD8BD39-F00B-F58F-C3D1-A42BE646C512}"/>
              </a:ext>
            </a:extLst>
          </p:cNvPr>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3BB3910F-7C78-FA90-8C5D-523147228E18}"/>
              </a:ext>
            </a:extLst>
          </p:cNvPr>
          <p:cNvSpPr>
            <a:spLocks noGrp="1"/>
          </p:cNvSpPr>
          <p:nvPr>
            <p:ph type="title"/>
          </p:nvPr>
        </p:nvSpPr>
        <p:spPr>
          <a:xfrm>
            <a:off x="2809651" y="616385"/>
            <a:ext cx="15773400" cy="1988345"/>
          </a:xfrm>
        </p:spPr>
        <p:txBody>
          <a:bodyPr>
            <a:normAutofit/>
          </a:bodyPr>
          <a:lstStyle/>
          <a:p>
            <a:r>
              <a:rPr lang="en-SG" sz="6000" b="1" spc="-150">
                <a:latin typeface=" Avenir Next Arabic Bold" panose="020B0604020202020204" charset="-78"/>
                <a:cs typeface=" Avenir Next Arabic Bold" panose="020B0604020202020204" charset="-78"/>
              </a:rPr>
              <a:t>Reflect and Share</a:t>
            </a:r>
          </a:p>
        </p:txBody>
      </p:sp>
      <p:sp>
        <p:nvSpPr>
          <p:cNvPr id="3" name="Content Placeholder 2">
            <a:extLst>
              <a:ext uri="{FF2B5EF4-FFF2-40B4-BE49-F238E27FC236}">
                <a16:creationId xmlns:a16="http://schemas.microsoft.com/office/drawing/2014/main" id="{FBD499B8-1FCB-32F0-ABF6-B7B40D109B30}"/>
              </a:ext>
            </a:extLst>
          </p:cNvPr>
          <p:cNvSpPr>
            <a:spLocks noGrp="1"/>
          </p:cNvSpPr>
          <p:nvPr>
            <p:ph idx="1"/>
          </p:nvPr>
        </p:nvSpPr>
        <p:spPr/>
        <p:txBody>
          <a:bodyPr vert="horz" lIns="91440" tIns="45720" rIns="91440" bIns="45720" rtlCol="0" anchor="t">
            <a:normAutofit/>
          </a:bodyPr>
          <a:lstStyle/>
          <a:p>
            <a:pPr marL="771525" indent="-771525">
              <a:buFont typeface="+mj-lt"/>
              <a:buAutoNum type="arabicPeriod"/>
            </a:pPr>
            <a:r>
              <a:rPr lang="en-SG" sz="4000">
                <a:latin typeface=" Avenir Next Arabic Medium" panose="020B0604020202020204" charset="-78"/>
                <a:cs typeface=" Avenir Next Arabic Medium"/>
              </a:rPr>
              <a:t>Are there situations in your life where you feel disappointed and dismayed, even though you are trying to do what God has called you to do? (v.3)</a:t>
            </a:r>
          </a:p>
          <a:p>
            <a:pPr marL="771525" indent="-771525">
              <a:buFont typeface="+mj-lt"/>
              <a:buAutoNum type="arabicPeriod"/>
            </a:pPr>
            <a:endParaRPr lang="en-SG" sz="4000">
              <a:latin typeface=" Avenir Next Arabic Medium" panose="020B0604020202020204" charset="-78"/>
              <a:cs typeface=" Avenir Next Arabic Medium" panose="020B0604020202020204" charset="-78"/>
            </a:endParaRPr>
          </a:p>
          <a:p>
            <a:pPr marL="771525" indent="-771525">
              <a:buFont typeface="+mj-lt"/>
              <a:buAutoNum type="arabicPeriod"/>
            </a:pPr>
            <a:r>
              <a:rPr lang="en-SG" sz="4000">
                <a:latin typeface=" Avenir Next Arabic Medium" panose="020B0604020202020204" charset="-78"/>
                <a:cs typeface=" Avenir Next Arabic Medium"/>
              </a:rPr>
              <a:t>What are one or two areas in your personal life, family, workplace, and ministry that you are asking God to transform with His glorious presence and with His peace? (v.9)</a:t>
            </a: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5" name="Oval 4">
            <a:extLst>
              <a:ext uri="{FF2B5EF4-FFF2-40B4-BE49-F238E27FC236}">
                <a16:creationId xmlns:a16="http://schemas.microsoft.com/office/drawing/2014/main" id="{E9D3412A-8919-2E53-C7F2-78C8A3E023E5}"/>
              </a:ext>
            </a:extLst>
          </p:cNvPr>
          <p:cNvSpPr/>
          <p:nvPr/>
        </p:nvSpPr>
        <p:spPr>
          <a:xfrm>
            <a:off x="1290080" y="911843"/>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pic>
        <p:nvPicPr>
          <p:cNvPr id="8" name="Graphic 7" descr="Quill with solid fill">
            <a:extLst>
              <a:ext uri="{FF2B5EF4-FFF2-40B4-BE49-F238E27FC236}">
                <a16:creationId xmlns:a16="http://schemas.microsoft.com/office/drawing/2014/main" id="{66EF2318-EC94-5923-C51F-3DA1A28CFDD5}"/>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26560" y="1133576"/>
            <a:ext cx="914400" cy="914400"/>
          </a:xfrm>
          <a:prstGeom prst="rect">
            <a:avLst/>
          </a:prstGeom>
        </p:spPr>
      </p:pic>
    </p:spTree>
    <p:extLst>
      <p:ext uri="{BB962C8B-B14F-4D97-AF65-F5344CB8AC3E}">
        <p14:creationId xmlns:p14="http://schemas.microsoft.com/office/powerpoint/2010/main" val="29998341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83B16-B63E-34FF-C7E9-B25D49C69EC6}"/>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711C0FB1-E7B8-7A05-3F66-CB41D5B925DA}"/>
              </a:ext>
            </a:extLst>
          </p:cNvPr>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16AA9E35-7978-33F9-3417-B18D3686E738}"/>
              </a:ext>
            </a:extLst>
          </p:cNvPr>
          <p:cNvSpPr>
            <a:spLocks noGrp="1"/>
          </p:cNvSpPr>
          <p:nvPr>
            <p:ph type="title"/>
          </p:nvPr>
        </p:nvSpPr>
        <p:spPr>
          <a:xfrm>
            <a:off x="2452242" y="546577"/>
            <a:ext cx="16562867" cy="1977140"/>
          </a:xfrm>
        </p:spPr>
        <p:txBody>
          <a:bodyPr>
            <a:normAutofit/>
          </a:bodyPr>
          <a:lstStyle/>
          <a:p>
            <a:r>
              <a:rPr lang="en-SG" sz="6000" b="1" spc="-150">
                <a:latin typeface=" Avenir Next Arabic Bold" panose="020B0604020202020204" charset="-78"/>
                <a:cs typeface=" Avenir Next Arabic Bold" panose="020B0604020202020204" charset="-78"/>
              </a:rPr>
              <a:t>Worship &amp; Prayer </a:t>
            </a:r>
            <a:r>
              <a:rPr lang="en-SG" sz="6000" b="1" i="1" spc="-150">
                <a:latin typeface=" Avenir Next Arabic Bold" panose="020B0604020202020204" charset="-78"/>
                <a:cs typeface=" Avenir Next Arabic Bold" panose="020B0604020202020204" charset="-78"/>
              </a:rPr>
              <a:t>based on the Scriptures</a:t>
            </a:r>
          </a:p>
        </p:txBody>
      </p:sp>
      <p:sp>
        <p:nvSpPr>
          <p:cNvPr id="3" name="Content Placeholder 2">
            <a:extLst>
              <a:ext uri="{FF2B5EF4-FFF2-40B4-BE49-F238E27FC236}">
                <a16:creationId xmlns:a16="http://schemas.microsoft.com/office/drawing/2014/main" id="{C3A34DA7-31CE-B338-BB87-C872D89B47B3}"/>
              </a:ext>
            </a:extLst>
          </p:cNvPr>
          <p:cNvSpPr>
            <a:spLocks noGrp="1"/>
          </p:cNvSpPr>
          <p:nvPr>
            <p:ph idx="1"/>
          </p:nvPr>
        </p:nvSpPr>
        <p:spPr>
          <a:xfrm>
            <a:off x="833434" y="2850754"/>
            <a:ext cx="9887639" cy="7299965"/>
          </a:xfrm>
        </p:spPr>
        <p:txBody>
          <a:bodyPr vert="horz" lIns="91440" tIns="45720" rIns="91440" bIns="45720" rtlCol="0" anchor="t">
            <a:noAutofit/>
          </a:bodyPr>
          <a:lstStyle/>
          <a:p>
            <a:pPr marL="771525" indent="-771525">
              <a:buFont typeface="+mj-lt"/>
              <a:buAutoNum type="arabicPeriod"/>
            </a:pPr>
            <a:r>
              <a:rPr lang="en-SG" sz="4000">
                <a:latin typeface=" Avenir Next Arabic Medium" panose="020B0604020202020204" charset="-78"/>
                <a:cs typeface=" Avenir Next Arabic Medium" panose="020B0604020202020204" charset="-78"/>
              </a:rPr>
              <a:t>Worship the Lord and receive His grace and strength:</a:t>
            </a:r>
          </a:p>
          <a:p>
            <a:pPr marL="771525" indent="-771525">
              <a:buFont typeface="+mj-lt"/>
              <a:buAutoNum type="arabicPeriod"/>
            </a:pPr>
            <a:endParaRPr lang="en-SG" sz="4000">
              <a:latin typeface=" Avenir Next Arabic Medium" panose="020B0604020202020204" charset="-78"/>
              <a:cs typeface=" Avenir Next Arabic Medium" panose="020B0604020202020204" charset="-78"/>
            </a:endParaRPr>
          </a:p>
          <a:p>
            <a:pPr lvl="1"/>
            <a:r>
              <a:rPr lang="en-SG" sz="4000">
                <a:latin typeface=" Avenir Next Arabic Medium" panose="020B0604020202020204" charset="-78"/>
                <a:cs typeface=" Avenir Next Arabic Medium"/>
                <a:hlinkClick r:id="rId4"/>
              </a:rPr>
              <a:t>Everlasting God</a:t>
            </a:r>
            <a:endParaRPr lang="en-SG" sz="4000">
              <a:latin typeface=" Avenir Next Arabic Medium" panose="020B0604020202020204" charset="-78"/>
              <a:cs typeface=" Avenir Next Arabic Medium" panose="020B0604020202020204" charset="-78"/>
            </a:endParaRPr>
          </a:p>
          <a:p>
            <a:pPr lvl="1"/>
            <a:r>
              <a:rPr lang="en-SG" sz="4000">
                <a:latin typeface=" Avenir Next Arabic Medium" panose="020B0604020202020204" charset="-78"/>
                <a:cs typeface=" Avenir Next Arabic Medium"/>
                <a:hlinkClick r:id="rId5"/>
              </a:rPr>
              <a:t>Raise a Hallelujah</a:t>
            </a:r>
            <a:endParaRPr lang="en-SG" sz="4000">
              <a:latin typeface=" Avenir Next Arabic Medium" panose="020B0604020202020204" charset="-78"/>
              <a:cs typeface=" Avenir Next Arabic Medium" panose="020B0604020202020204" charset="-78"/>
            </a:endParaRPr>
          </a:p>
          <a:p>
            <a:pPr marL="771525" indent="-771525">
              <a:buFont typeface="+mj-lt"/>
              <a:buAutoNum type="arabicPeriod"/>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4" name="Oval 3">
            <a:extLst>
              <a:ext uri="{FF2B5EF4-FFF2-40B4-BE49-F238E27FC236}">
                <a16:creationId xmlns:a16="http://schemas.microsoft.com/office/drawing/2014/main" id="{C89B0928-AC35-B0AA-EA7E-4FB5E33B955F}"/>
              </a:ext>
            </a:extLst>
          </p:cNvPr>
          <p:cNvSpPr/>
          <p:nvPr/>
        </p:nvSpPr>
        <p:spPr>
          <a:xfrm>
            <a:off x="833434" y="849347"/>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6" name="Graphic 10">
            <a:extLst>
              <a:ext uri="{FF2B5EF4-FFF2-40B4-BE49-F238E27FC236}">
                <a16:creationId xmlns:a16="http://schemas.microsoft.com/office/drawing/2014/main" id="{FB9F73B0-27C4-A7DE-7937-9CAEFAEA4189}"/>
              </a:ext>
            </a:extLst>
          </p:cNvPr>
          <p:cNvSpPr/>
          <p:nvPr/>
        </p:nvSpPr>
        <p:spPr>
          <a:xfrm>
            <a:off x="1220626" y="1064362"/>
            <a:ext cx="618513" cy="848193"/>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561" cap="flat">
            <a:solidFill>
              <a:schemeClr val="bg1"/>
            </a:solidFill>
            <a:prstDash val="solid"/>
            <a:miter/>
          </a:ln>
        </p:spPr>
        <p:txBody>
          <a:bodyPr/>
          <a:lstStyle/>
          <a:p>
            <a:endParaRPr lang="en-US"/>
          </a:p>
        </p:txBody>
      </p:sp>
      <p:pic>
        <p:nvPicPr>
          <p:cNvPr id="7" name="Picture 6" descr="A silhouette of a person with his hand up&#10;&#10;AI-generated content may be incorrect.">
            <a:extLst>
              <a:ext uri="{FF2B5EF4-FFF2-40B4-BE49-F238E27FC236}">
                <a16:creationId xmlns:a16="http://schemas.microsoft.com/office/drawing/2014/main" id="{3E9F04E6-CB52-AE57-4DBB-2358381CC8A8}"/>
              </a:ext>
            </a:extLst>
          </p:cNvPr>
          <p:cNvPicPr>
            <a:picLocks noChangeAspect="1"/>
          </p:cNvPicPr>
          <p:nvPr/>
        </p:nvPicPr>
        <p:blipFill>
          <a:blip r:embed="rId6"/>
          <a:stretch>
            <a:fillRect/>
          </a:stretch>
        </p:blipFill>
        <p:spPr>
          <a:xfrm>
            <a:off x="11058896" y="2857499"/>
            <a:ext cx="5774377" cy="5774377"/>
          </a:xfrm>
          <a:prstGeom prst="rect">
            <a:avLst/>
          </a:prstGeom>
        </p:spPr>
      </p:pic>
    </p:spTree>
    <p:extLst>
      <p:ext uri="{BB962C8B-B14F-4D97-AF65-F5344CB8AC3E}">
        <p14:creationId xmlns:p14="http://schemas.microsoft.com/office/powerpoint/2010/main" val="24384786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3C3D29-3151-5AA6-F051-BA6A0FF4B0AE}"/>
            </a:ext>
          </a:extLst>
        </p:cNvPr>
        <p:cNvGrpSpPr/>
        <p:nvPr/>
      </p:nvGrpSpPr>
      <p:grpSpPr>
        <a:xfrm>
          <a:off x="0" y="0"/>
          <a:ext cx="0" cy="0"/>
          <a:chOff x="0" y="0"/>
          <a:chExt cx="0" cy="0"/>
        </a:xfrm>
      </p:grpSpPr>
      <p:sp>
        <p:nvSpPr>
          <p:cNvPr id="5" name="Freeform 2">
            <a:extLst>
              <a:ext uri="{FF2B5EF4-FFF2-40B4-BE49-F238E27FC236}">
                <a16:creationId xmlns:a16="http://schemas.microsoft.com/office/drawing/2014/main" id="{35AB8918-478A-8580-A036-1943E80BFC0D}"/>
              </a:ext>
            </a:extLst>
          </p:cNvPr>
          <p:cNvSpPr/>
          <p:nvPr/>
        </p:nvSpPr>
        <p:spPr>
          <a:xfrm rot="-5400000">
            <a:off x="4000500" y="-4000500"/>
            <a:ext cx="10287000" cy="18288000"/>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3E98C792-4B18-AEB3-7615-BBEC01F7365E}"/>
              </a:ext>
            </a:extLst>
          </p:cNvPr>
          <p:cNvSpPr>
            <a:spLocks noGrp="1"/>
          </p:cNvSpPr>
          <p:nvPr>
            <p:ph type="title"/>
          </p:nvPr>
        </p:nvSpPr>
        <p:spPr>
          <a:xfrm>
            <a:off x="2452242" y="546577"/>
            <a:ext cx="16562867" cy="1977140"/>
          </a:xfrm>
        </p:spPr>
        <p:txBody>
          <a:bodyPr>
            <a:normAutofit/>
          </a:bodyPr>
          <a:lstStyle/>
          <a:p>
            <a:r>
              <a:rPr lang="en-SG" sz="6000" b="1" spc="-150">
                <a:latin typeface=" Avenir Next Arabic Bold" panose="020B0604020202020204" charset="-78"/>
                <a:cs typeface=" Avenir Next Arabic Bold" panose="020B0604020202020204" charset="-78"/>
              </a:rPr>
              <a:t>Worship &amp; Prayer </a:t>
            </a:r>
            <a:r>
              <a:rPr lang="en-SG" sz="6000" b="1" i="1" spc="-150">
                <a:latin typeface=" Avenir Next Arabic Bold" panose="020B0604020202020204" charset="-78"/>
                <a:cs typeface=" Avenir Next Arabic Bold" panose="020B0604020202020204" charset="-78"/>
              </a:rPr>
              <a:t>based on the Scriptures</a:t>
            </a:r>
          </a:p>
        </p:txBody>
      </p:sp>
      <p:sp>
        <p:nvSpPr>
          <p:cNvPr id="3" name="Content Placeholder 2">
            <a:extLst>
              <a:ext uri="{FF2B5EF4-FFF2-40B4-BE49-F238E27FC236}">
                <a16:creationId xmlns:a16="http://schemas.microsoft.com/office/drawing/2014/main" id="{0DEC9794-09D4-C0AE-6A0A-8467E80D8C27}"/>
              </a:ext>
            </a:extLst>
          </p:cNvPr>
          <p:cNvSpPr>
            <a:spLocks noGrp="1"/>
          </p:cNvSpPr>
          <p:nvPr>
            <p:ph idx="1"/>
          </p:nvPr>
        </p:nvSpPr>
        <p:spPr>
          <a:xfrm>
            <a:off x="833434" y="2539027"/>
            <a:ext cx="16419067" cy="7299965"/>
          </a:xfrm>
        </p:spPr>
        <p:txBody>
          <a:bodyPr vert="horz" lIns="91440" tIns="45720" rIns="91440" bIns="45720" rtlCol="0" anchor="t">
            <a:noAutofit/>
          </a:bodyPr>
          <a:lstStyle/>
          <a:p>
            <a:pPr marL="0" indent="0">
              <a:buNone/>
            </a:pPr>
            <a:r>
              <a:rPr lang="en-SG" sz="4000">
                <a:latin typeface=" Avenir Next Arabic Medium" panose="020B0604020202020204" charset="-78"/>
                <a:cs typeface=" Avenir Next Arabic Medium"/>
              </a:rPr>
              <a:t>2. Spend extended time praying for and with one another:</a:t>
            </a:r>
            <a:br>
              <a:rPr lang="en-SG" sz="4000" dirty="0">
                <a:latin typeface=" Avenir Next Arabic Medium" panose="020B0604020202020204" charset="-78"/>
                <a:cs typeface=" Avenir Next Arabic Medium" panose="020B0604020202020204" charset="-78"/>
              </a:rPr>
            </a:br>
            <a:endParaRPr lang="en-SG" sz="4000">
              <a:latin typeface=" Avenir Next Arabic Medium" panose="020B0604020202020204" charset="-78"/>
              <a:cs typeface=" Avenir Next Arabic Medium" panose="020B0604020202020204" charset="-78"/>
            </a:endParaRPr>
          </a:p>
          <a:p>
            <a:pPr marL="1457325" lvl="1" indent="-771525">
              <a:lnSpc>
                <a:spcPct val="100000"/>
              </a:lnSpc>
              <a:buFont typeface="+mj-lt"/>
              <a:buAutoNum type="alphaLcPeriod"/>
            </a:pPr>
            <a:r>
              <a:rPr lang="en-SG" sz="4000">
                <a:latin typeface=" Avenir Next Arabic Medium" panose="020B0604020202020204" charset="-78"/>
                <a:cs typeface=" Avenir Next Arabic Medium"/>
              </a:rPr>
              <a:t>for the Spirit of God to renew </a:t>
            </a:r>
            <a:r>
              <a:rPr lang="en-SG" sz="4000" b="1">
                <a:latin typeface=" Avenir Next Arabic Medium" panose="020B0604020202020204" charset="-78"/>
                <a:cs typeface=" Avenir Next Arabic Medium"/>
              </a:rPr>
              <a:t>courage </a:t>
            </a:r>
            <a:r>
              <a:rPr lang="en-SG" sz="4000">
                <a:latin typeface=" Avenir Next Arabic Medium" panose="020B0604020202020204" charset="-78"/>
                <a:cs typeface=" Avenir Next Arabic Medium"/>
              </a:rPr>
              <a:t>within our hearts to do God’s will (v.4)</a:t>
            </a:r>
            <a:endParaRPr lang="en-SG" sz="4000">
              <a:latin typeface=" Avenir Next Arabic Medium" panose="020B0604020202020204" charset="-78"/>
              <a:cs typeface=" Avenir Next Arabic Medium" panose="020B0604020202020204" charset="-78"/>
            </a:endParaRPr>
          </a:p>
          <a:p>
            <a:pPr marL="1457325" lvl="1" indent="-771525">
              <a:lnSpc>
                <a:spcPct val="100000"/>
              </a:lnSpc>
              <a:buAutoNum type="alphaLcPeriod"/>
            </a:pPr>
            <a:r>
              <a:rPr lang="en-SG" sz="4000">
                <a:latin typeface=" Avenir Next Arabic Medium" panose="020B0604020202020204" charset="-78"/>
                <a:cs typeface=" Avenir Next Arabic Medium"/>
              </a:rPr>
              <a:t>for </a:t>
            </a:r>
            <a:r>
              <a:rPr lang="en-SG" sz="4000" b="1">
                <a:latin typeface=" Avenir Next Arabic Medium" panose="020B0604020202020204" charset="-78"/>
                <a:cs typeface=" Avenir Next Arabic Medium"/>
              </a:rPr>
              <a:t>ungodly fears</a:t>
            </a:r>
            <a:r>
              <a:rPr lang="en-SG" sz="4000">
                <a:latin typeface=" Avenir Next Arabic Medium" panose="020B0604020202020204" charset="-78"/>
                <a:cs typeface=" Avenir Next Arabic Medium"/>
              </a:rPr>
              <a:t> to be </a:t>
            </a:r>
            <a:r>
              <a:rPr lang="en-SG" sz="4000" b="1">
                <a:latin typeface=" Avenir Next Arabic Medium" panose="020B0604020202020204" charset="-78"/>
                <a:cs typeface=" Avenir Next Arabic Medium"/>
              </a:rPr>
              <a:t>surrendered</a:t>
            </a:r>
            <a:r>
              <a:rPr lang="en-SG" sz="4000">
                <a:latin typeface=" Avenir Next Arabic Medium" panose="020B0604020202020204" charset="-78"/>
                <a:cs typeface=" Avenir Next Arabic Medium"/>
              </a:rPr>
              <a:t> and </a:t>
            </a:r>
            <a:r>
              <a:rPr lang="en-SG" sz="4000" b="1">
                <a:latin typeface=" Avenir Next Arabic Medium" panose="020B0604020202020204" charset="-78"/>
                <a:cs typeface=" Avenir Next Arabic Medium"/>
              </a:rPr>
              <a:t>silenced</a:t>
            </a:r>
            <a:r>
              <a:rPr lang="en-SG" sz="4000">
                <a:latin typeface=" Avenir Next Arabic Medium" panose="020B0604020202020204" charset="-78"/>
                <a:cs typeface=" Avenir Next Arabic Medium"/>
              </a:rPr>
              <a:t> (v.5)</a:t>
            </a:r>
            <a:endParaRPr lang="en-SG" sz="4000">
              <a:latin typeface=" Avenir Next Arabic Medium" panose="020B0604020202020204" charset="-78"/>
              <a:cs typeface=" Avenir Next Arabic Medium" panose="020B0604020202020204" charset="-78"/>
            </a:endParaRPr>
          </a:p>
          <a:p>
            <a:pPr marL="1457325" lvl="1" indent="-771525">
              <a:lnSpc>
                <a:spcPct val="100000"/>
              </a:lnSpc>
              <a:buAutoNum type="alphaLcPeriod"/>
            </a:pPr>
            <a:r>
              <a:rPr lang="en-SG" sz="4000">
                <a:latin typeface=" Avenir Next Arabic Medium" panose="020B0604020202020204" charset="-78"/>
                <a:cs typeface=" Avenir Next Arabic Medium"/>
              </a:rPr>
              <a:t>for the </a:t>
            </a:r>
            <a:r>
              <a:rPr lang="en-SG" sz="4000" b="1">
                <a:latin typeface=" Avenir Next Arabic Medium" panose="020B0604020202020204" charset="-78"/>
                <a:cs typeface=" Avenir Next Arabic Medium"/>
              </a:rPr>
              <a:t>peace (</a:t>
            </a:r>
            <a:r>
              <a:rPr lang="en-SG" sz="4000" b="1" i="1">
                <a:latin typeface=" Avenir Next Arabic Medium" panose="020B0604020202020204" charset="-78"/>
                <a:cs typeface=" Avenir Next Arabic Medium"/>
              </a:rPr>
              <a:t>shalom</a:t>
            </a:r>
            <a:r>
              <a:rPr lang="en-SG" sz="4000" b="1">
                <a:latin typeface=" Avenir Next Arabic Medium" panose="020B0604020202020204" charset="-78"/>
                <a:cs typeface=" Avenir Next Arabic Medium"/>
              </a:rPr>
              <a:t>)</a:t>
            </a:r>
            <a:r>
              <a:rPr lang="en-SG" sz="4000">
                <a:latin typeface=" Avenir Next Arabic Medium" panose="020B0604020202020204" charset="-78"/>
                <a:cs typeface=" Avenir Next Arabic Medium"/>
              </a:rPr>
              <a:t> of God to fill our families and workplaces  (v.9), that what is broken may be restored </a:t>
            </a:r>
            <a:endParaRPr lang="en-SG" sz="4000">
              <a:latin typeface=" Avenir Next Arabic Medium" panose="020B0604020202020204" charset="-78"/>
              <a:cs typeface=" Avenir Next Arabic Medium" panose="020B0604020202020204" charset="-78"/>
            </a:endParaRPr>
          </a:p>
          <a:p>
            <a:pPr marL="1457325" lvl="1" indent="-771525">
              <a:lnSpc>
                <a:spcPct val="100000"/>
              </a:lnSpc>
              <a:buAutoNum type="alphaLcPeriod"/>
            </a:pPr>
            <a:r>
              <a:rPr lang="en-SG" sz="4000">
                <a:latin typeface=" Avenir Next Arabic Medium" panose="020B0604020202020204" charset="-78"/>
                <a:cs typeface=" Avenir Next Arabic Medium"/>
              </a:rPr>
              <a:t>for non-Christians that we know to be drawn to the </a:t>
            </a:r>
            <a:r>
              <a:rPr lang="en-SG" sz="4000" b="1">
                <a:latin typeface=" Avenir Next Arabic Medium" panose="020B0604020202020204" charset="-78"/>
                <a:cs typeface=" Avenir Next Arabic Medium"/>
              </a:rPr>
              <a:t>glory</a:t>
            </a:r>
            <a:r>
              <a:rPr lang="en-SG" sz="4000">
                <a:latin typeface=" Avenir Next Arabic Medium" panose="020B0604020202020204" charset="-78"/>
                <a:cs typeface=" Avenir Next Arabic Medium"/>
              </a:rPr>
              <a:t> of God (v.9)</a:t>
            </a: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a:p>
            <a:pPr marL="0" indent="0">
              <a:buNone/>
            </a:pPr>
            <a:endParaRPr lang="en-SG" sz="4000">
              <a:latin typeface=" Avenir Next Arabic Medium" panose="020B0604020202020204" charset="-78"/>
              <a:cs typeface=" Avenir Next Arabic Medium" panose="020B0604020202020204" charset="-78"/>
            </a:endParaRPr>
          </a:p>
        </p:txBody>
      </p:sp>
      <p:sp>
        <p:nvSpPr>
          <p:cNvPr id="4" name="Oval 3">
            <a:extLst>
              <a:ext uri="{FF2B5EF4-FFF2-40B4-BE49-F238E27FC236}">
                <a16:creationId xmlns:a16="http://schemas.microsoft.com/office/drawing/2014/main" id="{191FBDDD-D313-4A8F-99D9-E2EF5552B9DF}"/>
              </a:ext>
            </a:extLst>
          </p:cNvPr>
          <p:cNvSpPr/>
          <p:nvPr/>
        </p:nvSpPr>
        <p:spPr>
          <a:xfrm>
            <a:off x="833434" y="849347"/>
            <a:ext cx="1371600" cy="1371600"/>
          </a:xfrm>
          <a:prstGeom prst="ellipse">
            <a:avLst/>
          </a:prstGeom>
          <a:solidFill>
            <a:schemeClr val="accent2">
              <a:lumMod val="75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4000"/>
          </a:p>
        </p:txBody>
      </p:sp>
      <p:sp>
        <p:nvSpPr>
          <p:cNvPr id="6" name="Graphic 10">
            <a:extLst>
              <a:ext uri="{FF2B5EF4-FFF2-40B4-BE49-F238E27FC236}">
                <a16:creationId xmlns:a16="http://schemas.microsoft.com/office/drawing/2014/main" id="{680A6663-111F-CE03-0FE4-2DDE500B07D0}"/>
              </a:ext>
            </a:extLst>
          </p:cNvPr>
          <p:cNvSpPr/>
          <p:nvPr/>
        </p:nvSpPr>
        <p:spPr>
          <a:xfrm>
            <a:off x="1220626" y="1064362"/>
            <a:ext cx="618513" cy="848193"/>
          </a:xfrm>
          <a:custGeom>
            <a:avLst/>
            <a:gdLst>
              <a:gd name="csX0" fmla="*/ 181112 w 618513"/>
              <a:gd name="csY0" fmla="*/ 776610 h 848193"/>
              <a:gd name="csX1" fmla="*/ 133066 w 618513"/>
              <a:gd name="csY1" fmla="*/ 721199 h 848193"/>
              <a:gd name="csX2" fmla="*/ 8363 w 618513"/>
              <a:gd name="csY2" fmla="*/ 432083 h 848193"/>
              <a:gd name="csX3" fmla="*/ 21660 w 618513"/>
              <a:gd name="csY3" fmla="*/ 213348 h 848193"/>
              <a:gd name="csX4" fmla="*/ 33642 w 618513"/>
              <a:gd name="csY4" fmla="*/ 198822 h 848193"/>
              <a:gd name="csX5" fmla="*/ 24620 w 618513"/>
              <a:gd name="csY5" fmla="*/ 165532 h 848193"/>
              <a:gd name="csX6" fmla="*/ 47809 w 618513"/>
              <a:gd name="csY6" fmla="*/ 95920 h 848193"/>
              <a:gd name="csX7" fmla="*/ 60128 w 618513"/>
              <a:gd name="csY7" fmla="*/ 89949 h 848193"/>
              <a:gd name="csX8" fmla="*/ 70200 w 618513"/>
              <a:gd name="csY8" fmla="*/ 68557 h 848193"/>
              <a:gd name="csX9" fmla="*/ 64016 w 618513"/>
              <a:gd name="csY9" fmla="*/ 39037 h 848193"/>
              <a:gd name="csX10" fmla="*/ 124584 w 618513"/>
              <a:gd name="csY10" fmla="*/ 2187 h 848193"/>
              <a:gd name="csX11" fmla="*/ 146452 w 618513"/>
              <a:gd name="csY11" fmla="*/ 16455 h 848193"/>
              <a:gd name="csX12" fmla="*/ 184646 w 618513"/>
              <a:gd name="csY12" fmla="*/ 15523 h 848193"/>
              <a:gd name="csX13" fmla="*/ 271268 w 618513"/>
              <a:gd name="csY13" fmla="*/ 79068 h 848193"/>
              <a:gd name="csX14" fmla="*/ 369686 w 618513"/>
              <a:gd name="csY14" fmla="*/ 187558 h 848193"/>
              <a:gd name="csX15" fmla="*/ 447601 w 618513"/>
              <a:gd name="csY15" fmla="*/ 166375 h 848193"/>
              <a:gd name="csX16" fmla="*/ 463004 w 618513"/>
              <a:gd name="csY16" fmla="*/ 234403 h 848193"/>
              <a:gd name="csX17" fmla="*/ 491232 w 618513"/>
              <a:gd name="csY17" fmla="*/ 312969 h 848193"/>
              <a:gd name="csX18" fmla="*/ 523903 w 618513"/>
              <a:gd name="csY18" fmla="*/ 440486 h 848193"/>
              <a:gd name="csX19" fmla="*/ 618513 w 618513"/>
              <a:gd name="csY19" fmla="*/ 673343 h 848193"/>
              <a:gd name="csX20" fmla="*/ 598307 w 618513"/>
              <a:gd name="csY20" fmla="*/ 693369 h 848193"/>
              <a:gd name="csX21" fmla="*/ 550901 w 618513"/>
              <a:gd name="csY21" fmla="*/ 630414 h 848193"/>
              <a:gd name="csX22" fmla="*/ 436456 w 618513"/>
              <a:gd name="csY22" fmla="*/ 321030 h 848193"/>
              <a:gd name="csX23" fmla="*/ 403318 w 618513"/>
              <a:gd name="csY23" fmla="*/ 287421 h 848193"/>
              <a:gd name="csX24" fmla="*/ 202240 w 618513"/>
              <a:gd name="csY24" fmla="*/ 54654 h 848193"/>
              <a:gd name="csX25" fmla="*/ 167782 w 618513"/>
              <a:gd name="csY25" fmla="*/ 42391 h 848193"/>
              <a:gd name="csX26" fmla="*/ 273992 w 618513"/>
              <a:gd name="csY26" fmla="*/ 163111 h 848193"/>
              <a:gd name="csX27" fmla="*/ 382741 w 618513"/>
              <a:gd name="csY27" fmla="*/ 331355 h 848193"/>
              <a:gd name="csX28" fmla="*/ 393224 w 618513"/>
              <a:gd name="csY28" fmla="*/ 354488 h 848193"/>
              <a:gd name="csX29" fmla="*/ 369720 w 618513"/>
              <a:gd name="csY29" fmla="*/ 361077 h 848193"/>
              <a:gd name="csX30" fmla="*/ 242573 w 618513"/>
              <a:gd name="csY30" fmla="*/ 164493 h 848193"/>
              <a:gd name="csX31" fmla="*/ 146121 w 618513"/>
              <a:gd name="csY31" fmla="*/ 57373 h 848193"/>
              <a:gd name="csX32" fmla="*/ 92614 w 618513"/>
              <a:gd name="csY32" fmla="*/ 34015 h 848193"/>
              <a:gd name="csX33" fmla="*/ 132442 w 618513"/>
              <a:gd name="csY33" fmla="*/ 87736 h 848193"/>
              <a:gd name="csX34" fmla="*/ 263982 w 618513"/>
              <a:gd name="csY34" fmla="*/ 269900 h 848193"/>
              <a:gd name="csX35" fmla="*/ 340964 w 618513"/>
              <a:gd name="csY35" fmla="*/ 379486 h 848193"/>
              <a:gd name="csX36" fmla="*/ 322320 w 618513"/>
              <a:gd name="csY36" fmla="*/ 394058 h 848193"/>
              <a:gd name="csX37" fmla="*/ 286514 w 618513"/>
              <a:gd name="csY37" fmla="*/ 354157 h 848193"/>
              <a:gd name="csX38" fmla="*/ 250629 w 618513"/>
              <a:gd name="csY38" fmla="*/ 296600 h 848193"/>
              <a:gd name="csX39" fmla="*/ 102288 w 618513"/>
              <a:gd name="csY39" fmla="*/ 94544 h 848193"/>
              <a:gd name="csX40" fmla="*/ 85205 w 618513"/>
              <a:gd name="csY40" fmla="*/ 114964 h 848193"/>
              <a:gd name="csX41" fmla="*/ 142430 w 618513"/>
              <a:gd name="csY41" fmla="*/ 214579 h 848193"/>
              <a:gd name="csX42" fmla="*/ 252584 w 618513"/>
              <a:gd name="csY42" fmla="*/ 384755 h 848193"/>
              <a:gd name="csX43" fmla="*/ 261476 w 618513"/>
              <a:gd name="csY43" fmla="*/ 409023 h 848193"/>
              <a:gd name="csX44" fmla="*/ 238108 w 618513"/>
              <a:gd name="csY44" fmla="*/ 417618 h 848193"/>
              <a:gd name="csX45" fmla="*/ 86149 w 618513"/>
              <a:gd name="csY45" fmla="*/ 184042 h 848193"/>
              <a:gd name="csX46" fmla="*/ 74127 w 618513"/>
              <a:gd name="csY46" fmla="*/ 216146 h 848193"/>
              <a:gd name="csX47" fmla="*/ 94996 w 618513"/>
              <a:gd name="csY47" fmla="*/ 248666 h 848193"/>
              <a:gd name="csX48" fmla="*/ 169394 w 618513"/>
              <a:gd name="csY48" fmla="*/ 407877 h 848193"/>
              <a:gd name="csX49" fmla="*/ 231653 w 618513"/>
              <a:gd name="csY49" fmla="*/ 605922 h 848193"/>
              <a:gd name="csX50" fmla="*/ 418345 w 618513"/>
              <a:gd name="csY50" fmla="*/ 789665 h 848193"/>
              <a:gd name="csX51" fmla="*/ 474520 w 618513"/>
              <a:gd name="csY51" fmla="*/ 829510 h 848193"/>
              <a:gd name="csX52" fmla="*/ 459825 w 618513"/>
              <a:gd name="csY52" fmla="*/ 848193 h 848193"/>
              <a:gd name="csX53" fmla="*/ 370422 w 618513"/>
              <a:gd name="csY53" fmla="*/ 784188 h 848193"/>
              <a:gd name="csX54" fmla="*/ 226103 w 618513"/>
              <a:gd name="csY54" fmla="*/ 654850 h 848193"/>
              <a:gd name="csX55" fmla="*/ 96086 w 618513"/>
              <a:gd name="csY55" fmla="*/ 310981 h 848193"/>
              <a:gd name="csX56" fmla="*/ 87671 w 618513"/>
              <a:gd name="csY56" fmla="*/ 301043 h 848193"/>
              <a:gd name="csX57" fmla="*/ 87671 w 618513"/>
              <a:gd name="csY57" fmla="*/ 349432 h 848193"/>
              <a:gd name="csX58" fmla="*/ 130263 w 618513"/>
              <a:gd name="csY58" fmla="*/ 440329 h 848193"/>
              <a:gd name="csX59" fmla="*/ 141082 w 618513"/>
              <a:gd name="csY59" fmla="*/ 494617 h 848193"/>
              <a:gd name="csX60" fmla="*/ 114354 w 618513"/>
              <a:gd name="csY60" fmla="*/ 494617 h 848193"/>
              <a:gd name="csX61" fmla="*/ 63252 w 618513"/>
              <a:gd name="csY61" fmla="*/ 357162 h 848193"/>
              <a:gd name="csX62" fmla="*/ 50910 w 618513"/>
              <a:gd name="csY62" fmla="*/ 224291 h 848193"/>
              <a:gd name="csX63" fmla="*/ 44180 w 618513"/>
              <a:gd name="csY63" fmla="*/ 229134 h 848193"/>
              <a:gd name="csX64" fmla="*/ 25131 w 618513"/>
              <a:gd name="csY64" fmla="*/ 398647 h 848193"/>
              <a:gd name="csX65" fmla="*/ 172720 w 618513"/>
              <a:gd name="csY65" fmla="*/ 728254 h 848193"/>
              <a:gd name="csX66" fmla="*/ 237782 w 618513"/>
              <a:gd name="csY66" fmla="*/ 796619 h 848193"/>
              <a:gd name="csX67" fmla="*/ 219486 w 618513"/>
              <a:gd name="csY67" fmla="*/ 814915 h 848193"/>
              <a:gd name="csX68" fmla="*/ 207840 w 618513"/>
              <a:gd name="csY68" fmla="*/ 804961 h 848193"/>
              <a:gd name="csX69" fmla="*/ 207824 w 618513"/>
              <a:gd name="csY69" fmla="*/ 841688 h 848193"/>
              <a:gd name="csX70" fmla="*/ 181107 w 618513"/>
              <a:gd name="csY70" fmla="*/ 841671 h 848193"/>
              <a:gd name="csX71" fmla="*/ 181107 w 618513"/>
              <a:gd name="csY71" fmla="*/ 776593 h 848193"/>
              <a:gd name="csX72" fmla="*/ 60937 w 618513"/>
              <a:gd name="csY72" fmla="*/ 124171 h 848193"/>
              <a:gd name="csX73" fmla="*/ 53438 w 618513"/>
              <a:gd name="csY73" fmla="*/ 128316 h 848193"/>
              <a:gd name="csX74" fmla="*/ 50994 w 618513"/>
              <a:gd name="csY74" fmla="*/ 167560 h 848193"/>
              <a:gd name="csX75" fmla="*/ 67302 w 618513"/>
              <a:gd name="csY75" fmla="*/ 155303 h 848193"/>
              <a:gd name="csX76" fmla="*/ 60943 w 618513"/>
              <a:gd name="csY76" fmla="*/ 124171 h 848193"/>
              <a:gd name="csX77" fmla="*/ 461409 w 618513"/>
              <a:gd name="csY77" fmla="*/ 307728 h 848193"/>
              <a:gd name="csX78" fmla="*/ 436928 w 618513"/>
              <a:gd name="csY78" fmla="*/ 237133 h 848193"/>
              <a:gd name="csX79" fmla="*/ 405470 w 618513"/>
              <a:gd name="csY79" fmla="*/ 179784 h 848193"/>
              <a:gd name="csX80" fmla="*/ 391977 w 618513"/>
              <a:gd name="csY80" fmla="*/ 221758 h 848193"/>
              <a:gd name="csX81" fmla="*/ 461409 w 618513"/>
              <a:gd name="csY81" fmla="*/ 307734 h 84819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 ang="0">
                <a:pos x="csX34" y="csY34"/>
              </a:cxn>
              <a:cxn ang="0">
                <a:pos x="csX35" y="csY35"/>
              </a:cxn>
              <a:cxn ang="0">
                <a:pos x="csX36" y="csY36"/>
              </a:cxn>
              <a:cxn ang="0">
                <a:pos x="csX37" y="csY37"/>
              </a:cxn>
              <a:cxn ang="0">
                <a:pos x="csX38" y="csY38"/>
              </a:cxn>
              <a:cxn ang="0">
                <a:pos x="csX39" y="csY39"/>
              </a:cxn>
              <a:cxn ang="0">
                <a:pos x="csX40" y="csY40"/>
              </a:cxn>
              <a:cxn ang="0">
                <a:pos x="csX41" y="csY41"/>
              </a:cxn>
              <a:cxn ang="0">
                <a:pos x="csX42" y="csY42"/>
              </a:cxn>
              <a:cxn ang="0">
                <a:pos x="csX43" y="csY43"/>
              </a:cxn>
              <a:cxn ang="0">
                <a:pos x="csX44" y="csY44"/>
              </a:cxn>
              <a:cxn ang="0">
                <a:pos x="csX45" y="csY45"/>
              </a:cxn>
              <a:cxn ang="0">
                <a:pos x="csX46" y="csY46"/>
              </a:cxn>
              <a:cxn ang="0">
                <a:pos x="csX47" y="csY47"/>
              </a:cxn>
              <a:cxn ang="0">
                <a:pos x="csX48" y="csY48"/>
              </a:cxn>
              <a:cxn ang="0">
                <a:pos x="csX49" y="csY49"/>
              </a:cxn>
              <a:cxn ang="0">
                <a:pos x="csX50" y="csY50"/>
              </a:cxn>
              <a:cxn ang="0">
                <a:pos x="csX51" y="csY51"/>
              </a:cxn>
              <a:cxn ang="0">
                <a:pos x="csX52" y="csY52"/>
              </a:cxn>
              <a:cxn ang="0">
                <a:pos x="csX53" y="csY53"/>
              </a:cxn>
              <a:cxn ang="0">
                <a:pos x="csX54" y="csY54"/>
              </a:cxn>
              <a:cxn ang="0">
                <a:pos x="csX55" y="csY55"/>
              </a:cxn>
              <a:cxn ang="0">
                <a:pos x="csX56" y="csY56"/>
              </a:cxn>
              <a:cxn ang="0">
                <a:pos x="csX57" y="csY57"/>
              </a:cxn>
              <a:cxn ang="0">
                <a:pos x="csX58" y="csY58"/>
              </a:cxn>
              <a:cxn ang="0">
                <a:pos x="csX59" y="csY59"/>
              </a:cxn>
              <a:cxn ang="0">
                <a:pos x="csX60" y="csY60"/>
              </a:cxn>
              <a:cxn ang="0">
                <a:pos x="csX61" y="csY61"/>
              </a:cxn>
              <a:cxn ang="0">
                <a:pos x="csX62" y="csY62"/>
              </a:cxn>
              <a:cxn ang="0">
                <a:pos x="csX63" y="csY63"/>
              </a:cxn>
              <a:cxn ang="0">
                <a:pos x="csX64" y="csY64"/>
              </a:cxn>
              <a:cxn ang="0">
                <a:pos x="csX65" y="csY65"/>
              </a:cxn>
              <a:cxn ang="0">
                <a:pos x="csX66" y="csY66"/>
              </a:cxn>
              <a:cxn ang="0">
                <a:pos x="csX67" y="csY67"/>
              </a:cxn>
              <a:cxn ang="0">
                <a:pos x="csX68" y="csY68"/>
              </a:cxn>
              <a:cxn ang="0">
                <a:pos x="csX69" y="csY69"/>
              </a:cxn>
              <a:cxn ang="0">
                <a:pos x="csX70" y="csY70"/>
              </a:cxn>
              <a:cxn ang="0">
                <a:pos x="csX71" y="csY71"/>
              </a:cxn>
              <a:cxn ang="0">
                <a:pos x="csX72" y="csY72"/>
              </a:cxn>
              <a:cxn ang="0">
                <a:pos x="csX73" y="csY73"/>
              </a:cxn>
              <a:cxn ang="0">
                <a:pos x="csX74" y="csY74"/>
              </a:cxn>
              <a:cxn ang="0">
                <a:pos x="csX75" y="csY75"/>
              </a:cxn>
              <a:cxn ang="0">
                <a:pos x="csX76" y="csY76"/>
              </a:cxn>
              <a:cxn ang="0">
                <a:pos x="csX77" y="csY77"/>
              </a:cxn>
              <a:cxn ang="0">
                <a:pos x="csX78" y="csY78"/>
              </a:cxn>
              <a:cxn ang="0">
                <a:pos x="csX79" y="csY79"/>
              </a:cxn>
              <a:cxn ang="0">
                <a:pos x="csX80" y="csY80"/>
              </a:cxn>
              <a:cxn ang="0">
                <a:pos x="csX81" y="csY81"/>
              </a:cxn>
            </a:cxnLst>
            <a:rect l="l" t="t" r="r" b="b"/>
            <a:pathLst>
              <a:path w="618513" h="848193">
                <a:moveTo>
                  <a:pt x="181112" y="776610"/>
                </a:moveTo>
                <a:cubicBezTo>
                  <a:pt x="180107" y="773082"/>
                  <a:pt x="139992" y="730540"/>
                  <a:pt x="133066" y="721199"/>
                </a:cubicBezTo>
                <a:cubicBezTo>
                  <a:pt x="92210" y="666074"/>
                  <a:pt x="32816" y="502717"/>
                  <a:pt x="8363" y="432083"/>
                </a:cubicBezTo>
                <a:cubicBezTo>
                  <a:pt x="-7405" y="386547"/>
                  <a:pt x="296" y="255834"/>
                  <a:pt x="21660" y="213348"/>
                </a:cubicBezTo>
                <a:cubicBezTo>
                  <a:pt x="24570" y="207568"/>
                  <a:pt x="32861" y="202765"/>
                  <a:pt x="33642" y="198822"/>
                </a:cubicBezTo>
                <a:cubicBezTo>
                  <a:pt x="34423" y="194867"/>
                  <a:pt x="25626" y="173863"/>
                  <a:pt x="24620" y="165532"/>
                </a:cubicBezTo>
                <a:cubicBezTo>
                  <a:pt x="20581" y="131934"/>
                  <a:pt x="23542" y="118210"/>
                  <a:pt x="47809" y="95920"/>
                </a:cubicBezTo>
                <a:cubicBezTo>
                  <a:pt x="51135" y="92864"/>
                  <a:pt x="58022" y="92488"/>
                  <a:pt x="60128" y="89949"/>
                </a:cubicBezTo>
                <a:cubicBezTo>
                  <a:pt x="60881" y="89039"/>
                  <a:pt x="69998" y="69726"/>
                  <a:pt x="70200" y="68557"/>
                </a:cubicBezTo>
                <a:cubicBezTo>
                  <a:pt x="71026" y="63738"/>
                  <a:pt x="63684" y="49980"/>
                  <a:pt x="64016" y="39037"/>
                </a:cubicBezTo>
                <a:cubicBezTo>
                  <a:pt x="64931" y="9113"/>
                  <a:pt x="98771" y="-5948"/>
                  <a:pt x="124584" y="2187"/>
                </a:cubicBezTo>
                <a:cubicBezTo>
                  <a:pt x="132358" y="4636"/>
                  <a:pt x="138217" y="15511"/>
                  <a:pt x="146452" y="16455"/>
                </a:cubicBezTo>
                <a:cubicBezTo>
                  <a:pt x="156856" y="17646"/>
                  <a:pt x="168731" y="12203"/>
                  <a:pt x="184646" y="15523"/>
                </a:cubicBezTo>
                <a:cubicBezTo>
                  <a:pt x="209402" y="20691"/>
                  <a:pt x="251567" y="60996"/>
                  <a:pt x="271268" y="79068"/>
                </a:cubicBezTo>
                <a:cubicBezTo>
                  <a:pt x="307046" y="111891"/>
                  <a:pt x="342048" y="147663"/>
                  <a:pt x="369686" y="187558"/>
                </a:cubicBezTo>
                <a:cubicBezTo>
                  <a:pt x="379124" y="153472"/>
                  <a:pt x="422547" y="136467"/>
                  <a:pt x="447601" y="166375"/>
                </a:cubicBezTo>
                <a:cubicBezTo>
                  <a:pt x="461841" y="183373"/>
                  <a:pt x="457668" y="212556"/>
                  <a:pt x="463004" y="234403"/>
                </a:cubicBezTo>
                <a:cubicBezTo>
                  <a:pt x="469178" y="259676"/>
                  <a:pt x="484221" y="285842"/>
                  <a:pt x="491232" y="312969"/>
                </a:cubicBezTo>
                <a:cubicBezTo>
                  <a:pt x="502254" y="355623"/>
                  <a:pt x="512927" y="397951"/>
                  <a:pt x="523903" y="440486"/>
                </a:cubicBezTo>
                <a:cubicBezTo>
                  <a:pt x="544385" y="519856"/>
                  <a:pt x="551721" y="618140"/>
                  <a:pt x="618513" y="673343"/>
                </a:cubicBezTo>
                <a:cubicBezTo>
                  <a:pt x="616868" y="680371"/>
                  <a:pt x="606745" y="697717"/>
                  <a:pt x="598307" y="693369"/>
                </a:cubicBezTo>
                <a:cubicBezTo>
                  <a:pt x="584612" y="686314"/>
                  <a:pt x="558389" y="645205"/>
                  <a:pt x="550901" y="630414"/>
                </a:cubicBezTo>
                <a:cubicBezTo>
                  <a:pt x="500186" y="530175"/>
                  <a:pt x="513213" y="412860"/>
                  <a:pt x="436456" y="321030"/>
                </a:cubicBezTo>
                <a:cubicBezTo>
                  <a:pt x="426676" y="309329"/>
                  <a:pt x="413149" y="299521"/>
                  <a:pt x="403318" y="287421"/>
                </a:cubicBezTo>
                <a:cubicBezTo>
                  <a:pt x="335285" y="203658"/>
                  <a:pt x="300316" y="120019"/>
                  <a:pt x="202240" y="54654"/>
                </a:cubicBezTo>
                <a:cubicBezTo>
                  <a:pt x="192842" y="48391"/>
                  <a:pt x="179461" y="37352"/>
                  <a:pt x="167782" y="42391"/>
                </a:cubicBezTo>
                <a:cubicBezTo>
                  <a:pt x="200015" y="83657"/>
                  <a:pt x="243568" y="120924"/>
                  <a:pt x="273992" y="163111"/>
                </a:cubicBezTo>
                <a:cubicBezTo>
                  <a:pt x="308484" y="210933"/>
                  <a:pt x="352261" y="280264"/>
                  <a:pt x="382741" y="331355"/>
                </a:cubicBezTo>
                <a:cubicBezTo>
                  <a:pt x="385421" y="335844"/>
                  <a:pt x="396100" y="349927"/>
                  <a:pt x="393224" y="354488"/>
                </a:cubicBezTo>
                <a:cubicBezTo>
                  <a:pt x="385999" y="358600"/>
                  <a:pt x="377394" y="369655"/>
                  <a:pt x="369720" y="361077"/>
                </a:cubicBezTo>
                <a:lnTo>
                  <a:pt x="242573" y="164493"/>
                </a:lnTo>
                <a:cubicBezTo>
                  <a:pt x="207942" y="131204"/>
                  <a:pt x="179225" y="91960"/>
                  <a:pt x="146121" y="57373"/>
                </a:cubicBezTo>
                <a:cubicBezTo>
                  <a:pt x="131701" y="42312"/>
                  <a:pt x="113472" y="15023"/>
                  <a:pt x="92614" y="34015"/>
                </a:cubicBezTo>
                <a:cubicBezTo>
                  <a:pt x="84840" y="64889"/>
                  <a:pt x="114871" y="67237"/>
                  <a:pt x="132442" y="87736"/>
                </a:cubicBezTo>
                <a:cubicBezTo>
                  <a:pt x="174422" y="136703"/>
                  <a:pt x="224777" y="214983"/>
                  <a:pt x="263982" y="269900"/>
                </a:cubicBezTo>
                <a:cubicBezTo>
                  <a:pt x="289968" y="306301"/>
                  <a:pt x="310747" y="346062"/>
                  <a:pt x="340964" y="379486"/>
                </a:cubicBezTo>
                <a:lnTo>
                  <a:pt x="322320" y="394058"/>
                </a:lnTo>
                <a:cubicBezTo>
                  <a:pt x="318556" y="394653"/>
                  <a:pt x="291019" y="360448"/>
                  <a:pt x="286514" y="354157"/>
                </a:cubicBezTo>
                <a:cubicBezTo>
                  <a:pt x="273414" y="335855"/>
                  <a:pt x="263830" y="314958"/>
                  <a:pt x="250629" y="296600"/>
                </a:cubicBezTo>
                <a:cubicBezTo>
                  <a:pt x="201925" y="228870"/>
                  <a:pt x="150452" y="162729"/>
                  <a:pt x="102288" y="94544"/>
                </a:cubicBezTo>
                <a:cubicBezTo>
                  <a:pt x="82458" y="83966"/>
                  <a:pt x="83205" y="98903"/>
                  <a:pt x="85205" y="114964"/>
                </a:cubicBezTo>
                <a:cubicBezTo>
                  <a:pt x="90379" y="156488"/>
                  <a:pt x="120988" y="181795"/>
                  <a:pt x="142430" y="214579"/>
                </a:cubicBezTo>
                <a:cubicBezTo>
                  <a:pt x="176270" y="266316"/>
                  <a:pt x="224019" y="332468"/>
                  <a:pt x="252584" y="384755"/>
                </a:cubicBezTo>
                <a:cubicBezTo>
                  <a:pt x="256814" y="392496"/>
                  <a:pt x="262268" y="399417"/>
                  <a:pt x="261476" y="409023"/>
                </a:cubicBezTo>
                <a:lnTo>
                  <a:pt x="238108" y="417618"/>
                </a:lnTo>
                <a:lnTo>
                  <a:pt x="86149" y="184042"/>
                </a:lnTo>
                <a:cubicBezTo>
                  <a:pt x="66628" y="175812"/>
                  <a:pt x="70127" y="203462"/>
                  <a:pt x="74127" y="216146"/>
                </a:cubicBezTo>
                <a:cubicBezTo>
                  <a:pt x="78441" y="229841"/>
                  <a:pt x="89002" y="237464"/>
                  <a:pt x="94996" y="248666"/>
                </a:cubicBezTo>
                <a:cubicBezTo>
                  <a:pt x="120842" y="296982"/>
                  <a:pt x="150306" y="356774"/>
                  <a:pt x="169394" y="407877"/>
                </a:cubicBezTo>
                <a:cubicBezTo>
                  <a:pt x="193976" y="473686"/>
                  <a:pt x="201779" y="539793"/>
                  <a:pt x="231653" y="605922"/>
                </a:cubicBezTo>
                <a:cubicBezTo>
                  <a:pt x="278233" y="709020"/>
                  <a:pt x="332375" y="727698"/>
                  <a:pt x="418345" y="789665"/>
                </a:cubicBezTo>
                <a:cubicBezTo>
                  <a:pt x="427760" y="796451"/>
                  <a:pt x="475739" y="822954"/>
                  <a:pt x="474520" y="829510"/>
                </a:cubicBezTo>
                <a:lnTo>
                  <a:pt x="459825" y="848193"/>
                </a:lnTo>
                <a:cubicBezTo>
                  <a:pt x="426063" y="832110"/>
                  <a:pt x="400201" y="804562"/>
                  <a:pt x="370422" y="784188"/>
                </a:cubicBezTo>
                <a:cubicBezTo>
                  <a:pt x="304939" y="739377"/>
                  <a:pt x="268526" y="730372"/>
                  <a:pt x="226103" y="654850"/>
                </a:cubicBezTo>
                <a:cubicBezTo>
                  <a:pt x="165608" y="547163"/>
                  <a:pt x="161243" y="420061"/>
                  <a:pt x="96086" y="310981"/>
                </a:cubicBezTo>
                <a:cubicBezTo>
                  <a:pt x="93912" y="307335"/>
                  <a:pt x="92710" y="301796"/>
                  <a:pt x="87671" y="301043"/>
                </a:cubicBezTo>
                <a:lnTo>
                  <a:pt x="87671" y="349432"/>
                </a:lnTo>
                <a:cubicBezTo>
                  <a:pt x="87671" y="356606"/>
                  <a:pt x="124516" y="424786"/>
                  <a:pt x="130263" y="440329"/>
                </a:cubicBezTo>
                <a:cubicBezTo>
                  <a:pt x="136779" y="457957"/>
                  <a:pt x="143368" y="475416"/>
                  <a:pt x="141082" y="494617"/>
                </a:cubicBezTo>
                <a:lnTo>
                  <a:pt x="114354" y="494617"/>
                </a:lnTo>
                <a:cubicBezTo>
                  <a:pt x="117062" y="446171"/>
                  <a:pt x="73436" y="400743"/>
                  <a:pt x="63252" y="357162"/>
                </a:cubicBezTo>
                <a:cubicBezTo>
                  <a:pt x="53101" y="313699"/>
                  <a:pt x="72492" y="264962"/>
                  <a:pt x="50910" y="224291"/>
                </a:cubicBezTo>
                <a:cubicBezTo>
                  <a:pt x="42310" y="223308"/>
                  <a:pt x="45624" y="224314"/>
                  <a:pt x="44180" y="229134"/>
                </a:cubicBezTo>
                <a:cubicBezTo>
                  <a:pt x="33911" y="263428"/>
                  <a:pt x="18368" y="365364"/>
                  <a:pt x="25131" y="398647"/>
                </a:cubicBezTo>
                <a:cubicBezTo>
                  <a:pt x="75897" y="503088"/>
                  <a:pt x="98580" y="638610"/>
                  <a:pt x="172720" y="728254"/>
                </a:cubicBezTo>
                <a:cubicBezTo>
                  <a:pt x="192336" y="751971"/>
                  <a:pt x="216373" y="774419"/>
                  <a:pt x="237782" y="796619"/>
                </a:cubicBezTo>
                <a:lnTo>
                  <a:pt x="219486" y="814915"/>
                </a:lnTo>
                <a:lnTo>
                  <a:pt x="207840" y="804961"/>
                </a:lnTo>
                <a:lnTo>
                  <a:pt x="207824" y="841688"/>
                </a:lnTo>
                <a:lnTo>
                  <a:pt x="181107" y="841671"/>
                </a:lnTo>
                <a:lnTo>
                  <a:pt x="181107" y="776593"/>
                </a:lnTo>
                <a:close/>
                <a:moveTo>
                  <a:pt x="60937" y="124171"/>
                </a:moveTo>
                <a:cubicBezTo>
                  <a:pt x="54269" y="123289"/>
                  <a:pt x="55466" y="123564"/>
                  <a:pt x="53438" y="128316"/>
                </a:cubicBezTo>
                <a:cubicBezTo>
                  <a:pt x="48478" y="139939"/>
                  <a:pt x="51842" y="155095"/>
                  <a:pt x="50994" y="167560"/>
                </a:cubicBezTo>
                <a:lnTo>
                  <a:pt x="67302" y="155303"/>
                </a:lnTo>
                <a:lnTo>
                  <a:pt x="60943" y="124171"/>
                </a:lnTo>
                <a:close/>
                <a:moveTo>
                  <a:pt x="461409" y="307728"/>
                </a:moveTo>
                <a:cubicBezTo>
                  <a:pt x="456207" y="283225"/>
                  <a:pt x="442478" y="261552"/>
                  <a:pt x="436928" y="237133"/>
                </a:cubicBezTo>
                <a:cubicBezTo>
                  <a:pt x="432552" y="217876"/>
                  <a:pt x="436737" y="166431"/>
                  <a:pt x="405470" y="179784"/>
                </a:cubicBezTo>
                <a:cubicBezTo>
                  <a:pt x="398504" y="182756"/>
                  <a:pt x="390224" y="214579"/>
                  <a:pt x="391977" y="221758"/>
                </a:cubicBezTo>
                <a:cubicBezTo>
                  <a:pt x="397560" y="244615"/>
                  <a:pt x="442332" y="291797"/>
                  <a:pt x="461409" y="307734"/>
                </a:cubicBezTo>
                <a:close/>
              </a:path>
            </a:pathLst>
          </a:custGeom>
          <a:solidFill>
            <a:schemeClr val="bg1"/>
          </a:solidFill>
          <a:ln w="561" cap="flat">
            <a:solidFill>
              <a:schemeClr val="bg1"/>
            </a:solidFill>
            <a:prstDash val="solid"/>
            <a:miter/>
          </a:ln>
        </p:spPr>
        <p:txBody>
          <a:bodyPr/>
          <a:lstStyle/>
          <a:p>
            <a:endParaRPr lang="en-US"/>
          </a:p>
        </p:txBody>
      </p:sp>
    </p:spTree>
    <p:extLst>
      <p:ext uri="{BB962C8B-B14F-4D97-AF65-F5344CB8AC3E}">
        <p14:creationId xmlns:p14="http://schemas.microsoft.com/office/powerpoint/2010/main" val="26165464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915D1B-542A-8A56-BA28-003BF949F65A}"/>
            </a:ext>
          </a:extLst>
        </p:cNvPr>
        <p:cNvGrpSpPr/>
        <p:nvPr/>
      </p:nvGrpSpPr>
      <p:grpSpPr>
        <a:xfrm>
          <a:off x="0" y="0"/>
          <a:ext cx="0" cy="0"/>
          <a:chOff x="0" y="0"/>
          <a:chExt cx="0" cy="0"/>
        </a:xfrm>
      </p:grpSpPr>
      <p:sp>
        <p:nvSpPr>
          <p:cNvPr id="4" name="Freeform 2">
            <a:extLst>
              <a:ext uri="{FF2B5EF4-FFF2-40B4-BE49-F238E27FC236}">
                <a16:creationId xmlns:a16="http://schemas.microsoft.com/office/drawing/2014/main" id="{6E232FEE-34E3-18BC-92FD-5FAAAD449238}"/>
              </a:ext>
            </a:extLst>
          </p:cNvPr>
          <p:cNvSpPr/>
          <p:nvPr/>
        </p:nvSpPr>
        <p:spPr>
          <a:xfrm rot="-5400000">
            <a:off x="4000943" y="-4000058"/>
            <a:ext cx="10286116" cy="18287999"/>
          </a:xfrm>
          <a:custGeom>
            <a:avLst/>
            <a:gdLst/>
            <a:ahLst/>
            <a:cxnLst/>
            <a:rect l="l" t="t" r="r" b="b"/>
            <a:pathLst>
              <a:path w="10287000" h="18288000">
                <a:moveTo>
                  <a:pt x="0" y="0"/>
                </a:moveTo>
                <a:lnTo>
                  <a:pt x="10287000" y="0"/>
                </a:lnTo>
                <a:lnTo>
                  <a:pt x="10287000" y="18288000"/>
                </a:lnTo>
                <a:lnTo>
                  <a:pt x="0" y="18288000"/>
                </a:lnTo>
                <a:lnTo>
                  <a:pt x="0" y="0"/>
                </a:lnTo>
                <a:close/>
              </a:path>
            </a:pathLst>
          </a:custGeom>
          <a:blipFill>
            <a:blip r:embed="rId3"/>
            <a:stretch>
              <a:fillRect l="-14761" r="-14761"/>
            </a:stretch>
          </a:blipFill>
        </p:spPr>
        <p:txBody>
          <a:bodyPr/>
          <a:lstStyle/>
          <a:p>
            <a:endParaRPr lang="en-US" sz="4050"/>
          </a:p>
        </p:txBody>
      </p:sp>
      <p:sp>
        <p:nvSpPr>
          <p:cNvPr id="2" name="Title 1">
            <a:extLst>
              <a:ext uri="{FF2B5EF4-FFF2-40B4-BE49-F238E27FC236}">
                <a16:creationId xmlns:a16="http://schemas.microsoft.com/office/drawing/2014/main" id="{9E299972-0B38-B6A5-F6F9-53320C7D6E08}"/>
              </a:ext>
            </a:extLst>
          </p:cNvPr>
          <p:cNvSpPr>
            <a:spLocks noGrp="1"/>
          </p:cNvSpPr>
          <p:nvPr>
            <p:ph type="title"/>
          </p:nvPr>
        </p:nvSpPr>
        <p:spPr>
          <a:xfrm>
            <a:off x="2256759" y="526423"/>
            <a:ext cx="15773400" cy="1988345"/>
          </a:xfrm>
        </p:spPr>
        <p:txBody>
          <a:bodyPr>
            <a:normAutofit/>
          </a:bodyPr>
          <a:lstStyle/>
          <a:p>
            <a:r>
              <a:rPr lang="en-SG" sz="6000" b="1">
                <a:solidFill>
                  <a:schemeClr val="bg1"/>
                </a:solidFill>
                <a:latin typeface=" Avenir Next Arabic Bold" panose="020B0604020202020204" charset="-78"/>
                <a:cs typeface=" Avenir Next Arabic Bold" panose="020B0604020202020204" charset="-78"/>
              </a:rPr>
              <a:t>Additional Resources for Further Study</a:t>
            </a:r>
          </a:p>
        </p:txBody>
      </p:sp>
      <p:sp>
        <p:nvSpPr>
          <p:cNvPr id="3" name="Content Placeholder 2">
            <a:extLst>
              <a:ext uri="{FF2B5EF4-FFF2-40B4-BE49-F238E27FC236}">
                <a16:creationId xmlns:a16="http://schemas.microsoft.com/office/drawing/2014/main" id="{D439DBE7-52A3-867A-C15D-7A3DDC309CB2}"/>
              </a:ext>
            </a:extLst>
          </p:cNvPr>
          <p:cNvSpPr>
            <a:spLocks noGrp="1"/>
          </p:cNvSpPr>
          <p:nvPr>
            <p:ph idx="1"/>
          </p:nvPr>
        </p:nvSpPr>
        <p:spPr/>
        <p:txBody>
          <a:bodyPr vert="horz" lIns="91440" tIns="45720" rIns="91440" bIns="45720" rtlCol="0" anchor="t">
            <a:normAutofit/>
          </a:bodyPr>
          <a:lstStyle/>
          <a:p>
            <a:r>
              <a:rPr lang="en-SG" sz="4000">
                <a:solidFill>
                  <a:schemeClr val="bg1"/>
                </a:solidFill>
                <a:latin typeface=" Avenir Next Arabic Medium" panose="020B0604020202020204" charset="-78"/>
                <a:cs typeface=" Avenir Next Arabic Medium"/>
              </a:rPr>
              <a:t>Anthony R. Petterson, ed. David W. Baker and Gordon J. Wenham, vol. 25, Apollos Old Testament Commentary (Nottingham, England; Downers Grove, IL: Apollos; InterVarsity Press, 2015)</a:t>
            </a:r>
            <a:endParaRPr lang="en-US" sz="4000">
              <a:solidFill>
                <a:schemeClr val="bg1"/>
              </a:solidFill>
              <a:latin typeface=" Avenir Next Arabic Medium" panose="020B0604020202020204" charset="-78"/>
              <a:cs typeface=" Avenir Next Arabic Medium" panose="020B0604020202020204" charset="-78"/>
            </a:endParaRPr>
          </a:p>
          <a:p>
            <a:endParaRPr lang="en-SG" sz="4000" dirty="0">
              <a:solidFill>
                <a:schemeClr val="bg1"/>
              </a:solidFill>
              <a:latin typeface=" Avenir Next Arabic Medium" panose="020B0604020202020204" charset="-78"/>
              <a:cs typeface=" Avenir Next Arabic Medium"/>
            </a:endParaRPr>
          </a:p>
          <a:p>
            <a:r>
              <a:rPr lang="en-US" sz="4000">
                <a:solidFill>
                  <a:schemeClr val="bg1"/>
                </a:solidFill>
                <a:latin typeface=" Avenir Next Arabic Medium" panose="020B0604020202020204" charset="-78"/>
                <a:cs typeface=" Avenir Next Arabic Medium"/>
              </a:rPr>
              <a:t>Andrew E. Hill, , ed. David G. Firth, vol. 28, Tyndale Old Testament Commentaries (Nottingham, England: Inter-Varsity Press, 2012)</a:t>
            </a:r>
            <a:endParaRPr lang="en-SG" sz="4000">
              <a:solidFill>
                <a:schemeClr val="bg1"/>
              </a:solidFill>
              <a:latin typeface=" Avenir Next Arabic Medium" panose="020B0604020202020204" charset="-78"/>
              <a:cs typeface=" Avenir Next Arabic Medium"/>
            </a:endParaRPr>
          </a:p>
          <a:p>
            <a:br>
              <a:rPr lang="en-US" sz="4000" dirty="0">
                <a:latin typeface=" Avenir Next Arabic Medium" panose="020B0604020202020204" charset="-78"/>
                <a:cs typeface=" Avenir Next Arabic Medium" panose="020B0604020202020204" charset="-78"/>
              </a:rPr>
            </a:br>
            <a:r>
              <a:rPr lang="en-US" sz="4000">
                <a:solidFill>
                  <a:schemeClr val="bg1"/>
                </a:solidFill>
                <a:latin typeface=" Avenir Next Arabic Medium" panose="020B0604020202020204" charset="-78"/>
                <a:cs typeface=" Avenir Next Arabic Medium"/>
              </a:rPr>
              <a:t>Mark J. Boda, , The NIV Application Commentary (Grand Rapids, MI: Zondervan Publishing House, 2004)</a:t>
            </a:r>
            <a:endParaRPr lang="en-SG" sz="4000">
              <a:solidFill>
                <a:schemeClr val="bg1"/>
              </a:solidFill>
              <a:latin typeface=" Avenir Next Arabic Medium" panose="020B0604020202020204" charset="-78"/>
              <a:cs typeface=" Avenir Next Arabic Medium"/>
            </a:endParaRPr>
          </a:p>
          <a:p>
            <a:endParaRPr lang="en-SG" sz="4000">
              <a:solidFill>
                <a:schemeClr val="bg1"/>
              </a:solidFill>
              <a:latin typeface=" Avenir Next Arabic Medium" panose="020B0604020202020204" charset="-78"/>
              <a:cs typeface=" Avenir Next Arabic Medium" panose="020B0604020202020204" charset="-78"/>
            </a:endParaRPr>
          </a:p>
          <a:p>
            <a:endParaRPr lang="en-SG" sz="4000">
              <a:solidFill>
                <a:schemeClr val="bg1"/>
              </a:solidFill>
              <a:latin typeface=" Avenir Next Arabic Medium" panose="020B0604020202020204" charset="-78"/>
              <a:cs typeface=" Avenir Next Arabic Medium" panose="020B0604020202020204" charset="-78"/>
            </a:endParaRPr>
          </a:p>
          <a:p>
            <a:pPr marL="0" indent="0">
              <a:buNone/>
            </a:pPr>
            <a:endParaRPr lang="en-SG" sz="4000">
              <a:solidFill>
                <a:schemeClr val="bg1"/>
              </a:solidFill>
              <a:latin typeface=" Avenir Next Arabic Medium" panose="020B0604020202020204" charset="-78"/>
              <a:cs typeface=" Avenir Next Arabic Medium" panose="020B0604020202020204" charset="-78"/>
            </a:endParaRPr>
          </a:p>
        </p:txBody>
      </p:sp>
      <p:pic>
        <p:nvPicPr>
          <p:cNvPr id="6" name="Graphic 5" descr="Books with solid fill">
            <a:extLst>
              <a:ext uri="{FF2B5EF4-FFF2-40B4-BE49-F238E27FC236}">
                <a16:creationId xmlns:a16="http://schemas.microsoft.com/office/drawing/2014/main" id="{D12F6B55-6AE2-7BBB-4B0F-7E039D7F05A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57300" y="1021555"/>
            <a:ext cx="914400" cy="914400"/>
          </a:xfrm>
          <a:prstGeom prst="rect">
            <a:avLst/>
          </a:prstGeom>
        </p:spPr>
      </p:pic>
      <p:sp>
        <p:nvSpPr>
          <p:cNvPr id="7" name="AutoShape 3">
            <a:extLst>
              <a:ext uri="{FF2B5EF4-FFF2-40B4-BE49-F238E27FC236}">
                <a16:creationId xmlns:a16="http://schemas.microsoft.com/office/drawing/2014/main" id="{5E8881E5-C139-55B0-75F0-86D04A8ABCF6}"/>
              </a:ext>
            </a:extLst>
          </p:cNvPr>
          <p:cNvSpPr/>
          <p:nvPr/>
        </p:nvSpPr>
        <p:spPr>
          <a:xfrm>
            <a:off x="1295397" y="2438816"/>
            <a:ext cx="14913144" cy="2"/>
          </a:xfrm>
          <a:prstGeom prst="line">
            <a:avLst/>
          </a:prstGeom>
          <a:ln w="28575" cap="flat">
            <a:solidFill>
              <a:srgbClr val="FFC000"/>
            </a:solidFill>
            <a:prstDash val="solid"/>
            <a:headEnd type="none" w="sm" len="sm"/>
            <a:tailEnd type="none" w="sm" len="sm"/>
          </a:ln>
        </p:spPr>
        <p:txBody>
          <a:bodyPr/>
          <a:lstStyle/>
          <a:p>
            <a:endParaRPr lang="en-US" sz="4050"/>
          </a:p>
        </p:txBody>
      </p:sp>
    </p:spTree>
    <p:extLst>
      <p:ext uri="{BB962C8B-B14F-4D97-AF65-F5344CB8AC3E}">
        <p14:creationId xmlns:p14="http://schemas.microsoft.com/office/powerpoint/2010/main" val="31155869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Custom 2">
      <a:majorFont>
        <a:latin typeface=" Avenir Next Arabic Bold"/>
        <a:ea typeface=""/>
        <a:cs typeface=""/>
      </a:majorFont>
      <a:minorFont>
        <a:latin typeface=" Avenir Next Arabic Medium"/>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D9444FCC16F1B4093FEE91AD6D7587E" ma:contentTypeVersion="15" ma:contentTypeDescription="Create a new document." ma:contentTypeScope="" ma:versionID="7d7cd0aa029e362887ddca02552ae521">
  <xsd:schema xmlns:xsd="http://www.w3.org/2001/XMLSchema" xmlns:xs="http://www.w3.org/2001/XMLSchema" xmlns:p="http://schemas.microsoft.com/office/2006/metadata/properties" xmlns:ns2="eea9b92b-d4a4-4073-8933-a23700a8b8bc" xmlns:ns3="c38deafa-2afa-4821-9b46-ebe1d0511af9" targetNamespace="http://schemas.microsoft.com/office/2006/metadata/properties" ma:root="true" ma:fieldsID="585f2bd1917d82862f7ba597f64b4699" ns2:_="" ns3:_="">
    <xsd:import namespace="eea9b92b-d4a4-4073-8933-a23700a8b8bc"/>
    <xsd:import namespace="c38deafa-2afa-4821-9b46-ebe1d0511af9"/>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bjectDetectorVersions" minOccurs="0"/>
                <xsd:element ref="ns2:MediaServiceOCR" minOccurs="0"/>
                <xsd:element ref="ns2:MediaServiceGenerationTime" minOccurs="0"/>
                <xsd:element ref="ns2:MediaServiceEventHashCode" minOccurs="0"/>
                <xsd:element ref="ns3:SharedWithUsers" minOccurs="0"/>
                <xsd:element ref="ns3:SharedWithDetails" minOccurs="0"/>
                <xsd:element ref="ns2:MediaServiceSearchProperties" minOccurs="0"/>
                <xsd:element ref="ns2:MediaLengthInSeconds" minOccurs="0"/>
                <xsd:element ref="ns2:MediaServiceDateTake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a9b92b-d4a4-4073-8933-a23700a8b8bc"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e5beb9cd-130b-4777-abfe-47055f7eff64"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SearchProperties" ma:index="19" nillable="true" ma:displayName="MediaServiceSearchProperties" ma:hidden="true" ma:internalName="MediaServiceSearchProperties" ma:readOnly="true">
      <xsd:simpleType>
        <xsd:restriction base="dms:Note"/>
      </xsd:simpleType>
    </xsd:element>
    <xsd:element name="MediaLengthInSeconds" ma:index="20" nillable="true" ma:displayName="MediaLengthInSeconds" ma:hidden="true" ma:internalName="MediaLengthInSeconds" ma:readOnly="true">
      <xsd:simpleType>
        <xsd:restriction base="dms:Unknown"/>
      </xsd:simpleType>
    </xsd:element>
    <xsd:element name="MediaServiceDateTaken" ma:index="21" nillable="true" ma:displayName="MediaServiceDateTaken" ma:hidden="true" ma:indexed="true" ma:internalName="MediaServiceDateTake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38deafa-2afa-4821-9b46-ebe1d0511af9"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69b3d89f-b594-48ce-8f4d-b08741307a7d}" ma:internalName="TaxCatchAll" ma:showField="CatchAllData" ma:web="c38deafa-2afa-4821-9b46-ebe1d0511af9">
      <xsd:complexType>
        <xsd:complexContent>
          <xsd:extension base="dms:MultiChoiceLookup">
            <xsd:sequence>
              <xsd:element name="Value" type="dms:Lookup" maxOccurs="unbounded" minOccurs="0" nillable="true"/>
            </xsd:sequence>
          </xsd:extension>
        </xsd:complexContent>
      </xsd:complexType>
    </xsd:element>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eea9b92b-d4a4-4073-8933-a23700a8b8bc">
      <Terms xmlns="http://schemas.microsoft.com/office/infopath/2007/PartnerControls"/>
    </lcf76f155ced4ddcb4097134ff3c332f>
    <TaxCatchAll xmlns="c38deafa-2afa-4821-9b46-ebe1d0511af9" xsi:nil="true"/>
  </documentManagement>
</p:properties>
</file>

<file path=customXml/itemProps1.xml><?xml version="1.0" encoding="utf-8"?>
<ds:datastoreItem xmlns:ds="http://schemas.openxmlformats.org/officeDocument/2006/customXml" ds:itemID="{4A8414C8-EDB3-443D-8F1C-9BC4DF985BB6}">
  <ds:schemaRefs>
    <ds:schemaRef ds:uri="http://schemas.microsoft.com/sharepoint/v3/contenttype/forms"/>
  </ds:schemaRefs>
</ds:datastoreItem>
</file>

<file path=customXml/itemProps2.xml><?xml version="1.0" encoding="utf-8"?>
<ds:datastoreItem xmlns:ds="http://schemas.openxmlformats.org/officeDocument/2006/customXml" ds:itemID="{A5EB3C03-4D06-409B-B733-E68D9B62331A}">
  <ds:schemaRefs>
    <ds:schemaRef ds:uri="c38deafa-2afa-4821-9b46-ebe1d0511af9"/>
    <ds:schemaRef ds:uri="eea9b92b-d4a4-4073-8933-a23700a8b8b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3558EC10-1A93-4303-8E9F-27DD7DEAE526}">
  <ds:schemaRefs>
    <ds:schemaRef ds:uri="http://purl.org/dc/terms/"/>
    <ds:schemaRef ds:uri="http://schemas.microsoft.com/office/2006/documentManagement/types"/>
    <ds:schemaRef ds:uri="http://purl.org/dc/elements/1.1/"/>
    <ds:schemaRef ds:uri="http://www.w3.org/XML/1998/namespace"/>
    <ds:schemaRef ds:uri="http://schemas.microsoft.com/office/2006/metadata/properties"/>
    <ds:schemaRef ds:uri="http://purl.org/dc/dcmitype/"/>
    <ds:schemaRef ds:uri="http://schemas.microsoft.com/office/infopath/2007/PartnerControls"/>
    <ds:schemaRef ds:uri="http://schemas.openxmlformats.org/package/2006/metadata/core-properties"/>
    <ds:schemaRef ds:uri="c38deafa-2afa-4821-9b46-ebe1d0511af9"/>
    <ds:schemaRef ds:uri="eea9b92b-d4a4-4073-8933-a23700a8b8bc"/>
  </ds:schemaRefs>
</ds:datastoreItem>
</file>

<file path=docProps/app.xml><?xml version="1.0" encoding="utf-8"?>
<Properties xmlns="http://schemas.openxmlformats.org/officeDocument/2006/extended-properties" xmlns:vt="http://schemas.openxmlformats.org/officeDocument/2006/docPropsVTypes">
  <Template>Office Theme</Template>
  <TotalTime>18</TotalTime>
  <Words>2620</Words>
  <Application>Microsoft Office PowerPoint</Application>
  <PresentationFormat>Custom</PresentationFormat>
  <Paragraphs>267</Paragraphs>
  <Slides>24</Slides>
  <Notes>24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 Avenir Next Arabic Bold</vt:lpstr>
      <vt:lpstr> Avenir Next Arabic Medium</vt:lpstr>
      <vt:lpstr>Aptos</vt:lpstr>
      <vt:lpstr>Arial</vt:lpstr>
      <vt:lpstr>Arial,Sans-Serif</vt:lpstr>
      <vt:lpstr>Avenir Next Arabic Medium</vt:lpstr>
      <vt:lpstr>Office Theme</vt:lpstr>
      <vt:lpstr>PowerPoint Presentation</vt:lpstr>
      <vt:lpstr>PowerPoint Presentation</vt:lpstr>
      <vt:lpstr>PowerPoint Presentation</vt:lpstr>
      <vt:lpstr>PowerPoint Presentation</vt:lpstr>
      <vt:lpstr>PowerPoint Presentation</vt:lpstr>
      <vt:lpstr>PowerPoint Presentation</vt:lpstr>
      <vt:lpstr>Question 1 Discussion Notes</vt:lpstr>
      <vt:lpstr>Question 1 Discussion Notes (Cont’d)</vt:lpstr>
      <vt:lpstr>Exegetical Insight 1: What was “this house in its former glory”?</vt:lpstr>
      <vt:lpstr>PowerPoint Presentation</vt:lpstr>
      <vt:lpstr>Exegetical Insight 1: What was “this house in its former glory”?</vt:lpstr>
      <vt:lpstr>Exegetical Insight 1: What was “this house in its former glory”? (Cont’d)</vt:lpstr>
      <vt:lpstr>Activity 2: Read &amp; Discuss  </vt:lpstr>
      <vt:lpstr>Questions 3 and 4 Discussion Notes</vt:lpstr>
      <vt:lpstr> A Quote to Chew On</vt:lpstr>
      <vt:lpstr>Activity 3: Read &amp; Discuss</vt:lpstr>
      <vt:lpstr>Question 5 Discussion Notes</vt:lpstr>
      <vt:lpstr>Question 5 Discussion Notes (cont’d)</vt:lpstr>
      <vt:lpstr>Question 5 Discussion Notes (cont’d)</vt:lpstr>
      <vt:lpstr>Question 5 Discussion Notes (cont’d)</vt:lpstr>
      <vt:lpstr>Reflect and Share</vt:lpstr>
      <vt:lpstr>Worship &amp; Prayer based on the Scriptures</vt:lpstr>
      <vt:lpstr>Worship &amp; Prayer based on the Scriptures</vt:lpstr>
      <vt:lpstr>Additional Resources for Further Study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Benjamin Sun</dc:creator>
  <cp:lastModifiedBy>Joo Lian Tan</cp:lastModifiedBy>
  <cp:revision>38</cp:revision>
  <dcterms:created xsi:type="dcterms:W3CDTF">2025-07-17T05:36:23Z</dcterms:created>
  <dcterms:modified xsi:type="dcterms:W3CDTF">2026-07-03T09:15:46Z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0x0101009D9444FCC16F1B4093FEE91AD6D7587E</vt:lpwstr>
  </property>
  <property fmtid="{D5CDD505-2E9C-101B-9397-08002B2CF9AE}" pid="3" name="MediaServiceImageTags">
    <vt:lpwstr/>
  </property>
</Properties>
</file>