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1"/>
  </p:notesMasterIdLst>
  <p:sldIdLst>
    <p:sldId id="292" r:id="rId5"/>
    <p:sldId id="257" r:id="rId6"/>
    <p:sldId id="295" r:id="rId7"/>
    <p:sldId id="296" r:id="rId8"/>
    <p:sldId id="258" r:id="rId9"/>
    <p:sldId id="259" r:id="rId10"/>
    <p:sldId id="294" r:id="rId11"/>
    <p:sldId id="260" r:id="rId12"/>
    <p:sldId id="262" r:id="rId13"/>
    <p:sldId id="263" r:id="rId14"/>
    <p:sldId id="264" r:id="rId15"/>
    <p:sldId id="265" r:id="rId16"/>
    <p:sldId id="266" r:id="rId17"/>
    <p:sldId id="278" r:id="rId18"/>
    <p:sldId id="267" r:id="rId19"/>
    <p:sldId id="268" r:id="rId20"/>
    <p:sldId id="269" r:id="rId21"/>
    <p:sldId id="270" r:id="rId22"/>
    <p:sldId id="271" r:id="rId23"/>
    <p:sldId id="272" r:id="rId24"/>
    <p:sldId id="273" r:id="rId25"/>
    <p:sldId id="274" r:id="rId26"/>
    <p:sldId id="279" r:id="rId27"/>
    <p:sldId id="275" r:id="rId28"/>
    <p:sldId id="276" r:id="rId29"/>
    <p:sldId id="277" r:id="rId30"/>
  </p:sldIdLst>
  <p:sldSz cx="18288000" cy="10287000"/>
  <p:notesSz cx="6858000" cy="9144000"/>
  <p:embeddedFontLst>
    <p:embeddedFont>
      <p:font typeface=" Avenir Next Arabic Bold" panose="020B0604020202020204" charset="-78"/>
      <p:regular r:id="rId32"/>
      <p:bold r:id="rId33"/>
    </p:embeddedFont>
    <p:embeddedFont>
      <p:font typeface=" Avenir Next Arabic Medium" panose="020B0604020202020204" charset="-78"/>
      <p:regular r:id="rId34"/>
    </p:embeddedFont>
    <p:embeddedFont>
      <p:font typeface="Avenir Bold" panose="020B0604020202020204" charset="0"/>
      <p:regular r:id="rId35"/>
      <p:bold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3D2D07-3466-077A-4C8F-083F9E8F4E9D}" name="Valerie Chan" initials="VC" userId="S::valerie.chan@cefc.org.sg::8ff58faa-fe3e-40b2-82dd-e1699d4e021b" providerId="AD"/>
  <p188:author id="{0482C50D-B6AE-D4B6-C791-2B18432F309A}" name="Benjamin Sun" initials="BS" userId="S::benjamin.sun@cefc.org.sg::fa4193ef-14b1-4f0b-b15d-a9e80fe92f6f" providerId="AD"/>
  <p188:author id="{E3ACF177-BF68-1ECC-202F-B1AF4DACA5F3}" name="Joo Lian Tan" initials="JT" userId="S::joolian.tan@cefc.org.sg::a30cfa90-2151-49bb-9af9-0a8be83976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5" d="100"/>
          <a:sy n="45" d="100"/>
        </p:scale>
        <p:origin x="548"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font" Target="fonts/font3.fntdata"/><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o Lian Tan" userId="a30cfa90-2151-49bb-9af9-0a8be839766d" providerId="ADAL" clId="{2D558530-5ED2-491F-B10E-CD96129F15FD}"/>
    <pc:docChg chg="modSld">
      <pc:chgData name="Joo Lian Tan" userId="a30cfa90-2151-49bb-9af9-0a8be839766d" providerId="ADAL" clId="{2D558530-5ED2-491F-B10E-CD96129F15FD}" dt="2026-04-27T07:48:52.364" v="22" actId="34476"/>
      <pc:docMkLst>
        <pc:docMk/>
      </pc:docMkLst>
      <pc:sldChg chg="mod modShow">
        <pc:chgData name="Joo Lian Tan" userId="a30cfa90-2151-49bb-9af9-0a8be839766d" providerId="ADAL" clId="{2D558530-5ED2-491F-B10E-CD96129F15FD}" dt="2026-04-27T07:48:41.109" v="19" actId="34476"/>
        <pc:sldMkLst>
          <pc:docMk/>
          <pc:sldMk cId="0" sldId="262"/>
        </pc:sldMkLst>
      </pc:sldChg>
      <pc:sldChg chg="mod modShow">
        <pc:chgData name="Joo Lian Tan" userId="a30cfa90-2151-49bb-9af9-0a8be839766d" providerId="ADAL" clId="{2D558530-5ED2-491F-B10E-CD96129F15FD}" dt="2026-04-27T07:48:44.295" v="20" actId="34476"/>
        <pc:sldMkLst>
          <pc:docMk/>
          <pc:sldMk cId="0" sldId="264"/>
        </pc:sldMkLst>
      </pc:sldChg>
      <pc:sldChg chg="modSp mod">
        <pc:chgData name="Joo Lian Tan" userId="a30cfa90-2151-49bb-9af9-0a8be839766d" providerId="ADAL" clId="{2D558530-5ED2-491F-B10E-CD96129F15FD}" dt="2026-04-27T07:43:54.902" v="9" actId="113"/>
        <pc:sldMkLst>
          <pc:docMk/>
          <pc:sldMk cId="0" sldId="270"/>
        </pc:sldMkLst>
        <pc:spChg chg="mod">
          <ac:chgData name="Joo Lian Tan" userId="a30cfa90-2151-49bb-9af9-0a8be839766d" providerId="ADAL" clId="{2D558530-5ED2-491F-B10E-CD96129F15FD}" dt="2026-04-27T07:43:54.902" v="9" actId="113"/>
          <ac:spMkLst>
            <pc:docMk/>
            <pc:sldMk cId="0" sldId="270"/>
            <ac:spMk id="7" creationId="{00000000-0000-0000-0000-000000000000}"/>
          </ac:spMkLst>
        </pc:spChg>
      </pc:sldChg>
      <pc:sldChg chg="modSp mod modShow">
        <pc:chgData name="Joo Lian Tan" userId="a30cfa90-2151-49bb-9af9-0a8be839766d" providerId="ADAL" clId="{2D558530-5ED2-491F-B10E-CD96129F15FD}" dt="2026-04-27T07:48:48.379" v="21" actId="34476"/>
        <pc:sldMkLst>
          <pc:docMk/>
          <pc:sldMk cId="0" sldId="272"/>
        </pc:sldMkLst>
        <pc:spChg chg="mod">
          <ac:chgData name="Joo Lian Tan" userId="a30cfa90-2151-49bb-9af9-0a8be839766d" providerId="ADAL" clId="{2D558530-5ED2-491F-B10E-CD96129F15FD}" dt="2026-04-27T07:45:34.315" v="16" actId="113"/>
          <ac:spMkLst>
            <pc:docMk/>
            <pc:sldMk cId="0" sldId="272"/>
            <ac:spMk id="6" creationId="{00000000-0000-0000-0000-000000000000}"/>
          </ac:spMkLst>
        </pc:spChg>
      </pc:sldChg>
      <pc:sldChg chg="mod modShow">
        <pc:chgData name="Joo Lian Tan" userId="a30cfa90-2151-49bb-9af9-0a8be839766d" providerId="ADAL" clId="{2D558530-5ED2-491F-B10E-CD96129F15FD}" dt="2026-04-27T07:48:52.364" v="22" actId="34476"/>
        <pc:sldMkLst>
          <pc:docMk/>
          <pc:sldMk cId="0" sldId="273"/>
        </pc:sldMkLst>
      </pc:sldChg>
      <pc:sldChg chg="mod modShow">
        <pc:chgData name="Joo Lian Tan" userId="a30cfa90-2151-49bb-9af9-0a8be839766d" providerId="ADAL" clId="{2D558530-5ED2-491F-B10E-CD96129F15FD}" dt="2026-04-27T07:47:41.429" v="18" actId="34476"/>
        <pc:sldMkLst>
          <pc:docMk/>
          <pc:sldMk cId="3940600575" sldId="29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27.04.2026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2764279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100982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F6FF4-A2CE-CFBF-8342-622797F17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CD9D6-C5D6-D9DA-B6D6-BCC87E529A9C}"/>
              </a:ext>
            </a:extLst>
          </p:cNvPr>
          <p:cNvSpPr>
            <a:spLocks noGrp="1" noRot="1" noChangeAspect="1"/>
          </p:cNvSpPr>
          <p:nvPr>
            <p:ph type="sldImg"/>
          </p:nvPr>
        </p:nvSpPr>
        <p:spPr>
          <a:xfrm>
            <a:off x="2290763" y="512763"/>
            <a:ext cx="4562475" cy="2566987"/>
          </a:xfrm>
        </p:spPr>
      </p:sp>
      <p:sp>
        <p:nvSpPr>
          <p:cNvPr id="3" name="Notes Placeholder 2">
            <a:extLst>
              <a:ext uri="{FF2B5EF4-FFF2-40B4-BE49-F238E27FC236}">
                <a16:creationId xmlns:a16="http://schemas.microsoft.com/office/drawing/2014/main" id="{C17A0250-1B20-708A-356C-2F3BA3A5BB8F}"/>
              </a:ext>
            </a:extLst>
          </p:cNvPr>
          <p:cNvSpPr>
            <a:spLocks noGrp="1"/>
          </p:cNvSpPr>
          <p:nvPr>
            <p:ph type="body" idx="1"/>
          </p:nvPr>
        </p:nvSpPr>
        <p:spPr/>
        <p:txBody>
          <a:bodyPr/>
          <a:lstStyle/>
          <a:p>
            <a:pPr rtl="0" fontAlgn="base"/>
            <a:endParaRPr lang="en-SG" sz="1200" b="0" i="0" u="sng" kern="1200">
              <a:solidFill>
                <a:schemeClr val="tx1"/>
              </a:solidFill>
              <a:effectLst/>
              <a:latin typeface="+mn-lt"/>
              <a:ea typeface="Calibri"/>
              <a:cs typeface="Calibri"/>
            </a:endParaRPr>
          </a:p>
          <a:p>
            <a:endParaRPr lang="en-US"/>
          </a:p>
        </p:txBody>
      </p:sp>
      <p:sp>
        <p:nvSpPr>
          <p:cNvPr id="4" name="Slide Number Placeholder 3">
            <a:extLst>
              <a:ext uri="{FF2B5EF4-FFF2-40B4-BE49-F238E27FC236}">
                <a16:creationId xmlns:a16="http://schemas.microsoft.com/office/drawing/2014/main" id="{52BE54D4-6D24-CD89-1FB1-8B24CE193B5B}"/>
              </a:ext>
            </a:extLst>
          </p:cNvPr>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184047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Facilitators’ Notes: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none" kern="1200" baseline="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none" kern="1200" baseline="0">
                <a:solidFill>
                  <a:schemeClr val="tx1"/>
                </a:solidFill>
                <a:latin typeface="Calibri" panose="020F0502020204030204" pitchFamily="34" charset="0"/>
                <a:ea typeface="Calibri" panose="020F0502020204030204" pitchFamily="34" charset="0"/>
                <a:cs typeface="Calibri" panose="020F0502020204030204" pitchFamily="34" charset="0"/>
              </a:rPr>
              <a:t>Can read the following out to the CG if they are keen.</a:t>
            </a:r>
            <a:endParaRPr lang="en-US" sz="1200" u="sng" kern="1200" baseline="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u="sng" kern="1200" baseline="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defRPr/>
            </a:pPr>
            <a:r>
              <a:rPr lang="en-SG" sz="1200" kern="1200">
                <a:solidFill>
                  <a:schemeClr val="tx1"/>
                </a:solidFill>
                <a:effectLst/>
                <a:latin typeface="+mn-lt"/>
                <a:ea typeface="+mn-ea"/>
                <a:cs typeface="+mn-cs"/>
              </a:rPr>
              <a:t>The </a:t>
            </a:r>
            <a:r>
              <a:rPr lang="en-SG"/>
              <a:t>Sagrada </a:t>
            </a:r>
            <a:r>
              <a:rPr lang="en-SG" sz="1200" kern="1200">
                <a:solidFill>
                  <a:schemeClr val="tx1"/>
                </a:solidFill>
                <a:effectLst/>
                <a:latin typeface="+mn-lt"/>
                <a:ea typeface="+mn-ea"/>
                <a:cs typeface="+mn-cs"/>
              </a:rPr>
              <a:t>Família in Barcelona is one of the most famous unfinished buildings in the world. Designed by Antoni Gaudí, construction began in 1882, but due to various reasons, including the death of Gaudí in 1926, the project has faced numerous delays. Despite these challenges, the project continues to inspire and attract visitors from around the globe.</a:t>
            </a:r>
            <a:endParaRPr lang="en-SG">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G"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SG" sz="1200" kern="1200">
                <a:solidFill>
                  <a:schemeClr val="tx1"/>
                </a:solidFill>
                <a:effectLst/>
                <a:latin typeface="+mn-lt"/>
                <a:ea typeface="+mn-ea"/>
                <a:cs typeface="+mn-cs"/>
              </a:rPr>
              <a:t>Get only one or two to share, just to break the ice. It’s ok if no one wants to share.</a:t>
            </a:r>
            <a:endParaRPr lang="en-SG" sz="1200" kern="1200">
              <a:solidFill>
                <a:schemeClr val="tx1"/>
              </a:solidFill>
              <a:effectLst/>
              <a:latin typeface="+mn-lt"/>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SG" sz="1200" b="0" i="0" u="sng" kern="1200">
                <a:solidFill>
                  <a:schemeClr val="tx1"/>
                </a:solidFill>
                <a:effectLst/>
                <a:latin typeface="+mn-lt"/>
                <a:ea typeface="+mn-ea"/>
                <a:cs typeface="+mn-cs"/>
              </a:rPr>
              <a:t>Facilitators’ Notes​</a:t>
            </a:r>
          </a:p>
          <a:p>
            <a:pPr rtl="0" fontAlgn="base"/>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15-20min</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Tip: as the Spirit leads you, have a short time after worship for people to respond to God in prayer.</a:t>
            </a:r>
            <a:endParaRPr lang="en-SG"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970414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u="sng"/>
              <a:t>Facilitators’ Notes: </a:t>
            </a:r>
          </a:p>
          <a:p>
            <a:r>
              <a:rPr lang="en-US"/>
              <a:t> </a:t>
            </a:r>
            <a:endParaRPr lang="en-US">
              <a:ea typeface="Calibri"/>
              <a:cs typeface="Calibri"/>
            </a:endParaRPr>
          </a:p>
          <a:p>
            <a:r>
              <a:rPr lang="en-US"/>
              <a:t>This slide is used by the preachers for related sermons. For reference only.</a:t>
            </a:r>
          </a:p>
          <a:p>
            <a:endParaRPr lang="en-US" u="sng">
              <a:ea typeface="Calibri"/>
              <a:cs typeface="Calibri"/>
            </a:endParaRPr>
          </a:p>
        </p:txBody>
      </p:sp>
      <p:sp>
        <p:nvSpPr>
          <p:cNvPr id="4" name="Slide Number Placeholder 3"/>
          <p:cNvSpPr>
            <a:spLocks noGrp="1"/>
          </p:cNvSpPr>
          <p:nvPr>
            <p:ph type="sldNum" sz="quarter" idx="5"/>
          </p:nvPr>
        </p:nvSpPr>
        <p:spPr/>
        <p:txBody>
          <a:bodyPr/>
          <a:lstStyle/>
          <a:p>
            <a:fld id="{8B4D7FA8-4B1E-44E3-8EFB-43AC8FCD2B0D}" type="slidenum">
              <a:rPr lang="en-SG" smtClean="0"/>
              <a:t>7</a:t>
            </a:fld>
            <a:endParaRPr lang="en-SG"/>
          </a:p>
        </p:txBody>
      </p:sp>
    </p:spTree>
    <p:extLst>
      <p:ext uri="{BB962C8B-B14F-4D97-AF65-F5344CB8AC3E}">
        <p14:creationId xmlns:p14="http://schemas.microsoft.com/office/powerpoint/2010/main" val="4945887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r>
              <a:rPr lang="en-SG" sz="1200" b="0" i="0" u="sng"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10min</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This is meant to be a question to prime people’s attention so that they view the video attentively. It is not meant to get CG members to comprehensively describe the historical and cultural context of the remnant who had returned to Judah.</a:t>
            </a:r>
            <a:r>
              <a:rPr lang="en-US" sz="1200" b="0" i="0" kern="1200">
                <a:solidFill>
                  <a:schemeClr val="tx1"/>
                </a:solidFill>
                <a:effectLst/>
                <a:latin typeface="+mn-lt"/>
                <a:ea typeface="+mn-ea"/>
                <a:cs typeface="+mn-cs"/>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r>
              <a:rPr lang="en-SG" sz="1200" b="0" i="0" kern="1200">
                <a:solidFill>
                  <a:schemeClr val="tx1"/>
                </a:solidFill>
                <a:effectLst/>
                <a:latin typeface="+mn-lt"/>
                <a:ea typeface="+mn-ea"/>
                <a:cs typeface="+mn-cs"/>
              </a:rPr>
              <a:t>​</a:t>
            </a:r>
          </a:p>
          <a:p>
            <a:pPr rtl="0" fontAlgn="base"/>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Do not show this to the CG if there is no need to. This is not the “model” answer.</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You can show this slide only when the CG is completely stuck and unable to proceed.</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Don’t show it too soon because that will kill all thinking and discussion.</a:t>
            </a:r>
            <a:r>
              <a:rPr lang="en-US" sz="1200" b="0" i="0" kern="1200">
                <a:solidFill>
                  <a:schemeClr val="tx1"/>
                </a:solidFill>
                <a:effectLst/>
                <a:latin typeface="+mn-lt"/>
                <a:ea typeface="+mn-ea"/>
                <a:cs typeface="+mn-cs"/>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r>
              <a:rPr lang="en-SG" sz="1200" b="0" i="0" u="sng"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20min</a:t>
            </a:r>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Answers are meant to be short, and mostly found directly in the text itself</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Try to give CG members (especially those who are more shy) an opportunity to answer</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If CG members want to research and bring up additional historical and cultural context this should be welcomed, but there is no need to.</a:t>
            </a:r>
            <a:r>
              <a:rPr lang="en-SG" sz="1200" b="0" i="0" kern="1200">
                <a:solidFill>
                  <a:schemeClr val="tx1"/>
                </a:solidFill>
                <a:effectLst/>
                <a:latin typeface="+mn-lt"/>
                <a:ea typeface="+mn-ea"/>
                <a:cs typeface="+mn-cs"/>
              </a:rPr>
              <a:t>​</a:t>
            </a:r>
          </a:p>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endParaRPr lang="en-SG" sz="1200" b="0" i="0" u="sng" kern="1200">
              <a:solidFill>
                <a:schemeClr val="tx1"/>
              </a:solidFill>
              <a:effectLst/>
              <a:latin typeface="+mn-lt"/>
              <a:ea typeface="+mn-ea"/>
              <a:cs typeface="+mn-cs"/>
            </a:endParaRPr>
          </a:p>
          <a:p>
            <a:pPr marL="171450" indent="-171450" rtl="0" fontAlgn="base">
              <a:buFont typeface="Arial" panose="020B0604020202020204" pitchFamily="34" charset="0"/>
              <a:buChar char="•"/>
            </a:pPr>
            <a:r>
              <a:rPr lang="en-SG" sz="1200" b="0" i="0" kern="1200">
                <a:solidFill>
                  <a:schemeClr val="tx1"/>
                </a:solidFill>
                <a:effectLst/>
                <a:latin typeface="+mn-lt"/>
                <a:ea typeface="+mn-ea"/>
                <a:cs typeface="+mn-cs"/>
              </a:rPr>
              <a:t>​</a:t>
            </a:r>
            <a:r>
              <a:rPr lang="en-SG" sz="1200" b="0" i="0" u="none" strike="noStrike" kern="1200">
                <a:solidFill>
                  <a:schemeClr val="tx1"/>
                </a:solidFill>
                <a:effectLst/>
                <a:latin typeface="+mn-lt"/>
                <a:ea typeface="+mn-ea"/>
                <a:cs typeface="+mn-cs"/>
              </a:rPr>
              <a:t>Do not show this to the CG if there is no need to. This is not the “model” answer.</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You can show this slide only when the CG is completely stuck and unable to proceed.</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Don’t show it too soon because that will kill all thinking and discussion.</a:t>
            </a:r>
            <a:endParaRPr lang="en-US" sz="1200" b="0" i="0" kern="1200">
              <a:solidFill>
                <a:schemeClr val="tx1"/>
              </a:solidFill>
              <a:effectLst/>
              <a:latin typeface="+mn-lt"/>
              <a:ea typeface="+mn-ea"/>
              <a:cs typeface="+mn-cs"/>
            </a:endParaRPr>
          </a:p>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endParaRPr lang="en-SG" sz="1200" b="0" i="0" u="sng" kern="1200">
              <a:solidFill>
                <a:schemeClr val="tx1"/>
              </a:solidFill>
              <a:effectLst/>
              <a:latin typeface="+mn-lt"/>
              <a:ea typeface="+mn-ea"/>
              <a:cs typeface="+mn-cs"/>
            </a:endParaRPr>
          </a:p>
          <a:p>
            <a:pPr marL="171450" indent="-171450" rtl="0" fontAlgn="base">
              <a:buFont typeface="Arial" panose="020B0604020202020204" pitchFamily="34" charset="0"/>
              <a:buChar char="•"/>
            </a:pPr>
            <a:r>
              <a:rPr lang="en-SG" sz="1200" b="0" i="0" u="sng" kern="1200">
                <a:solidFill>
                  <a:schemeClr val="tx1"/>
                </a:solidFill>
                <a:effectLst/>
                <a:latin typeface="+mn-lt"/>
                <a:ea typeface="+mn-ea"/>
                <a:cs typeface="+mn-cs"/>
              </a:rPr>
              <a:t>​</a:t>
            </a: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3min</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Go through this briefly, read out or get someone to read</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This is meant to provide a deeper understanding of the text and pique people’s interest to know more</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Can skip if short on time</a:t>
            </a:r>
            <a:r>
              <a:rPr lang="en-US" sz="1200" b="0" i="0" kern="1200">
                <a:solidFill>
                  <a:schemeClr val="tx1"/>
                </a:solidFill>
                <a:effectLst/>
                <a:latin typeface="+mn-lt"/>
                <a:ea typeface="+mn-ea"/>
                <a:cs typeface="+mn-cs"/>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3min</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Go through this briefly, read out or get someone to read</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This is meant to provide a deeper understanding of the text and pique people’s interest to know more</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Can skip if short on time</a:t>
            </a:r>
            <a:r>
              <a:rPr lang="en-US" sz="1200" b="0" i="0" kern="1200">
                <a:solidFill>
                  <a:schemeClr val="tx1"/>
                </a:solidFill>
                <a:effectLst/>
                <a:latin typeface="+mn-lt"/>
                <a:ea typeface="+mn-ea"/>
                <a:cs typeface="+mn-cs"/>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36C51-2481-F361-0A49-DE22C76A91C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31618BD7-1EE4-4FEA-E48E-0076F5617D08}"/>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3CEBEB78-7745-54DE-87FB-D7A170831F6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3CF8784D-7E37-32EB-3B66-0B6D71197F39}"/>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8B4505F6-6194-4396-09FE-14C367719F5F}"/>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3min</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Go through this briefly, read out or get someone to read</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This is meant to provide a deeper understanding of the text and pique people’s interest to know more</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Can skip if short on time</a:t>
            </a:r>
            <a:r>
              <a:rPr lang="en-US" sz="1200" b="0" i="0" kern="1200">
                <a:solidFill>
                  <a:schemeClr val="tx1"/>
                </a:solidFill>
                <a:effectLst/>
                <a:latin typeface="+mn-lt"/>
                <a:ea typeface="+mn-ea"/>
                <a:cs typeface="+mn-cs"/>
              </a:rPr>
              <a:t>​</a:t>
            </a:r>
          </a:p>
        </p:txBody>
      </p:sp>
      <p:sp>
        <p:nvSpPr>
          <p:cNvPr id="6" name="Footer Placeholder 5">
            <a:extLst>
              <a:ext uri="{FF2B5EF4-FFF2-40B4-BE49-F238E27FC236}">
                <a16:creationId xmlns:a16="http://schemas.microsoft.com/office/drawing/2014/main" id="{DB073516-F684-E4F6-0F9F-68AA6EAF86B4}"/>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6F51210-0BFA-D94E-4D94-2E72C00E469F}"/>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389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4min </a:t>
            </a:r>
            <a:r>
              <a:rPr lang="en-SG" sz="1200" b="0" i="0" u="none" strike="noStrike" kern="1200">
                <a:solidFill>
                  <a:schemeClr val="tx1"/>
                </a:solidFill>
                <a:effectLst/>
                <a:latin typeface="+mn-lt"/>
                <a:ea typeface="+mn-ea"/>
                <a:cs typeface="+mn-cs"/>
              </a:rPr>
              <a:t>(for this slide and next)</a:t>
            </a:r>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Go through this briefly, read out or get someone to read</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This is meant to provide a deeper understanding of the text and pique people’s interest to know more</a:t>
            </a:r>
            <a:r>
              <a:rPr lang="en-US" sz="1200" b="0" i="0" kern="1200">
                <a:solidFill>
                  <a:schemeClr val="tx1"/>
                </a:solidFill>
                <a:effectLst/>
                <a:latin typeface="+mn-lt"/>
                <a:ea typeface="+mn-ea"/>
                <a:cs typeface="+mn-cs"/>
              </a:rPr>
              <a:t>​</a:t>
            </a:r>
          </a:p>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5min</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This is a pause in the CG word study for people to engage at the personal level with the text being studied, for the message to travel from the head to the heart. It is also a pause to be quiet, a change of pace from all the talking.</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People can use their physical journals or journal their reflection on their phones.</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There is no need to share at this point. They can share and pray at the end.</a:t>
            </a:r>
            <a:r>
              <a:rPr lang="en-US" sz="1200" b="0" i="0" kern="1200">
                <a:solidFill>
                  <a:schemeClr val="tx1"/>
                </a:solidFill>
                <a:effectLst/>
                <a:latin typeface="+mn-lt"/>
                <a:ea typeface="+mn-ea"/>
                <a:cs typeface="+mn-cs"/>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SG" sz="1200" b="0" i="0" u="sng" kern="1200">
                <a:solidFill>
                  <a:schemeClr val="tx1"/>
                </a:solidFill>
                <a:effectLst/>
                <a:latin typeface="+mn-lt"/>
                <a:ea typeface="+mn-ea"/>
                <a:cs typeface="+mn-cs"/>
              </a:rPr>
              <a:t>Facilitators’ Notes​</a:t>
            </a:r>
          </a:p>
          <a:p>
            <a:pPr rtl="0" fontAlgn="base"/>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15min</a:t>
            </a:r>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Answers are meant to be short, and mostly found directly in the text itself</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Try to give CG members (especially those who are more shy) an opportunity to answer</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If CG members want to research and bring up additional historical and cultural context this should be welcomed, but there is no need to.</a:t>
            </a:r>
            <a:endParaRPr lang="en-SG"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19</a:t>
            </a:fld>
            <a:endParaRPr lang="cs-CZ"/>
          </a:p>
        </p:txBody>
      </p:sp>
    </p:spTree>
    <p:extLst>
      <p:ext uri="{BB962C8B-B14F-4D97-AF65-F5344CB8AC3E}">
        <p14:creationId xmlns:p14="http://schemas.microsoft.com/office/powerpoint/2010/main" val="22208001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Do not show this to the CG if there is no need to. This is not the “model” answer.</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You can show this slide only when the CG is completely stuck and unable to proceed.</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Don’t show it too soon because that will kill all thinking and discussion.</a:t>
            </a:r>
            <a:r>
              <a:rPr lang="en-US" sz="1200" b="0" i="0" kern="1200">
                <a:solidFill>
                  <a:schemeClr val="tx1"/>
                </a:solidFill>
                <a:effectLst/>
                <a:latin typeface="+mn-lt"/>
                <a:ea typeface="+mn-ea"/>
                <a:cs typeface="+mn-cs"/>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r>
              <a:rPr lang="en-SG"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Do not show this to the CG if there is no need to. This is not the “model” answer.</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You can show this slide only when the CG is completely stuck and unable to proceed.</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Don’t show it too soon because that will kill all thinking and discussion.</a:t>
            </a:r>
            <a:r>
              <a:rPr lang="en-US" sz="1200" b="0" i="0" kern="1200">
                <a:solidFill>
                  <a:schemeClr val="tx1"/>
                </a:solidFill>
                <a:effectLst/>
                <a:latin typeface="+mn-lt"/>
                <a:ea typeface="+mn-ea"/>
                <a:cs typeface="+mn-cs"/>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r>
              <a:rPr lang="en-SG" sz="1200" b="0" i="0" u="sng"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3min</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Go through this briefly, read out or get someone to read</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This is meant to provide a deeper understanding of the text and pique people’s interest to know more</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Can skip if short on time</a:t>
            </a:r>
            <a:r>
              <a:rPr lang="en-US" sz="1200" b="0" i="0" kern="1200">
                <a:solidFill>
                  <a:schemeClr val="tx1"/>
                </a:solidFill>
                <a:effectLst/>
                <a:latin typeface="+mn-lt"/>
                <a:ea typeface="+mn-ea"/>
                <a:cs typeface="+mn-cs"/>
              </a:rPr>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67338-5F4F-BDB0-6EE2-AADFAA9D6CBB}"/>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2B7264-1A21-15CD-0BC3-DBAF74F26D0D}"/>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B57CCCF0-50CC-98D5-325C-556644C36569}"/>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D37D3ED8-CFA0-756E-12E1-210CDD6EB2E4}"/>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BA9EF249-0388-00E6-5EE1-5E379CF05678}"/>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fontAlgn="base"/>
            <a:r>
              <a:rPr lang="en-SG" sz="1200" b="0" i="0" u="sng" kern="1200">
                <a:solidFill>
                  <a:schemeClr val="tx1"/>
                </a:solidFill>
                <a:effectLst/>
                <a:latin typeface="+mn-lt"/>
                <a:ea typeface="+mn-ea"/>
                <a:cs typeface="+mn-cs"/>
              </a:rPr>
              <a:t>Facilitators’ Notes​</a:t>
            </a:r>
          </a:p>
          <a:p>
            <a:pPr rtl="0" fontAlgn="base"/>
            <a:r>
              <a:rPr lang="en-SG" sz="1200" b="0" i="0" u="sng"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3min</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Go through this briefly, read out or get someone to read</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This is meant to provide a deeper understanding of the text and pique people’s interest to know more</a:t>
            </a:r>
            <a:r>
              <a:rPr lang="en-US" sz="1200" b="0" i="0" kern="120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Can skip if short on time</a:t>
            </a:r>
            <a:r>
              <a:rPr lang="en-US" sz="1200" b="0" i="0" kern="1200">
                <a:solidFill>
                  <a:schemeClr val="tx1"/>
                </a:solidFill>
                <a:effectLst/>
                <a:latin typeface="+mn-lt"/>
                <a:ea typeface="+mn-ea"/>
                <a:cs typeface="+mn-cs"/>
              </a:rPr>
              <a:t>​</a:t>
            </a:r>
          </a:p>
        </p:txBody>
      </p:sp>
      <p:sp>
        <p:nvSpPr>
          <p:cNvPr id="6" name="Footer Placeholder 5">
            <a:extLst>
              <a:ext uri="{FF2B5EF4-FFF2-40B4-BE49-F238E27FC236}">
                <a16:creationId xmlns:a16="http://schemas.microsoft.com/office/drawing/2014/main" id="{308B6F7A-C06D-82F6-8FAE-8E8FC1E86A38}"/>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DC1BE352-CC44-DAE8-C2C7-480B621BFC31}"/>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99547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SG" sz="1200" b="0" i="0" u="sng" kern="1200">
                <a:solidFill>
                  <a:schemeClr val="tx1"/>
                </a:solidFill>
                <a:effectLst/>
                <a:latin typeface="+mn-lt"/>
                <a:ea typeface="+mn-ea"/>
                <a:cs typeface="+mn-cs"/>
              </a:rPr>
              <a:t>Facilitators’ Notes​</a:t>
            </a:r>
          </a:p>
          <a:p>
            <a:pPr marL="171450" indent="-171450" rtl="0" fontAlgn="base">
              <a:buFont typeface="Arial" panose="020B0604020202020204" pitchFamily="34" charset="0"/>
              <a:buChar char="•"/>
            </a:pPr>
            <a:endParaRPr lang="en-SG" sz="1200" b="0" i="0" kern="1200">
              <a:solidFill>
                <a:schemeClr val="tx1"/>
              </a:solidFill>
              <a:effectLst/>
              <a:latin typeface="+mn-lt"/>
              <a:ea typeface="+mn-ea"/>
              <a:cs typeface="+mn-cs"/>
            </a:endParaRP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15min</a:t>
            </a:r>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24</a:t>
            </a:fld>
            <a:endParaRPr lang="cs-CZ"/>
          </a:p>
        </p:txBody>
      </p:sp>
    </p:spTree>
    <p:extLst>
      <p:ext uri="{BB962C8B-B14F-4D97-AF65-F5344CB8AC3E}">
        <p14:creationId xmlns:p14="http://schemas.microsoft.com/office/powerpoint/2010/main" val="31152197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rtl="0" fontAlgn="base"/>
            <a:r>
              <a:rPr lang="en-SG" sz="1200" b="0" i="0" u="sng" kern="1200">
                <a:solidFill>
                  <a:schemeClr val="tx1"/>
                </a:solidFill>
                <a:effectLst/>
                <a:latin typeface="+mn-lt"/>
                <a:ea typeface="+mn-ea"/>
                <a:cs typeface="+mn-cs"/>
              </a:rPr>
              <a:t>Facilitators’ Notes​</a:t>
            </a:r>
          </a:p>
          <a:p>
            <a:pPr marL="171450" indent="-171450" rtl="0" fontAlgn="base">
              <a:buFont typeface="Arial" panose="020B0604020202020204" pitchFamily="34" charset="0"/>
              <a:buChar char="•"/>
            </a:pPr>
            <a:endParaRPr lang="en-SG" sz="1200" b="0" i="0" u="sng" kern="1200">
              <a:solidFill>
                <a:schemeClr val="tx1"/>
              </a:solidFill>
              <a:effectLst/>
              <a:latin typeface="+mn-lt"/>
              <a:ea typeface="+mn-ea"/>
              <a:cs typeface="+mn-cs"/>
            </a:endParaRPr>
          </a:p>
          <a:p>
            <a:pPr marL="171450" indent="-171450" rtl="0" fontAlgn="base">
              <a:buFont typeface="Arial" panose="020B0604020202020204" pitchFamily="34" charset="0"/>
              <a:buChar char="•"/>
            </a:pPr>
            <a:r>
              <a:rPr lang="en-SG" sz="1200" b="0" i="0" u="none" strike="noStrike" kern="1200">
                <a:solidFill>
                  <a:schemeClr val="tx1"/>
                </a:solidFill>
                <a:effectLst/>
                <a:latin typeface="+mn-lt"/>
                <a:ea typeface="+mn-ea"/>
                <a:cs typeface="+mn-cs"/>
              </a:rPr>
              <a:t>Time allocated: </a:t>
            </a:r>
            <a:r>
              <a:rPr lang="en-SG" sz="1200" b="1" i="0" u="none" strike="noStrike" kern="1200">
                <a:solidFill>
                  <a:schemeClr val="tx1"/>
                </a:solidFill>
                <a:effectLst/>
                <a:latin typeface="+mn-lt"/>
                <a:ea typeface="+mn-ea"/>
                <a:cs typeface="+mn-cs"/>
              </a:rPr>
              <a:t>10min</a:t>
            </a:r>
            <a:endParaRPr lang="en-US" sz="1200" b="0" i="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25</a:t>
            </a:fld>
            <a:endParaRPr lang="cs-CZ"/>
          </a:p>
        </p:txBody>
      </p:sp>
    </p:spTree>
    <p:extLst>
      <p:ext uri="{BB962C8B-B14F-4D97-AF65-F5344CB8AC3E}">
        <p14:creationId xmlns:p14="http://schemas.microsoft.com/office/powerpoint/2010/main" val="28334768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SG" u="sng"/>
              <a:t>Facilitators’ Notes</a:t>
            </a:r>
            <a:endParaRPr lang="en-SG" u="none"/>
          </a:p>
          <a:p>
            <a:endParaRPr lang="en-SG" u="none"/>
          </a:p>
          <a:p>
            <a:pPr marL="171450" indent="-171450">
              <a:buFont typeface="Arial" panose="020B0604020202020204" pitchFamily="34" charset="0"/>
              <a:buChar char="•"/>
            </a:pPr>
            <a:r>
              <a:rPr lang="en-SG" u="none"/>
              <a:t>Share only to those who are keen.</a:t>
            </a:r>
            <a:endParaRPr lang="en-SG" b="0" u="none"/>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hyperlink" Target="https://www.youtube.com/watch?v=zN_TPRIq3hI"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www.youtube.com/watch?v=QZW4_8_zCBE" TargetMode="External"/><Relationship Id="rId5" Type="http://schemas.openxmlformats.org/officeDocument/2006/relationships/hyperlink" Target="https://youtu.be/vR_sI9lkowA?si=lUdaXhAiBk_mn1n7" TargetMode="External"/><Relationship Id="rId4" Type="http://schemas.openxmlformats.org/officeDocument/2006/relationships/hyperlink" Target="https://youtu.be/CdauvlZb00Y?si=LQtPK7KSje_fOupj" TargetMode="External"/><Relationship Id="rId9"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hyperlink" Target="https://www.youtube.com/watch?v=juPvv_xcX-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7.sv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9.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84667"/>
            <a:ext cx="18303875" cy="10429875"/>
            <a:chOff x="0" y="-125261"/>
            <a:chExt cx="24384000" cy="13716000"/>
          </a:xfrm>
        </p:grpSpPr>
        <p:sp>
          <p:nvSpPr>
            <p:cNvPr id="3" name="Freeform 3"/>
            <p:cNvSpPr/>
            <p:nvPr/>
          </p:nvSpPr>
          <p:spPr>
            <a:xfrm>
              <a:off x="0" y="-125261"/>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US"/>
            </a:p>
          </p:txBody>
        </p:sp>
      </p:grpSp>
      <p:sp>
        <p:nvSpPr>
          <p:cNvPr id="4" name="TextBox 4"/>
          <p:cNvSpPr txBox="1"/>
          <p:nvPr/>
        </p:nvSpPr>
        <p:spPr>
          <a:xfrm>
            <a:off x="4443697" y="3827536"/>
            <a:ext cx="9400606" cy="1747044"/>
          </a:xfrm>
          <a:prstGeom prst="rect">
            <a:avLst/>
          </a:prstGeom>
        </p:spPr>
        <p:txBody>
          <a:bodyPr lIns="0" tIns="0" rIns="0" bIns="0" rtlCol="0" anchor="t">
            <a:spAutoFit/>
          </a:bodyPr>
          <a:lstStyle/>
          <a:p>
            <a:pPr algn="ctr">
              <a:lnSpc>
                <a:spcPts val="7558"/>
              </a:lnSpc>
            </a:pPr>
            <a:r>
              <a:rPr lang="en-US" sz="9000" b="1" spc="-853">
                <a:solidFill>
                  <a:srgbClr val="F8F8F0"/>
                </a:solidFill>
                <a:latin typeface=" Avenir Next Arabic Bold"/>
                <a:ea typeface=" Avenir Next Arabic Bold"/>
                <a:cs typeface=" Avenir Next Arabic Bold"/>
                <a:sym typeface=" Avenir Next Arabic Bold"/>
              </a:rPr>
              <a:t>POSTEXILIC PROPHETS</a:t>
            </a:r>
          </a:p>
        </p:txBody>
      </p:sp>
      <p:sp>
        <p:nvSpPr>
          <p:cNvPr id="5" name="TextBox 5"/>
          <p:cNvSpPr txBox="1"/>
          <p:nvPr/>
        </p:nvSpPr>
        <p:spPr>
          <a:xfrm>
            <a:off x="3876671" y="5734441"/>
            <a:ext cx="10534659" cy="671338"/>
          </a:xfrm>
          <a:prstGeom prst="rect">
            <a:avLst/>
          </a:prstGeom>
        </p:spPr>
        <p:txBody>
          <a:bodyPr lIns="0" tIns="0" rIns="0" bIns="0" rtlCol="0" anchor="t">
            <a:spAutoFit/>
          </a:bodyPr>
          <a:lstStyle/>
          <a:p>
            <a:pPr algn="ctr">
              <a:lnSpc>
                <a:spcPts val="4999"/>
              </a:lnSpc>
            </a:pPr>
            <a:r>
              <a:rPr lang="en-US" sz="4950" b="1" spc="-450">
                <a:solidFill>
                  <a:srgbClr val="EBE9E6"/>
                </a:solidFill>
                <a:latin typeface=" Avenir Next Arabic Bold"/>
                <a:ea typeface=" Avenir Next Arabic Bold"/>
                <a:cs typeface=" Avenir Next Arabic Bold"/>
                <a:sym typeface=" Avenir Next Arabic Bold"/>
              </a:rPr>
              <a:t>HAGGAI, ZECHARIAH &amp; MALACHI</a:t>
            </a:r>
          </a:p>
        </p:txBody>
      </p:sp>
      <p:sp>
        <p:nvSpPr>
          <p:cNvPr id="7" name="Freeform 3">
            <a:extLst>
              <a:ext uri="{FF2B5EF4-FFF2-40B4-BE49-F238E27FC236}">
                <a16:creationId xmlns:a16="http://schemas.microsoft.com/office/drawing/2014/main" id="{0276CCA9-1B2B-3756-22AD-D4C5D2B9A1FB}"/>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24384000" cy="13716000"/>
          </a:xfrm>
        </p:grpSpPr>
        <p:sp>
          <p:nvSpPr>
            <p:cNvPr id="3" name="Freeform 3"/>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US"/>
            </a:p>
          </p:txBody>
        </p:sp>
      </p:grpSp>
      <p:sp>
        <p:nvSpPr>
          <p:cNvPr id="4" name="TextBox 4"/>
          <p:cNvSpPr txBox="1"/>
          <p:nvPr/>
        </p:nvSpPr>
        <p:spPr>
          <a:xfrm>
            <a:off x="4443697" y="3827536"/>
            <a:ext cx="9400606" cy="1077218"/>
          </a:xfrm>
          <a:prstGeom prst="rect">
            <a:avLst/>
          </a:prstGeom>
        </p:spPr>
        <p:txBody>
          <a:bodyPr lIns="0" tIns="0" rIns="0" bIns="0" rtlCol="0" anchor="t">
            <a:spAutoFit/>
          </a:bodyPr>
          <a:lstStyle/>
          <a:p>
            <a:pPr algn="ctr">
              <a:lnSpc>
                <a:spcPts val="7558"/>
              </a:lnSpc>
            </a:pPr>
            <a:r>
              <a:rPr lang="en-US" sz="9000" b="1" spc="-853">
                <a:solidFill>
                  <a:srgbClr val="F8F8F0"/>
                </a:solidFill>
                <a:latin typeface=" Avenir Next Arabic Bold"/>
                <a:ea typeface=" Avenir Next Arabic Bold"/>
                <a:cs typeface=" Avenir Next Arabic Bold"/>
                <a:sym typeface=" Avenir Next Arabic Bold"/>
              </a:rPr>
              <a:t>STUDY 1</a:t>
            </a:r>
          </a:p>
        </p:txBody>
      </p:sp>
      <p:sp>
        <p:nvSpPr>
          <p:cNvPr id="5" name="TextBox 5"/>
          <p:cNvSpPr txBox="1"/>
          <p:nvPr/>
        </p:nvSpPr>
        <p:spPr>
          <a:xfrm>
            <a:off x="4114800" y="4911644"/>
            <a:ext cx="10534659" cy="1955664"/>
          </a:xfrm>
          <a:prstGeom prst="rect">
            <a:avLst/>
          </a:prstGeom>
        </p:spPr>
        <p:txBody>
          <a:bodyPr lIns="0" tIns="0" rIns="0" bIns="0" rtlCol="0" anchor="t">
            <a:spAutoFit/>
          </a:bodyPr>
          <a:lstStyle/>
          <a:p>
            <a:pPr algn="ctr">
              <a:lnSpc>
                <a:spcPts val="4999"/>
              </a:lnSpc>
            </a:pPr>
            <a:r>
              <a:rPr lang="en-US" sz="4950" b="1" spc="-450">
                <a:solidFill>
                  <a:srgbClr val="EBE9E6"/>
                </a:solidFill>
                <a:latin typeface=" Avenir Next Arabic Bold" panose="020B0604020202020204" charset="-78"/>
                <a:ea typeface=" Avenir Next Arabic Bold"/>
                <a:cs typeface=" Avenir Next Arabic Bold" panose="020B0604020202020204" charset="-78"/>
                <a:sym typeface=" Avenir Next Arabic Bold"/>
              </a:rPr>
              <a:t>HAGGAI: INTRODUCTION &amp; “BUILD  GOD’S  HOUSE!”</a:t>
            </a:r>
          </a:p>
          <a:p>
            <a:pPr algn="ctr">
              <a:lnSpc>
                <a:spcPts val="4999"/>
              </a:lnSpc>
            </a:pPr>
            <a:r>
              <a:rPr lang="en-US" sz="4950" b="1" spc="-450">
                <a:solidFill>
                  <a:srgbClr val="EBE9E6"/>
                </a:solidFill>
                <a:latin typeface=" Avenir Next Arabic Bold"/>
                <a:cs typeface=" Avenir Next Arabic Bold"/>
              </a:rPr>
              <a:t>(Haggai 1:1-15)</a:t>
            </a:r>
          </a:p>
        </p:txBody>
      </p:sp>
      <p:sp>
        <p:nvSpPr>
          <p:cNvPr id="7" name="Freeform 3">
            <a:extLst>
              <a:ext uri="{FF2B5EF4-FFF2-40B4-BE49-F238E27FC236}">
                <a16:creationId xmlns:a16="http://schemas.microsoft.com/office/drawing/2014/main" id="{4158AD7C-DEB1-9904-5FEE-ECE058891293}"/>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7D389-D01F-8116-A0C5-43889FFC7E05}"/>
            </a:ext>
          </a:extLst>
        </p:cNvPr>
        <p:cNvGrpSpPr/>
        <p:nvPr/>
      </p:nvGrpSpPr>
      <p:grpSpPr>
        <a:xfrm>
          <a:off x="0" y="0"/>
          <a:ext cx="0" cy="0"/>
          <a:chOff x="0" y="0"/>
          <a:chExt cx="0" cy="0"/>
        </a:xfrm>
      </p:grpSpPr>
      <p:grpSp>
        <p:nvGrpSpPr>
          <p:cNvPr id="13" name="Group 2">
            <a:extLst>
              <a:ext uri="{FF2B5EF4-FFF2-40B4-BE49-F238E27FC236}">
                <a16:creationId xmlns:a16="http://schemas.microsoft.com/office/drawing/2014/main" id="{82973537-93E2-BDA5-CAE3-9BE36A1EC42C}"/>
              </a:ext>
            </a:extLst>
          </p:cNvPr>
          <p:cNvGrpSpPr>
            <a:grpSpLocks noGrp="1" noUngrp="1" noRot="1" noMove="1" noResize="1"/>
          </p:cNvGrpSpPr>
          <p:nvPr/>
        </p:nvGrpSpPr>
        <p:grpSpPr>
          <a:xfrm rot="16200000">
            <a:off x="4134727" y="-4134727"/>
            <a:ext cx="10818647" cy="19088101"/>
            <a:chOff x="0" y="0"/>
            <a:chExt cx="13716000" cy="24384000"/>
          </a:xfrm>
        </p:grpSpPr>
        <p:sp>
          <p:nvSpPr>
            <p:cNvPr id="14" name="Freeform 3">
              <a:extLst>
                <a:ext uri="{FF2B5EF4-FFF2-40B4-BE49-F238E27FC236}">
                  <a16:creationId xmlns:a16="http://schemas.microsoft.com/office/drawing/2014/main" id="{DAC58B08-F185-09AD-041C-18109A96C454}"/>
                </a:ext>
              </a:extLst>
            </p:cNvPr>
            <p:cNvSpPr>
              <a:spLocks noGrp="1" noRot="1" noMove="1" noResize="1" noEditPoints="1" noAdjustHandles="1" noChangeArrowheads="1" noChangeShapeType="1"/>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a:extLst>
              <a:ext uri="{FF2B5EF4-FFF2-40B4-BE49-F238E27FC236}">
                <a16:creationId xmlns:a16="http://schemas.microsoft.com/office/drawing/2014/main" id="{E16C3DBB-4A3C-5477-5DA8-BDA5CBC68BF9}"/>
              </a:ext>
            </a:extLst>
          </p:cNvPr>
          <p:cNvSpPr txBox="1"/>
          <p:nvPr/>
        </p:nvSpPr>
        <p:spPr>
          <a:xfrm>
            <a:off x="2067183" y="1047503"/>
            <a:ext cx="8337147" cy="1146468"/>
          </a:xfrm>
          <a:prstGeom prst="rect">
            <a:avLst/>
          </a:prstGeom>
        </p:spPr>
        <p:txBody>
          <a:bodyPr wrap="square" lIns="0" tIns="0" rIns="0" bIns="0" rtlCol="0" anchor="t">
            <a:spAutoFit/>
          </a:bodyPr>
          <a:lstStyle/>
          <a:p>
            <a:pPr>
              <a:lnSpc>
                <a:spcPts val="8399"/>
              </a:lnSpc>
            </a:pPr>
            <a:r>
              <a:rPr lang="en-US" sz="8000" b="1" spc="-948" dirty="0">
                <a:solidFill>
                  <a:srgbClr val="000000"/>
                </a:solidFill>
                <a:latin typeface=" Avenir Next Arabic Bold"/>
                <a:ea typeface=" Avenir Next Arabic Bold"/>
                <a:cs typeface=" Avenir Next Arabic Bold"/>
                <a:sym typeface=" Avenir Next Arabic Bold"/>
              </a:rPr>
              <a:t>NOTE TO ALL USERS</a:t>
            </a:r>
          </a:p>
        </p:txBody>
      </p:sp>
      <p:sp>
        <p:nvSpPr>
          <p:cNvPr id="7" name="TextBox 7">
            <a:extLst>
              <a:ext uri="{FF2B5EF4-FFF2-40B4-BE49-F238E27FC236}">
                <a16:creationId xmlns:a16="http://schemas.microsoft.com/office/drawing/2014/main" id="{8E8346BA-E044-DE9D-4529-50CD5DEFDCA7}"/>
              </a:ext>
            </a:extLst>
          </p:cNvPr>
          <p:cNvSpPr txBox="1"/>
          <p:nvPr/>
        </p:nvSpPr>
        <p:spPr>
          <a:xfrm>
            <a:off x="563142" y="1960909"/>
            <a:ext cx="17724858" cy="7278588"/>
          </a:xfrm>
          <a:prstGeom prst="round2DiagRect">
            <a:avLst/>
          </a:prstGeom>
        </p:spPr>
        <p:txBody>
          <a:bodyPr wrap="square" lIns="0" tIns="0" rIns="0" bIns="0" rtlCol="0" anchor="t">
            <a:spAutoFit/>
          </a:bodyPr>
          <a:lstStyle/>
          <a:p>
            <a:pPr marL="457200" indent="-457200">
              <a:lnSpc>
                <a:spcPct val="150000"/>
              </a:lnSpc>
              <a:buFont typeface="Arial"/>
              <a:buChar char="•"/>
            </a:pPr>
            <a:r>
              <a:rPr lang="en-US" sz="3600" dirty="0"/>
              <a:t>The post-exilic prophets (Haggai, Zechariah, and Malachi) speak to the generation that returned from the Babylonian Exile (586–538 B.C.). </a:t>
            </a:r>
          </a:p>
          <a:p>
            <a:pPr marL="457200" indent="-457200">
              <a:lnSpc>
                <a:spcPct val="150000"/>
              </a:lnSpc>
              <a:buFont typeface="Arial"/>
              <a:buChar char="•"/>
            </a:pPr>
            <a:r>
              <a:rPr lang="en-US" sz="3600" dirty="0"/>
              <a:t>The exile was the ultimate fulfilment of the prophets' warnings of judgment, while their return, initiated by the Persian King Cyrus's decree in 538 B.C., was the initial fulfilment of the prophets' promises of restoration. </a:t>
            </a:r>
          </a:p>
          <a:p>
            <a:pPr marL="457200" indent="-457200">
              <a:lnSpc>
                <a:spcPct val="150000"/>
              </a:lnSpc>
              <a:buFont typeface="Arial"/>
              <a:buChar char="•"/>
            </a:pPr>
            <a:r>
              <a:rPr lang="en-US" sz="3600" spc="-150" dirty="0">
                <a:solidFill>
                  <a:srgbClr val="000000"/>
                </a:solidFill>
                <a:cs typeface=" Avenir Next Arabic Medium"/>
              </a:rPr>
              <a:t>As a pre-work, read Ezra 1-7 for background understanding of the commencement of the return, the oppositions encountered and the eventual completion of the second temple. The following timeline may help. </a:t>
            </a:r>
          </a:p>
        </p:txBody>
      </p:sp>
      <p:pic>
        <p:nvPicPr>
          <p:cNvPr id="2" name="Graphic 1" descr="Postit Notes with solid fill">
            <a:extLst>
              <a:ext uri="{FF2B5EF4-FFF2-40B4-BE49-F238E27FC236}">
                <a16:creationId xmlns:a16="http://schemas.microsoft.com/office/drawing/2014/main" id="{438AF37F-237E-A80A-544C-D2468552B15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8774" y="856508"/>
            <a:ext cx="914400" cy="914400"/>
          </a:xfrm>
          <a:prstGeom prst="rect">
            <a:avLst/>
          </a:prstGeom>
        </p:spPr>
      </p:pic>
    </p:spTree>
    <p:extLst>
      <p:ext uri="{BB962C8B-B14F-4D97-AF65-F5344CB8AC3E}">
        <p14:creationId xmlns:p14="http://schemas.microsoft.com/office/powerpoint/2010/main" val="39406005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8" name="Rectangle 102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9" name="Rectangle 1028">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5518" y="720090"/>
            <a:ext cx="16856964" cy="884682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a:extLst>
              <a:ext uri="{FF2B5EF4-FFF2-40B4-BE49-F238E27FC236}">
                <a16:creationId xmlns:a16="http://schemas.microsoft.com/office/drawing/2014/main" id="{EB79A980-F8A2-5C74-5BBC-01F9F815EBB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65200" y="1054100"/>
            <a:ext cx="16357599" cy="8178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9284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2">
            <a:extLst>
              <a:ext uri="{FF2B5EF4-FFF2-40B4-BE49-F238E27FC236}">
                <a16:creationId xmlns:a16="http://schemas.microsoft.com/office/drawing/2014/main" id="{19ACC811-4217-16AE-BC00-E4C009672372}"/>
              </a:ext>
            </a:extLst>
          </p:cNvPr>
          <p:cNvGrpSpPr/>
          <p:nvPr/>
        </p:nvGrpSpPr>
        <p:grpSpPr>
          <a:xfrm rot="-5400000">
            <a:off x="3906308" y="-3906308"/>
            <a:ext cx="10703984" cy="18516600"/>
            <a:chOff x="0" y="-200775"/>
            <a:chExt cx="13716000" cy="24384000"/>
          </a:xfrm>
        </p:grpSpPr>
        <p:sp>
          <p:nvSpPr>
            <p:cNvPr id="17" name="Freeform 3">
              <a:extLst>
                <a:ext uri="{FF2B5EF4-FFF2-40B4-BE49-F238E27FC236}">
                  <a16:creationId xmlns:a16="http://schemas.microsoft.com/office/drawing/2014/main" id="{1E6D651C-196C-2A27-6DA6-2454A0D795CB}"/>
                </a:ext>
              </a:extLst>
            </p:cNvPr>
            <p:cNvSpPr/>
            <p:nvPr/>
          </p:nvSpPr>
          <p:spPr>
            <a:xfrm>
              <a:off x="0" y="-200775"/>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p:cNvSpPr txBox="1"/>
          <p:nvPr/>
        </p:nvSpPr>
        <p:spPr>
          <a:xfrm>
            <a:off x="2545368" y="1496895"/>
            <a:ext cx="6974908" cy="982961"/>
          </a:xfrm>
          <a:prstGeom prst="rect">
            <a:avLst/>
          </a:prstGeom>
        </p:spPr>
        <p:txBody>
          <a:bodyPr wrap="square" lIns="0" tIns="0" rIns="0" bIns="0" rtlCol="0" anchor="t">
            <a:spAutoFit/>
          </a:bodyPr>
          <a:lstStyle/>
          <a:p>
            <a:pPr algn="l">
              <a:lnSpc>
                <a:spcPts val="6720"/>
              </a:lnSpc>
            </a:pPr>
            <a:r>
              <a:rPr lang="en-US" sz="8000" b="1" spc="-300">
                <a:solidFill>
                  <a:srgbClr val="1F1E1D"/>
                </a:solidFill>
                <a:latin typeface=" Avenir Next Arabic Bold"/>
                <a:ea typeface=" Avenir Next Arabic Bold"/>
                <a:cs typeface=" Avenir Next Arabic Bold"/>
                <a:sym typeface=" Avenir Next Arabic Bold"/>
              </a:rPr>
              <a:t>WELCOME</a:t>
            </a:r>
          </a:p>
        </p:txBody>
      </p:sp>
      <p:grpSp>
        <p:nvGrpSpPr>
          <p:cNvPr id="8" name="Group 8"/>
          <p:cNvGrpSpPr>
            <a:grpSpLocks noChangeAspect="1"/>
          </p:cNvGrpSpPr>
          <p:nvPr/>
        </p:nvGrpSpPr>
        <p:grpSpPr>
          <a:xfrm>
            <a:off x="10519197" y="1191986"/>
            <a:ext cx="6856666" cy="8176359"/>
            <a:chOff x="0" y="0"/>
            <a:chExt cx="9142221" cy="10901812"/>
          </a:xfrm>
        </p:grpSpPr>
        <p:sp>
          <p:nvSpPr>
            <p:cNvPr id="9" name="Freeform 9" descr="The Stories Behind Art History's Unfinished Masterpieces | Barcelona ..."/>
            <p:cNvSpPr/>
            <p:nvPr/>
          </p:nvSpPr>
          <p:spPr>
            <a:xfrm>
              <a:off x="0" y="0"/>
              <a:ext cx="9142222" cy="10901807"/>
            </a:xfrm>
            <a:custGeom>
              <a:avLst/>
              <a:gdLst/>
              <a:ahLst/>
              <a:cxnLst/>
              <a:rect l="l" t="t" r="r" b="b"/>
              <a:pathLst>
                <a:path w="9142222" h="10901807">
                  <a:moveTo>
                    <a:pt x="0" y="0"/>
                  </a:moveTo>
                  <a:lnTo>
                    <a:pt x="9142222" y="0"/>
                  </a:lnTo>
                  <a:lnTo>
                    <a:pt x="9142222" y="10901807"/>
                  </a:lnTo>
                  <a:lnTo>
                    <a:pt x="0" y="10901807"/>
                  </a:lnTo>
                  <a:lnTo>
                    <a:pt x="0" y="0"/>
                  </a:lnTo>
                  <a:close/>
                </a:path>
              </a:pathLst>
            </a:custGeom>
            <a:blipFill>
              <a:blip r:embed="rId4"/>
              <a:stretch>
                <a:fillRect/>
              </a:stretch>
            </a:blipFill>
          </p:spPr>
          <p:txBody>
            <a:bodyPr/>
            <a:lstStyle/>
            <a:p>
              <a:endParaRPr lang="en-US"/>
            </a:p>
          </p:txBody>
        </p:sp>
      </p:grpSp>
      <p:grpSp>
        <p:nvGrpSpPr>
          <p:cNvPr id="13" name="Group 12">
            <a:extLst>
              <a:ext uri="{FF2B5EF4-FFF2-40B4-BE49-F238E27FC236}">
                <a16:creationId xmlns:a16="http://schemas.microsoft.com/office/drawing/2014/main" id="{42A29EC9-376D-AEAA-D32D-29FDC0DCE85E}"/>
              </a:ext>
            </a:extLst>
          </p:cNvPr>
          <p:cNvGrpSpPr/>
          <p:nvPr/>
        </p:nvGrpSpPr>
        <p:grpSpPr>
          <a:xfrm>
            <a:off x="1093062" y="1028700"/>
            <a:ext cx="1371600" cy="1371600"/>
            <a:chOff x="1093062" y="1104900"/>
            <a:chExt cx="1280160" cy="1280160"/>
          </a:xfrm>
        </p:grpSpPr>
        <p:sp>
          <p:nvSpPr>
            <p:cNvPr id="11" name="Oval 10">
              <a:extLst>
                <a:ext uri="{FF2B5EF4-FFF2-40B4-BE49-F238E27FC236}">
                  <a16:creationId xmlns:a16="http://schemas.microsoft.com/office/drawing/2014/main" id="{7954C0D6-6EB9-5FB0-AC7A-4CFAC23582E0}"/>
                </a:ext>
              </a:extLst>
            </p:cNvPr>
            <p:cNvSpPr/>
            <p:nvPr/>
          </p:nvSpPr>
          <p:spPr>
            <a:xfrm>
              <a:off x="1093062" y="1104900"/>
              <a:ext cx="1280160" cy="1280160"/>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descr="Bank with solid fill">
              <a:extLst>
                <a:ext uri="{FF2B5EF4-FFF2-40B4-BE49-F238E27FC236}">
                  <a16:creationId xmlns:a16="http://schemas.microsoft.com/office/drawing/2014/main" id="{39F86073-3469-C077-1594-36DB0D890BF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95400" y="1257300"/>
              <a:ext cx="914400" cy="914400"/>
            </a:xfrm>
            <a:prstGeom prst="rect">
              <a:avLst/>
            </a:prstGeom>
          </p:spPr>
        </p:pic>
      </p:grpSp>
      <p:sp>
        <p:nvSpPr>
          <p:cNvPr id="7" name="TextBox 7"/>
          <p:cNvSpPr txBox="1"/>
          <p:nvPr/>
        </p:nvSpPr>
        <p:spPr>
          <a:xfrm>
            <a:off x="1092294" y="5130404"/>
            <a:ext cx="8680547" cy="3693319"/>
          </a:xfrm>
          <a:prstGeom prst="rect">
            <a:avLst/>
          </a:prstGeom>
        </p:spPr>
        <p:txBody>
          <a:bodyPr wrap="square" lIns="0" tIns="0" rIns="0" bIns="0" rtlCol="0" anchor="t">
            <a:spAutoFit/>
          </a:bodyPr>
          <a:lstStyle/>
          <a:p>
            <a:pPr marL="571500" indent="-571500" algn="l">
              <a:buFont typeface="Arial" panose="020B0604020202020204" pitchFamily="34" charset="0"/>
              <a:buChar char="•"/>
            </a:pPr>
            <a:r>
              <a:rPr lang="en-US" sz="4000" dirty="0">
                <a:solidFill>
                  <a:srgbClr val="000000"/>
                </a:solidFill>
                <a:latin typeface=" Avenir Next Arabic Medium"/>
                <a:ea typeface=" Avenir Next Arabic Medium"/>
                <a:cs typeface=" Avenir Next Arabic Medium"/>
                <a:sym typeface=" Avenir Next Arabic Medium"/>
              </a:rPr>
              <a:t>Can you recognize this famous unfinished building project?</a:t>
            </a:r>
          </a:p>
          <a:p>
            <a:pPr marL="571500" indent="-571500" algn="l">
              <a:buFont typeface="Arial" panose="020B0604020202020204" pitchFamily="34" charset="0"/>
              <a:buChar char="•"/>
            </a:pPr>
            <a:endParaRPr lang="en-US" sz="4000" dirty="0">
              <a:solidFill>
                <a:srgbClr val="000000"/>
              </a:solidFill>
              <a:latin typeface=" Avenir Next Arabic Medium"/>
              <a:ea typeface=" Avenir Next Arabic Medium"/>
              <a:cs typeface=" Avenir Next Arabic Medium"/>
              <a:sym typeface=" Avenir Next Arabic Medium"/>
            </a:endParaRPr>
          </a:p>
          <a:p>
            <a:pPr marL="571500" indent="-571500">
              <a:buFont typeface="Arial" panose="020B0604020202020204" pitchFamily="34" charset="0"/>
              <a:buChar char="•"/>
            </a:pPr>
            <a:r>
              <a:rPr lang="en-US" sz="4000" dirty="0">
                <a:solidFill>
                  <a:srgbClr val="000000"/>
                </a:solidFill>
                <a:latin typeface=" Avenir Next Arabic Medium"/>
                <a:ea typeface=" Avenir Next Arabic Medium"/>
                <a:cs typeface=" Avenir Next Arabic Medium"/>
                <a:sym typeface=" Avenir Next Arabic Medium"/>
              </a:rPr>
              <a:t>What is one spiritual project God may have given you that is yet to be finished?</a:t>
            </a:r>
            <a:endParaRPr lang="en-US" sz="4000" dirty="0">
              <a:solidFill>
                <a:srgbClr val="000000"/>
              </a:solidFill>
              <a:latin typeface=" Avenir Next Arabic Medium"/>
              <a:ea typeface=" Avenir Next Arabic Medium"/>
              <a:cs typeface=" Avenir Next Arabic Medium"/>
            </a:endParaRPr>
          </a:p>
        </p:txBody>
      </p:sp>
      <p:sp>
        <p:nvSpPr>
          <p:cNvPr id="10" name="TextBox 10"/>
          <p:cNvSpPr txBox="1"/>
          <p:nvPr/>
        </p:nvSpPr>
        <p:spPr>
          <a:xfrm>
            <a:off x="11486579" y="9593498"/>
            <a:ext cx="4552950" cy="351122"/>
          </a:xfrm>
          <a:prstGeom prst="rect">
            <a:avLst/>
          </a:prstGeom>
        </p:spPr>
        <p:txBody>
          <a:bodyPr lIns="0" tIns="0" rIns="0" bIns="0" rtlCol="0" anchor="t">
            <a:spAutoFit/>
          </a:bodyPr>
          <a:lstStyle/>
          <a:p>
            <a:pPr algn="ctr">
              <a:lnSpc>
                <a:spcPts val="2999"/>
              </a:lnSpc>
            </a:pPr>
            <a:r>
              <a:rPr lang="en-US" sz="2000" b="1" spc="-149">
                <a:solidFill>
                  <a:srgbClr val="000000"/>
                </a:solidFill>
                <a:latin typeface="Avenir Bold"/>
                <a:ea typeface="Avenir Bold"/>
                <a:cs typeface="Avenir Bold"/>
                <a:sym typeface="Avenir Bold"/>
              </a:rPr>
              <a:t>Photo credit: Pinterest</a:t>
            </a:r>
          </a:p>
        </p:txBody>
      </p:sp>
      <p:sp>
        <p:nvSpPr>
          <p:cNvPr id="2" name="Title 1">
            <a:extLst>
              <a:ext uri="{FF2B5EF4-FFF2-40B4-BE49-F238E27FC236}">
                <a16:creationId xmlns:a16="http://schemas.microsoft.com/office/drawing/2014/main" id="{C913A34A-1A20-B821-7DBF-412BA34AB7D3}"/>
              </a:ext>
            </a:extLst>
          </p:cNvPr>
          <p:cNvSpPr txBox="1">
            <a:spLocks/>
          </p:cNvSpPr>
          <p:nvPr/>
        </p:nvSpPr>
        <p:spPr>
          <a:xfrm>
            <a:off x="1089500" y="3008765"/>
            <a:ext cx="9277108" cy="2134300"/>
          </a:xfrm>
          <a:prstGeom prst="rect">
            <a:avLst/>
          </a:prstGeom>
        </p:spPr>
        <p:txBody>
          <a:bodyPr vert="horz" lIns="91440" tIns="45720" rIns="91440" bIns="45720" rtlCol="0" anchor="ctr">
            <a:noAutofit/>
          </a:bodyPr>
          <a:lstStyle>
            <a:defPPr>
              <a:defRPr lang="en-US"/>
            </a:defPPr>
            <a:lvl1pPr marL="0" algn="l" defTabSz="1371600" rtl="0" eaLnBrk="1" latinLnBrk="0" hangingPunct="1">
              <a:lnSpc>
                <a:spcPct val="90000"/>
              </a:lnSpc>
              <a:spcBef>
                <a:spcPct val="0"/>
              </a:spcBef>
              <a:buNone/>
              <a:defRPr sz="66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SG" sz="6000" b="1">
                <a:latin typeface=" Avenir Next Arabic Medium"/>
              </a:rPr>
              <a:t>Ice-breaker Activity: “Unfinished..."</a:t>
            </a:r>
            <a:endParaRPr lang="en-SG" sz="6000" b="1">
              <a:latin typeface=" Avenir Next Arabic Medium"/>
              <a:cs typeface=" Avenir Next Arabic Medium"/>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2">
            <a:extLst>
              <a:ext uri="{FF2B5EF4-FFF2-40B4-BE49-F238E27FC236}">
                <a16:creationId xmlns:a16="http://schemas.microsoft.com/office/drawing/2014/main" id="{10B2FD48-BF48-8A96-5F15-CC32EDD1BEC0}"/>
              </a:ext>
            </a:extLst>
          </p:cNvPr>
          <p:cNvGrpSpPr/>
          <p:nvPr/>
        </p:nvGrpSpPr>
        <p:grpSpPr>
          <a:xfrm rot="16200000">
            <a:off x="3734676" y="-4400551"/>
            <a:ext cx="10818647" cy="19088101"/>
            <a:chOff x="0" y="0"/>
            <a:chExt cx="13716000" cy="24384000"/>
          </a:xfrm>
        </p:grpSpPr>
        <p:sp>
          <p:nvSpPr>
            <p:cNvPr id="14" name="Freeform 3">
              <a:extLst>
                <a:ext uri="{FF2B5EF4-FFF2-40B4-BE49-F238E27FC236}">
                  <a16:creationId xmlns:a16="http://schemas.microsoft.com/office/drawing/2014/main" id="{8639DBE6-F25B-F491-8B98-282628674C7E}"/>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p:cNvSpPr txBox="1"/>
          <p:nvPr/>
        </p:nvSpPr>
        <p:spPr>
          <a:xfrm>
            <a:off x="2709312" y="1181100"/>
            <a:ext cx="8337147" cy="1146468"/>
          </a:xfrm>
          <a:prstGeom prst="rect">
            <a:avLst/>
          </a:prstGeom>
        </p:spPr>
        <p:txBody>
          <a:bodyPr wrap="square" lIns="0" tIns="0" rIns="0" bIns="0" rtlCol="0" anchor="t">
            <a:spAutoFit/>
          </a:bodyPr>
          <a:lstStyle/>
          <a:p>
            <a:pPr algn="l">
              <a:lnSpc>
                <a:spcPts val="8399"/>
              </a:lnSpc>
            </a:pPr>
            <a:r>
              <a:rPr lang="en-US" sz="8000" b="1" spc="-948">
                <a:solidFill>
                  <a:srgbClr val="000000"/>
                </a:solidFill>
                <a:latin typeface=" Avenir Next Arabic Bold"/>
                <a:ea typeface=" Avenir Next Arabic Bold"/>
                <a:cs typeface=" Avenir Next Arabic Bold"/>
                <a:sym typeface=" Avenir Next Arabic Bold"/>
              </a:rPr>
              <a:t>WORSHIP</a:t>
            </a:r>
          </a:p>
        </p:txBody>
      </p:sp>
      <p:sp>
        <p:nvSpPr>
          <p:cNvPr id="7" name="TextBox 7"/>
          <p:cNvSpPr txBox="1"/>
          <p:nvPr/>
        </p:nvSpPr>
        <p:spPr>
          <a:xfrm>
            <a:off x="1102267" y="2844740"/>
            <a:ext cx="9973553" cy="4678204"/>
          </a:xfrm>
          <a:prstGeom prst="rect">
            <a:avLst/>
          </a:prstGeom>
        </p:spPr>
        <p:txBody>
          <a:bodyPr wrap="square" lIns="0" tIns="0" rIns="0" bIns="0" rtlCol="0" anchor="t">
            <a:spAutoFit/>
          </a:bodyPr>
          <a:lstStyle/>
          <a:p>
            <a:r>
              <a:rPr lang="en-US" sz="4800" b="1" spc="-150">
                <a:solidFill>
                  <a:srgbClr val="000000"/>
                </a:solidFill>
                <a:latin typeface=" Avenir Next Arabic Medium"/>
                <a:cs typeface=" Avenir Next Arabic Medium"/>
                <a:sym typeface="Avenir Medium"/>
              </a:rPr>
              <a:t>As we worship the Lord God Almighty, may we catch a glimpse of His glory!</a:t>
            </a:r>
            <a:br>
              <a:rPr lang="en-US" sz="4800" b="1" spc="-150">
                <a:solidFill>
                  <a:srgbClr val="000000"/>
                </a:solidFill>
                <a:latin typeface=" Avenir Next Arabic Medium"/>
                <a:cs typeface=" Avenir Next Arabic Medium"/>
                <a:sym typeface="Avenir Medium"/>
              </a:rPr>
            </a:br>
            <a:endParaRPr lang="en-US" sz="4800" b="1" spc="-150">
              <a:latin typeface=" Avenir Next Arabic Medium" panose="020B0604020202020204" charset="-78"/>
              <a:ea typeface="Calibri"/>
              <a:cs typeface=" Avenir Next Arabic Medium" panose="020B0604020202020204" charset="-78"/>
            </a:endParaRPr>
          </a:p>
          <a:p>
            <a:pPr marL="571500" indent="-571500">
              <a:buFont typeface="Arial" panose="020B0604020202020204" pitchFamily="34" charset="0"/>
              <a:buChar char="•"/>
            </a:pPr>
            <a:r>
              <a:rPr lang="en-US" sz="4000" spc="-150">
                <a:latin typeface=" Avenir Next Arabic Medium"/>
                <a:ea typeface="Avenir Medium"/>
                <a:cs typeface=" Avenir Next Arabic Medium"/>
                <a:hlinkClick r:id="rId4">
                  <a:extLst>
                    <a:ext uri="{A12FA001-AC4F-418D-AE19-62706E023703}">
                      <ahyp:hlinkClr xmlns:ahyp="http://schemas.microsoft.com/office/drawing/2018/hyperlinkcolor" val="tx"/>
                    </a:ext>
                  </a:extLst>
                </a:hlinkClick>
              </a:rPr>
              <a:t>Glory (Hillsong)</a:t>
            </a:r>
            <a:endParaRPr lang="en-US" sz="4000" spc="-150">
              <a:latin typeface=" Avenir Next Arabic Medium"/>
              <a:ea typeface="Avenir Medium"/>
              <a:cs typeface=" Avenir Next Arabic Medium"/>
            </a:endParaRPr>
          </a:p>
          <a:p>
            <a:pPr marL="571500" indent="-571500">
              <a:buFont typeface="Arial"/>
              <a:buChar char="•"/>
            </a:pPr>
            <a:r>
              <a:rPr lang="en-US" sz="4000" spc="-150">
                <a:latin typeface=" Avenir Next Arabic Medium"/>
                <a:ea typeface="Avenir Medium"/>
                <a:cs typeface=" Avenir Next Arabic Medium"/>
                <a:hlinkClick r:id="rId5">
                  <a:extLst>
                    <a:ext uri="{A12FA001-AC4F-418D-AE19-62706E023703}">
                      <ahyp:hlinkClr xmlns:ahyp="http://schemas.microsoft.com/office/drawing/2018/hyperlinkcolor" val="tx"/>
                    </a:ext>
                  </a:extLst>
                </a:hlinkClick>
              </a:rPr>
              <a:t>A Thousand Hallelujahs (Brook Ligertwood)</a:t>
            </a:r>
          </a:p>
          <a:p>
            <a:pPr marL="571500" indent="-571500">
              <a:buFont typeface="Arial" panose="020B0604020202020204" pitchFamily="34" charset="0"/>
              <a:buChar char="•"/>
            </a:pPr>
            <a:r>
              <a:rPr lang="en-US" sz="4000" u="sng">
                <a:latin typeface=" Avenir Next Arabic Medium"/>
                <a:ea typeface="Avenir Medium"/>
                <a:cs typeface=" Avenir Next Arabic Medium"/>
                <a:sym typeface="Avenir Medium"/>
                <a:hlinkClick r:id="rId6" tooltip="https://www.youtube.com/watch?v=QZW4_8_zCBE">
                  <a:extLst>
                    <a:ext uri="{A12FA001-AC4F-418D-AE19-62706E023703}">
                      <ahyp:hlinkClr xmlns:ahyp="http://schemas.microsoft.com/office/drawing/2018/hyperlinkcolor" val="tx"/>
                    </a:ext>
                  </a:extLst>
                </a:hlinkClick>
              </a:rPr>
              <a:t>Build my Life</a:t>
            </a:r>
            <a:r>
              <a:rPr lang="en-US" sz="4000" u="sng">
                <a:latin typeface=" Avenir Next Arabic Medium"/>
                <a:ea typeface="Avenir Medium"/>
                <a:cs typeface=" Avenir Next Arabic Medium"/>
                <a:sym typeface="Avenir Medium"/>
                <a:hlinkClick r:id="rId6">
                  <a:extLst>
                    <a:ext uri="{A12FA001-AC4F-418D-AE19-62706E023703}">
                      <ahyp:hlinkClr xmlns:ahyp="http://schemas.microsoft.com/office/drawing/2018/hyperlinkcolor" val="tx"/>
                    </a:ext>
                  </a:extLst>
                </a:hlinkClick>
              </a:rPr>
              <a:t> (Pat Barrett)</a:t>
            </a:r>
            <a:r>
              <a:rPr lang="en-US" sz="4000">
                <a:latin typeface=" Avenir Next Arabic Medium"/>
                <a:ea typeface="Avenir Medium"/>
                <a:cs typeface=" Avenir Next Arabic Medium"/>
                <a:sym typeface="Avenir Medium"/>
              </a:rPr>
              <a:t> </a:t>
            </a:r>
            <a:endParaRPr lang="en-US" sz="4000">
              <a:latin typeface=" Avenir Next Arabic Medium" panose="020B0604020202020204" charset="-78"/>
              <a:ea typeface="Avenir Medium"/>
              <a:cs typeface=" Avenir Next Arabic Medium" panose="020B0604020202020204" charset="-78"/>
              <a:sym typeface="Avenir Medium"/>
            </a:endParaRPr>
          </a:p>
          <a:p>
            <a:pPr marL="571500" indent="-571500">
              <a:buFont typeface="Arial" panose="020B0604020202020204" pitchFamily="34" charset="0"/>
              <a:buChar char="•"/>
            </a:pPr>
            <a:r>
              <a:rPr lang="en-US" sz="4000">
                <a:latin typeface=" Avenir Next Arabic Medium"/>
                <a:ea typeface="Avenir Medium"/>
                <a:cs typeface=" Avenir Next Arabic Medium"/>
                <a:hlinkClick r:id="rId7">
                  <a:extLst>
                    <a:ext uri="{A12FA001-AC4F-418D-AE19-62706E023703}">
                      <ahyp:hlinkClr xmlns:ahyp="http://schemas.microsoft.com/office/drawing/2018/hyperlinkcolor" val="tx"/>
                    </a:ext>
                  </a:extLst>
                </a:hlinkClick>
              </a:rPr>
              <a:t>Make Room (The Church Will Sing)</a:t>
            </a:r>
            <a:r>
              <a:rPr lang="en-US" sz="4000">
                <a:latin typeface=" Avenir Next Arabic Medium"/>
                <a:ea typeface="Avenir Medium"/>
                <a:cs typeface=" Avenir Next Arabic Medium"/>
              </a:rPr>
              <a:t> </a:t>
            </a:r>
            <a:endParaRPr lang="en-US" sz="4000">
              <a:latin typeface=" Avenir Next Arabic Medium" panose="020B0604020202020204" charset="-78"/>
              <a:ea typeface="Avenir Medium"/>
              <a:cs typeface=" Avenir Next Arabic Medium" panose="020B0604020202020204" charset="-78"/>
            </a:endParaRPr>
          </a:p>
        </p:txBody>
      </p:sp>
      <p:sp>
        <p:nvSpPr>
          <p:cNvPr id="9" name="Oval 8">
            <a:extLst>
              <a:ext uri="{FF2B5EF4-FFF2-40B4-BE49-F238E27FC236}">
                <a16:creationId xmlns:a16="http://schemas.microsoft.com/office/drawing/2014/main" id="{C97A2C43-47EF-E83B-8AB2-C7F4F51AAD84}"/>
              </a:ext>
            </a:extLst>
          </p:cNvPr>
          <p:cNvSpPr/>
          <p:nvPr/>
        </p:nvSpPr>
        <p:spPr>
          <a:xfrm>
            <a:off x="1097882" y="835177"/>
            <a:ext cx="1371600" cy="1371600"/>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Graphic 16" descr="Harp with solid fill">
            <a:extLst>
              <a:ext uri="{FF2B5EF4-FFF2-40B4-BE49-F238E27FC236}">
                <a16:creationId xmlns:a16="http://schemas.microsoft.com/office/drawing/2014/main" id="{94A1B434-E98A-5ED6-CC28-D5751DCE13E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44994" y="1104900"/>
            <a:ext cx="856848" cy="822960"/>
          </a:xfrm>
          <a:prstGeom prst="rect">
            <a:avLst/>
          </a:prstGeom>
        </p:spPr>
      </p:pic>
      <p:pic>
        <p:nvPicPr>
          <p:cNvPr id="3" name="Picture 2">
            <a:extLst>
              <a:ext uri="{FF2B5EF4-FFF2-40B4-BE49-F238E27FC236}">
                <a16:creationId xmlns:a16="http://schemas.microsoft.com/office/drawing/2014/main" id="{99F7D170-7BB8-60C1-777E-A7E13B4CD7C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706241" y="-265824"/>
            <a:ext cx="7101724" cy="1084985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B513A-E5C0-84DA-DF6C-07C6844F121D}"/>
            </a:ext>
          </a:extLst>
        </p:cNvPr>
        <p:cNvGrpSpPr/>
        <p:nvPr/>
      </p:nvGrpSpPr>
      <p:grpSpPr>
        <a:xfrm>
          <a:off x="0" y="0"/>
          <a:ext cx="0" cy="0"/>
          <a:chOff x="0" y="0"/>
          <a:chExt cx="0" cy="0"/>
        </a:xfrm>
      </p:grpSpPr>
      <p:grpSp>
        <p:nvGrpSpPr>
          <p:cNvPr id="10" name="Group 2">
            <a:extLst>
              <a:ext uri="{FF2B5EF4-FFF2-40B4-BE49-F238E27FC236}">
                <a16:creationId xmlns:a16="http://schemas.microsoft.com/office/drawing/2014/main" id="{0FAE57C9-1FEC-9AF7-B729-1DC13EF82BA1}"/>
              </a:ext>
            </a:extLst>
          </p:cNvPr>
          <p:cNvGrpSpPr/>
          <p:nvPr/>
        </p:nvGrpSpPr>
        <p:grpSpPr>
          <a:xfrm rot="-5400000">
            <a:off x="4071050" y="-4071050"/>
            <a:ext cx="10553700" cy="18695799"/>
            <a:chOff x="-406400" y="-750835"/>
            <a:chExt cx="14071600" cy="24927732"/>
          </a:xfrm>
        </p:grpSpPr>
        <p:sp>
          <p:nvSpPr>
            <p:cNvPr id="11" name="Freeform 3">
              <a:extLst>
                <a:ext uri="{FF2B5EF4-FFF2-40B4-BE49-F238E27FC236}">
                  <a16:creationId xmlns:a16="http://schemas.microsoft.com/office/drawing/2014/main" id="{181DC8F5-19E7-7D8A-4034-8904C724F9E0}"/>
                </a:ext>
              </a:extLst>
            </p:cNvPr>
            <p:cNvSpPr/>
            <p:nvPr/>
          </p:nvSpPr>
          <p:spPr>
            <a:xfrm>
              <a:off x="-406400" y="-750835"/>
              <a:ext cx="14071600" cy="24927732"/>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5" name="TextBox 4">
            <a:extLst>
              <a:ext uri="{FF2B5EF4-FFF2-40B4-BE49-F238E27FC236}">
                <a16:creationId xmlns:a16="http://schemas.microsoft.com/office/drawing/2014/main" id="{265E4879-43F4-B37B-2F69-600146B43308}"/>
              </a:ext>
            </a:extLst>
          </p:cNvPr>
          <p:cNvSpPr txBox="1"/>
          <p:nvPr/>
        </p:nvSpPr>
        <p:spPr>
          <a:xfrm>
            <a:off x="2658141" y="825300"/>
            <a:ext cx="8337147" cy="1099981"/>
          </a:xfrm>
          <a:prstGeom prst="rect">
            <a:avLst/>
          </a:prstGeom>
        </p:spPr>
        <p:txBody>
          <a:bodyPr lIns="0" tIns="0" rIns="0" bIns="0" rtlCol="0" anchor="t">
            <a:spAutoFit/>
          </a:bodyPr>
          <a:lstStyle/>
          <a:p>
            <a:pPr>
              <a:lnSpc>
                <a:spcPts val="8400"/>
              </a:lnSpc>
            </a:pPr>
            <a:r>
              <a:rPr lang="en-US" sz="8000" b="1" spc="-949">
                <a:latin typeface=" Avenir Next Arabic Bold" panose="020B0604020202020204" charset="-78"/>
                <a:ea typeface=" Avenir Next Arabic Bold"/>
                <a:cs typeface=" Avenir Next Arabic Bold" panose="020B0604020202020204" charset="-78"/>
                <a:sym typeface=" Avenir Next Arabic Bold"/>
              </a:rPr>
              <a:t>WORD</a:t>
            </a:r>
          </a:p>
        </p:txBody>
      </p:sp>
      <p:grpSp>
        <p:nvGrpSpPr>
          <p:cNvPr id="6" name="Group 5">
            <a:extLst>
              <a:ext uri="{FF2B5EF4-FFF2-40B4-BE49-F238E27FC236}">
                <a16:creationId xmlns:a16="http://schemas.microsoft.com/office/drawing/2014/main" id="{D22C3226-7F51-BEA3-41FC-AC3ECF1D6B22}"/>
              </a:ext>
            </a:extLst>
          </p:cNvPr>
          <p:cNvGrpSpPr/>
          <p:nvPr/>
        </p:nvGrpSpPr>
        <p:grpSpPr>
          <a:xfrm>
            <a:off x="1025327" y="553681"/>
            <a:ext cx="1371600" cy="1371600"/>
            <a:chOff x="683551" y="260309"/>
            <a:chExt cx="1159960" cy="1139482"/>
          </a:xfrm>
        </p:grpSpPr>
        <p:sp>
          <p:nvSpPr>
            <p:cNvPr id="7" name="Oval 6">
              <a:extLst>
                <a:ext uri="{FF2B5EF4-FFF2-40B4-BE49-F238E27FC236}">
                  <a16:creationId xmlns:a16="http://schemas.microsoft.com/office/drawing/2014/main" id="{90ED34DD-E369-1394-32DA-7AB92E1AB769}"/>
                </a:ext>
              </a:extLst>
            </p:cNvPr>
            <p:cNvSpPr/>
            <p:nvPr/>
          </p:nvSpPr>
          <p:spPr>
            <a:xfrm>
              <a:off x="683551" y="260309"/>
              <a:ext cx="1159960" cy="1139482"/>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50"/>
            </a:p>
          </p:txBody>
        </p:sp>
        <p:pic>
          <p:nvPicPr>
            <p:cNvPr id="8" name="Graphic 7">
              <a:extLst>
                <a:ext uri="{FF2B5EF4-FFF2-40B4-BE49-F238E27FC236}">
                  <a16:creationId xmlns:a16="http://schemas.microsoft.com/office/drawing/2014/main" id="{A7E6B497-B414-72A3-391A-33CEB0FA9DC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4459" y="516835"/>
              <a:ext cx="718145" cy="718145"/>
            </a:xfrm>
            <a:prstGeom prst="rect">
              <a:avLst/>
            </a:prstGeom>
          </p:spPr>
        </p:pic>
      </p:grpSp>
      <p:pic>
        <p:nvPicPr>
          <p:cNvPr id="4" name="Picture 3">
            <a:extLst>
              <a:ext uri="{FF2B5EF4-FFF2-40B4-BE49-F238E27FC236}">
                <a16:creationId xmlns:a16="http://schemas.microsoft.com/office/drawing/2014/main" id="{88730504-8D3D-DAA2-EDAE-BAFCDBADD37A}"/>
              </a:ext>
            </a:extLst>
          </p:cNvPr>
          <p:cNvPicPr>
            <a:picLocks noChangeAspect="1"/>
          </p:cNvPicPr>
          <p:nvPr/>
        </p:nvPicPr>
        <p:blipFill>
          <a:blip r:embed="rId5"/>
          <a:stretch>
            <a:fillRect/>
          </a:stretch>
        </p:blipFill>
        <p:spPr>
          <a:xfrm>
            <a:off x="617019" y="2031696"/>
            <a:ext cx="17461762" cy="8125959"/>
          </a:xfrm>
          <a:prstGeom prst="rect">
            <a:avLst/>
          </a:prstGeom>
        </p:spPr>
      </p:pic>
    </p:spTree>
    <p:extLst>
      <p:ext uri="{BB962C8B-B14F-4D97-AF65-F5344CB8AC3E}">
        <p14:creationId xmlns:p14="http://schemas.microsoft.com/office/powerpoint/2010/main" val="715141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2">
            <a:extLst>
              <a:ext uri="{FF2B5EF4-FFF2-40B4-BE49-F238E27FC236}">
                <a16:creationId xmlns:a16="http://schemas.microsoft.com/office/drawing/2014/main" id="{451FD5D1-76E3-987C-E624-080DEF448F58}"/>
              </a:ext>
            </a:extLst>
          </p:cNvPr>
          <p:cNvGrpSpPr/>
          <p:nvPr/>
        </p:nvGrpSpPr>
        <p:grpSpPr>
          <a:xfrm rot="-5400000">
            <a:off x="4071050" y="-4071050"/>
            <a:ext cx="10553700" cy="18695799"/>
            <a:chOff x="-406400" y="-750835"/>
            <a:chExt cx="14071600" cy="24927732"/>
          </a:xfrm>
        </p:grpSpPr>
        <p:sp>
          <p:nvSpPr>
            <p:cNvPr id="14" name="Freeform 3">
              <a:extLst>
                <a:ext uri="{FF2B5EF4-FFF2-40B4-BE49-F238E27FC236}">
                  <a16:creationId xmlns:a16="http://schemas.microsoft.com/office/drawing/2014/main" id="{CA13A430-9157-1700-718E-F44A43B60AAD}"/>
                </a:ext>
              </a:extLst>
            </p:cNvPr>
            <p:cNvSpPr/>
            <p:nvPr/>
          </p:nvSpPr>
          <p:spPr>
            <a:xfrm>
              <a:off x="-406400" y="-750835"/>
              <a:ext cx="14071600" cy="24927732"/>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12" name="TextBox 12"/>
          <p:cNvSpPr txBox="1"/>
          <p:nvPr/>
        </p:nvSpPr>
        <p:spPr>
          <a:xfrm>
            <a:off x="952453" y="2836936"/>
            <a:ext cx="16790894" cy="5405326"/>
          </a:xfrm>
          <a:prstGeom prst="rect">
            <a:avLst/>
          </a:prstGeom>
        </p:spPr>
        <p:txBody>
          <a:bodyPr wrap="square" lIns="0" tIns="0" rIns="0" bIns="0" rtlCol="0" anchor="t">
            <a:spAutoFit/>
          </a:bodyPr>
          <a:lstStyle/>
          <a:p>
            <a:pPr algn="l">
              <a:lnSpc>
                <a:spcPts val="4239"/>
              </a:lnSpc>
            </a:pPr>
            <a:endParaRPr lang="en-US" sz="4000">
              <a:solidFill>
                <a:srgbClr val="000000"/>
              </a:solidFill>
              <a:latin typeface=" Avenir Next Arabic Medium"/>
              <a:ea typeface=" Avenir Next Arabic Medium"/>
              <a:cs typeface=" Avenir Next Arabic Medium"/>
              <a:sym typeface=" Avenir Next Arabic Medium"/>
            </a:endParaRPr>
          </a:p>
          <a:p>
            <a:pPr>
              <a:lnSpc>
                <a:spcPts val="4239"/>
              </a:lnSpc>
            </a:pPr>
            <a:r>
              <a:rPr lang="en-US" sz="4000">
                <a:solidFill>
                  <a:srgbClr val="000000"/>
                </a:solidFill>
                <a:latin typeface=" Avenir Next Arabic Medium"/>
                <a:ea typeface=" Avenir Next Arabic Medium"/>
                <a:cs typeface=" Avenir Next Arabic Medium"/>
                <a:sym typeface=" Avenir Next Arabic Medium"/>
              </a:rPr>
              <a:t>Let’s watch a </a:t>
            </a:r>
            <a:r>
              <a:rPr lang="en-US" sz="4000">
                <a:solidFill>
                  <a:schemeClr val="accent1"/>
                </a:solidFill>
                <a:latin typeface=" Avenir Next Arabic Medium"/>
                <a:ea typeface=" Avenir Next Arabic Medium"/>
                <a:cs typeface=" Avenir Next Arabic Medium"/>
                <a:sym typeface=" Avenir Next Arabic Medium"/>
                <a:hlinkClick r:id="rId4">
                  <a:extLst>
                    <a:ext uri="{A12FA001-AC4F-418D-AE19-62706E023703}">
                      <ahyp:hlinkClr xmlns:ahyp="http://schemas.microsoft.com/office/drawing/2018/hyperlinkcolor" val="tx"/>
                    </a:ext>
                  </a:extLst>
                </a:hlinkClick>
              </a:rPr>
              <a:t>short Bible Project video</a:t>
            </a:r>
            <a:r>
              <a:rPr lang="en-US" sz="4000">
                <a:solidFill>
                  <a:srgbClr val="000000"/>
                </a:solidFill>
                <a:latin typeface=" Avenir Next Arabic Medium"/>
                <a:ea typeface=" Avenir Next Arabic Medium"/>
                <a:cs typeface=" Avenir Next Arabic Medium"/>
                <a:sym typeface=" Avenir Next Arabic Medium"/>
              </a:rPr>
              <a:t> that provides a good introduction and summary of the context, structure and message of the book of Haggai.  </a:t>
            </a:r>
            <a:endParaRPr lang="en-US" sz="4000">
              <a:solidFill>
                <a:srgbClr val="000000"/>
              </a:solidFill>
              <a:latin typeface=" Avenir Next Arabic Medium"/>
              <a:ea typeface=" Avenir Next Arabic Medium"/>
              <a:cs typeface=" Avenir Next Arabic Medium"/>
            </a:endParaRPr>
          </a:p>
          <a:p>
            <a:pPr>
              <a:lnSpc>
                <a:spcPts val="4239"/>
              </a:lnSpc>
            </a:pPr>
            <a:endParaRPr lang="en-US" sz="4000">
              <a:solidFill>
                <a:srgbClr val="000000"/>
              </a:solidFill>
              <a:latin typeface=" Avenir Next Arabic Medium"/>
              <a:ea typeface=" Avenir Next Arabic Medium"/>
              <a:cs typeface=" Avenir Next Arabic Medium"/>
              <a:sym typeface=" Avenir Next Arabic Medium"/>
            </a:endParaRPr>
          </a:p>
          <a:p>
            <a:pPr>
              <a:lnSpc>
                <a:spcPts val="4239"/>
              </a:lnSpc>
            </a:pPr>
            <a:r>
              <a:rPr lang="en-US" sz="4000">
                <a:solidFill>
                  <a:srgbClr val="000000"/>
                </a:solidFill>
                <a:latin typeface=" Avenir Next Arabic Medium"/>
                <a:ea typeface=" Avenir Next Arabic Medium"/>
                <a:cs typeface=" Avenir Next Arabic Medium"/>
                <a:sym typeface=" Avenir Next Arabic Medium"/>
              </a:rPr>
              <a:t>After you have viewed it, discuss the following question:</a:t>
            </a:r>
          </a:p>
          <a:p>
            <a:pPr>
              <a:lnSpc>
                <a:spcPts val="4239"/>
              </a:lnSpc>
            </a:pPr>
            <a:endParaRPr lang="en-US" sz="4000" b="1">
              <a:solidFill>
                <a:srgbClr val="000000"/>
              </a:solidFill>
              <a:latin typeface=" Avenir Next Arabic Medium"/>
              <a:ea typeface=" Avenir Next Arabic Medium"/>
              <a:cs typeface=" Avenir Next Arabic Medium"/>
              <a:sym typeface=" Avenir Next Arabic Medium"/>
            </a:endParaRPr>
          </a:p>
          <a:p>
            <a:pPr algn="l">
              <a:lnSpc>
                <a:spcPts val="4239"/>
              </a:lnSpc>
            </a:pPr>
            <a:r>
              <a:rPr lang="en-US" sz="4000">
                <a:solidFill>
                  <a:srgbClr val="000000"/>
                </a:solidFill>
                <a:latin typeface=" Avenir Next Arabic Medium" panose="020B0604020202020204" charset="-78"/>
                <a:ea typeface=" Avenir Next Arabic Ultra-Bold"/>
                <a:cs typeface=" Avenir Next Arabic Medium" panose="020B0604020202020204" charset="-78"/>
                <a:sym typeface=" Avenir Next Arabic Ultra-Bold"/>
              </a:rPr>
              <a:t>1</a:t>
            </a:r>
            <a:r>
              <a:rPr lang="en-US" sz="4000">
                <a:solidFill>
                  <a:srgbClr val="000000"/>
                </a:solidFill>
                <a:latin typeface=" Avenir Next Arabic Medium" panose="020B0604020202020204" charset="-78"/>
                <a:ea typeface=" Avenir Next Arabic Ultra-Bold"/>
                <a:cs typeface=" Avenir Next Arabic Medium" panose="020B0604020202020204" charset="-78"/>
                <a:sym typeface=" Avenir Next Arabic Medium"/>
              </a:rPr>
              <a:t>. </a:t>
            </a:r>
            <a:r>
              <a:rPr lang="en-US" sz="4000">
                <a:solidFill>
                  <a:srgbClr val="000000"/>
                </a:solidFill>
                <a:latin typeface=" Avenir Next Arabic Medium" panose="020B0604020202020204" charset="-78"/>
                <a:ea typeface=" Avenir Next Arabic Medium"/>
                <a:cs typeface=" Avenir Next Arabic Medium" panose="020B0604020202020204" charset="-78"/>
                <a:sym typeface=" Avenir Next Arabic Medium"/>
              </a:rPr>
              <a:t>What was the situation that God’s people in Judah were facing at the time of Haggai’s message?</a:t>
            </a:r>
          </a:p>
          <a:p>
            <a:pPr algn="l">
              <a:lnSpc>
                <a:spcPts val="4239"/>
              </a:lnSpc>
            </a:pPr>
            <a:endParaRPr lang="en-US" sz="4000" b="1">
              <a:solidFill>
                <a:srgbClr val="000000"/>
              </a:solidFill>
              <a:latin typeface=" Avenir Next Arabic Medium"/>
              <a:ea typeface=" Avenir Next Arabic Medium"/>
              <a:cs typeface=" Avenir Next Arabic Medium"/>
              <a:sym typeface=" Avenir Next Arabic Medium"/>
            </a:endParaRPr>
          </a:p>
        </p:txBody>
      </p:sp>
      <p:sp>
        <p:nvSpPr>
          <p:cNvPr id="21" name="TextBox 4">
            <a:extLst>
              <a:ext uri="{FF2B5EF4-FFF2-40B4-BE49-F238E27FC236}">
                <a16:creationId xmlns:a16="http://schemas.microsoft.com/office/drawing/2014/main" id="{88D5CED2-3FC0-BCFE-A593-3CF674786FA4}"/>
              </a:ext>
            </a:extLst>
          </p:cNvPr>
          <p:cNvSpPr txBox="1"/>
          <p:nvPr/>
        </p:nvSpPr>
        <p:spPr>
          <a:xfrm>
            <a:off x="1075038" y="1294199"/>
            <a:ext cx="14047693" cy="1077218"/>
          </a:xfrm>
          <a:prstGeom prst="rect">
            <a:avLst/>
          </a:prstGeom>
        </p:spPr>
        <p:txBody>
          <a:bodyPr wrap="square" lIns="0" tIns="0" rIns="0" bIns="0" rtlCol="0" anchor="t">
            <a:spAutoFit/>
          </a:bodyPr>
          <a:lstStyle/>
          <a:p>
            <a:pPr>
              <a:lnSpc>
                <a:spcPts val="8399"/>
              </a:lnSpc>
            </a:pPr>
            <a:r>
              <a:rPr lang="en-US" sz="6000" b="1" spc="-300">
                <a:solidFill>
                  <a:srgbClr val="000000"/>
                </a:solidFill>
                <a:latin typeface=" Avenir Next Arabic Bold" panose="020B0604020202020204" charset="-78"/>
                <a:cs typeface=" Avenir Next Arabic Bold" panose="020B0604020202020204" charset="-78"/>
                <a:sym typeface=" Avenir Next Arabic Bold"/>
              </a:rPr>
              <a:t>Activity 1: Watch a Video </a:t>
            </a:r>
            <a:endParaRPr lang="en-US" sz="3200" b="1" spc="-300">
              <a:solidFill>
                <a:srgbClr val="000000"/>
              </a:solidFill>
              <a:latin typeface=" Avenir Next Arabic Bold" panose="020B0604020202020204" charset="-78"/>
              <a:ea typeface=" Avenir Next Arabic Medium"/>
              <a:cs typeface=" Avenir Next Arabic Bold" panose="020B0604020202020204" charset="-78"/>
              <a:sym typeface=" Avenir Next Arabic Medium"/>
            </a:endParaRPr>
          </a:p>
        </p:txBody>
      </p:sp>
      <p:sp>
        <p:nvSpPr>
          <p:cNvPr id="2" name="Freeform 5">
            <a:extLst>
              <a:ext uri="{FF2B5EF4-FFF2-40B4-BE49-F238E27FC236}">
                <a16:creationId xmlns:a16="http://schemas.microsoft.com/office/drawing/2014/main" id="{138583CF-ABD0-30D9-914F-1CB0D1645B32}"/>
              </a:ext>
            </a:extLst>
          </p:cNvPr>
          <p:cNvSpPr/>
          <p:nvPr/>
        </p:nvSpPr>
        <p:spPr>
          <a:xfrm>
            <a:off x="1075038" y="2789026"/>
            <a:ext cx="15697391" cy="0"/>
          </a:xfrm>
          <a:custGeom>
            <a:avLst/>
            <a:gdLst/>
            <a:ahLst/>
            <a:cxnLst/>
            <a:rect l="l" t="t" r="r" b="b"/>
            <a:pathLst>
              <a:path w="20929854" h="108458">
                <a:moveTo>
                  <a:pt x="254" y="0"/>
                </a:moveTo>
                <a:lnTo>
                  <a:pt x="20929854" y="70358"/>
                </a:lnTo>
                <a:lnTo>
                  <a:pt x="20929727" y="108458"/>
                </a:lnTo>
                <a:lnTo>
                  <a:pt x="0" y="38100"/>
                </a:lnTo>
                <a:close/>
              </a:path>
            </a:pathLst>
          </a:custGeom>
          <a:solidFill>
            <a:srgbClr val="1F1E1D"/>
          </a:solidFill>
          <a:ln w="12700">
            <a:solidFill>
              <a:srgbClr val="000000"/>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000500" y="-4000500"/>
            <a:ext cx="10287000" cy="18288000"/>
            <a:chOff x="0" y="0"/>
            <a:chExt cx="13716000" cy="24384000"/>
          </a:xfrm>
        </p:grpSpPr>
        <p:sp>
          <p:nvSpPr>
            <p:cNvPr id="3" name="Freeform 3"/>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p:cNvSpPr txBox="1"/>
          <p:nvPr/>
        </p:nvSpPr>
        <p:spPr>
          <a:xfrm>
            <a:off x="2185988" y="1037771"/>
            <a:ext cx="12295551" cy="694421"/>
          </a:xfrm>
          <a:prstGeom prst="rect">
            <a:avLst/>
          </a:prstGeom>
        </p:spPr>
        <p:txBody>
          <a:bodyPr lIns="0" tIns="0" rIns="0" bIns="0" rtlCol="0" anchor="t">
            <a:spAutoFit/>
          </a:bodyPr>
          <a:lstStyle/>
          <a:p>
            <a:pPr algn="l">
              <a:lnSpc>
                <a:spcPts val="5328"/>
              </a:lnSpc>
            </a:pPr>
            <a:r>
              <a:rPr lang="en-US" sz="4800" b="1">
                <a:solidFill>
                  <a:srgbClr val="000000"/>
                </a:solidFill>
                <a:latin typeface=" Avenir Next Arabic Bold"/>
                <a:ea typeface=" Avenir Next Arabic Bold"/>
                <a:cs typeface=" Avenir Next Arabic Bold"/>
                <a:sym typeface=" Avenir Next Arabic Bold"/>
              </a:rPr>
              <a:t>Question 1 Discussion Notes</a:t>
            </a:r>
          </a:p>
        </p:txBody>
      </p:sp>
      <p:sp>
        <p:nvSpPr>
          <p:cNvPr id="7" name="TextBox 7"/>
          <p:cNvSpPr txBox="1"/>
          <p:nvPr/>
        </p:nvSpPr>
        <p:spPr>
          <a:xfrm>
            <a:off x="868529" y="1870304"/>
            <a:ext cx="16559215" cy="7491413"/>
          </a:xfrm>
          <a:prstGeom prst="round2DiagRect">
            <a:avLst/>
          </a:prstGeom>
          <a:noFill/>
          <a:ln>
            <a:noFill/>
          </a:ln>
        </p:spPr>
        <p:style>
          <a:lnRef idx="2">
            <a:schemeClr val="accent6"/>
          </a:lnRef>
          <a:fillRef idx="1">
            <a:schemeClr val="lt1"/>
          </a:fillRef>
          <a:effectRef idx="0">
            <a:schemeClr val="accent6"/>
          </a:effectRef>
          <a:fontRef idx="minor">
            <a:schemeClr val="dk1"/>
          </a:fontRef>
        </p:style>
        <p:txBody>
          <a:bodyPr lIns="0" tIns="0" rIns="0" bIns="0" rtlCol="0" anchor="t">
            <a:spAutoFit/>
          </a:bodyPr>
          <a:lstStyle/>
          <a:p>
            <a:pPr marL="482600" lvl="1" indent="-241300" algn="l">
              <a:lnSpc>
                <a:spcPts val="4800"/>
              </a:lnSpc>
              <a:buFont typeface="Arial"/>
              <a:buChar char="•"/>
            </a:pPr>
            <a:r>
              <a:rPr lang="en-US" sz="4000">
                <a:solidFill>
                  <a:srgbClr val="000000"/>
                </a:solidFill>
                <a:latin typeface=" Avenir Next Arabic Medium"/>
                <a:ea typeface=" Avenir Next Arabic Medium"/>
                <a:cs typeface=" Avenir Next Arabic Medium"/>
                <a:sym typeface=" Avenir Next Arabic Medium"/>
              </a:rPr>
              <a:t>Haggai’s message came in 520 BC, nearly 70 years after the exile.​</a:t>
            </a:r>
            <a:endParaRPr lang="en-US"/>
          </a:p>
          <a:p>
            <a:pPr marL="482600" lvl="1" indent="-241300" algn="l">
              <a:lnSpc>
                <a:spcPts val="4800"/>
              </a:lnSpc>
            </a:pPr>
            <a:endParaRPr lang="en-US" sz="4000">
              <a:solidFill>
                <a:srgbClr val="000000"/>
              </a:solidFill>
              <a:latin typeface=" Avenir Next Arabic Medium"/>
              <a:ea typeface=" Avenir Next Arabic Medium"/>
              <a:cs typeface=" Avenir Next Arabic Medium"/>
              <a:sym typeface=" Avenir Next Arabic Medium"/>
            </a:endParaRPr>
          </a:p>
          <a:p>
            <a:pPr marL="482600" lvl="1" indent="-241300" algn="l">
              <a:lnSpc>
                <a:spcPts val="4800"/>
              </a:lnSpc>
              <a:buFont typeface="Arial"/>
              <a:buChar char="•"/>
            </a:pPr>
            <a:r>
              <a:rPr lang="en-US" sz="4000">
                <a:solidFill>
                  <a:srgbClr val="000000"/>
                </a:solidFill>
                <a:latin typeface=" Avenir Next Arabic Medium"/>
                <a:ea typeface=" Avenir Next Arabic Medium"/>
                <a:cs typeface=" Avenir Next Arabic Medium"/>
                <a:sym typeface=" Avenir Next Arabic Medium"/>
              </a:rPr>
              <a:t>The Persians allowed the return of any exiled Israelites who wanted to go back to Jerusalem, which still lay in ruins.​</a:t>
            </a:r>
          </a:p>
          <a:p>
            <a:pPr marL="482600" lvl="1" indent="-241300" algn="l">
              <a:lnSpc>
                <a:spcPts val="4800"/>
              </a:lnSpc>
            </a:pPr>
            <a:endParaRPr lang="en-US" sz="4000">
              <a:solidFill>
                <a:srgbClr val="000000"/>
              </a:solidFill>
              <a:latin typeface=" Avenir Next Arabic Medium"/>
              <a:ea typeface=" Avenir Next Arabic Medium"/>
              <a:cs typeface=" Avenir Next Arabic Medium"/>
              <a:sym typeface=" Avenir Next Arabic Medium"/>
            </a:endParaRPr>
          </a:p>
          <a:p>
            <a:pPr marL="482600" lvl="1" indent="-241300" algn="l">
              <a:lnSpc>
                <a:spcPts val="4800"/>
              </a:lnSpc>
              <a:buFont typeface="Arial"/>
              <a:buChar char="•"/>
            </a:pPr>
            <a:r>
              <a:rPr lang="en-US" sz="4000">
                <a:solidFill>
                  <a:srgbClr val="000000"/>
                </a:solidFill>
                <a:latin typeface=" Avenir Next Arabic Medium"/>
                <a:ea typeface=" Avenir Next Arabic Medium"/>
                <a:cs typeface=" Avenir Next Arabic Medium"/>
                <a:sym typeface=" Avenir Next Arabic Medium"/>
              </a:rPr>
              <a:t>Under the leadership of Joshua (high priest) and Zerubbabel (an heir from the line of David) a group of exiles returned to rebuild the city and their lives.​</a:t>
            </a:r>
          </a:p>
          <a:p>
            <a:pPr marL="482600" lvl="1" indent="-241300" algn="l">
              <a:lnSpc>
                <a:spcPts val="4800"/>
              </a:lnSpc>
            </a:pPr>
            <a:endParaRPr lang="en-US" sz="4000">
              <a:solidFill>
                <a:srgbClr val="000000"/>
              </a:solidFill>
              <a:latin typeface=" Avenir Next Arabic Medium"/>
              <a:ea typeface=" Avenir Next Arabic Medium"/>
              <a:cs typeface=" Avenir Next Arabic Medium"/>
              <a:sym typeface=" Avenir Next Arabic Medium"/>
            </a:endParaRPr>
          </a:p>
          <a:p>
            <a:pPr marL="482600" lvl="1" indent="-241300" algn="l">
              <a:lnSpc>
                <a:spcPts val="4800"/>
              </a:lnSpc>
              <a:buFont typeface="Arial"/>
              <a:buChar char="•"/>
            </a:pPr>
            <a:r>
              <a:rPr lang="en-US" sz="4000">
                <a:solidFill>
                  <a:srgbClr val="000000"/>
                </a:solidFill>
                <a:latin typeface=" Avenir Next Arabic Medium"/>
                <a:ea typeface=" Avenir Next Arabic Medium"/>
                <a:cs typeface=" Avenir Next Arabic Medium"/>
                <a:sym typeface=" Avenir Next Arabic Medium"/>
              </a:rPr>
              <a:t>The people would have been concerned about survival: livelihood and agriculture, hostility from </a:t>
            </a:r>
            <a:r>
              <a:rPr lang="en-US" sz="4000" err="1">
                <a:solidFill>
                  <a:srgbClr val="000000"/>
                </a:solidFill>
                <a:latin typeface=" Avenir Next Arabic Medium"/>
                <a:ea typeface=" Avenir Next Arabic Medium"/>
                <a:cs typeface=" Avenir Next Arabic Medium"/>
                <a:sym typeface=" Avenir Next Arabic Medium"/>
              </a:rPr>
              <a:t>neighbouring</a:t>
            </a:r>
            <a:r>
              <a:rPr lang="en-US" sz="4000">
                <a:solidFill>
                  <a:srgbClr val="000000"/>
                </a:solidFill>
                <a:latin typeface=" Avenir Next Arabic Medium"/>
                <a:ea typeface=" Avenir Next Arabic Medium"/>
                <a:cs typeface=" Avenir Next Arabic Medium"/>
                <a:sym typeface=" Avenir Next Arabic Medium"/>
              </a:rPr>
              <a:t> nations</a:t>
            </a:r>
            <a:endParaRPr lang="en-US" sz="4000">
              <a:solidFill>
                <a:srgbClr val="000000"/>
              </a:solidFill>
              <a:latin typeface=" Avenir Next Arabic Medium"/>
              <a:ea typeface=" Avenir Next Arabic Medium"/>
              <a:cs typeface=" Avenir Next Arabic Medium"/>
            </a:endParaRPr>
          </a:p>
        </p:txBody>
      </p:sp>
      <p:sp>
        <p:nvSpPr>
          <p:cNvPr id="13" name="Freeform 7" descr="Postit Notes with solid fill">
            <a:extLst>
              <a:ext uri="{FF2B5EF4-FFF2-40B4-BE49-F238E27FC236}">
                <a16:creationId xmlns:a16="http://schemas.microsoft.com/office/drawing/2014/main" id="{B8C65F7B-3D9F-C390-2BF0-101E5D9A7B74}"/>
              </a:ext>
            </a:extLst>
          </p:cNvPr>
          <p:cNvSpPr/>
          <p:nvPr/>
        </p:nvSpPr>
        <p:spPr>
          <a:xfrm>
            <a:off x="1085849" y="771525"/>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3982453" y="-4335379"/>
            <a:ext cx="10639926" cy="18604832"/>
            <a:chOff x="21050" y="-299609"/>
            <a:chExt cx="13716000" cy="24384000"/>
          </a:xfrm>
        </p:grpSpPr>
        <p:sp>
          <p:nvSpPr>
            <p:cNvPr id="3" name="Freeform 3"/>
            <p:cNvSpPr/>
            <p:nvPr/>
          </p:nvSpPr>
          <p:spPr>
            <a:xfrm>
              <a:off x="21050" y="-299609"/>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7" name="TextBox 7"/>
          <p:cNvSpPr txBox="1"/>
          <p:nvPr/>
        </p:nvSpPr>
        <p:spPr>
          <a:xfrm>
            <a:off x="1085850" y="1027974"/>
            <a:ext cx="15011400" cy="740587"/>
          </a:xfrm>
          <a:prstGeom prst="rect">
            <a:avLst/>
          </a:prstGeom>
        </p:spPr>
        <p:txBody>
          <a:bodyPr wrap="square" lIns="0" tIns="0" rIns="0" bIns="0" rtlCol="0" anchor="t">
            <a:spAutoFit/>
          </a:bodyPr>
          <a:lstStyle/>
          <a:p>
            <a:pPr>
              <a:lnSpc>
                <a:spcPts val="5328"/>
              </a:lnSpc>
            </a:pPr>
            <a:r>
              <a:rPr lang="en-US" sz="6000" b="1">
                <a:solidFill>
                  <a:srgbClr val="000000"/>
                </a:solidFill>
                <a:latin typeface=" Avenir Next Arabic Bold"/>
                <a:ea typeface=" Avenir Next Arabic Bold"/>
                <a:cs typeface=" Avenir Next Arabic Bold"/>
                <a:sym typeface=" Avenir Next Arabic Bold"/>
              </a:rPr>
              <a:t>Activity 2: Read &amp; Discuss</a:t>
            </a:r>
            <a:endParaRPr lang="en-US" sz="4000" b="1">
              <a:solidFill>
                <a:srgbClr val="000000"/>
              </a:solidFill>
              <a:latin typeface=" Avenir Next Arabic Bold"/>
              <a:ea typeface=" Avenir Next Arabic Bold"/>
              <a:cs typeface=" Avenir Next Arabic Bold"/>
              <a:sym typeface=" Avenir Next Arabic Bold"/>
            </a:endParaRPr>
          </a:p>
        </p:txBody>
      </p:sp>
      <p:sp>
        <p:nvSpPr>
          <p:cNvPr id="8" name="TextBox 8"/>
          <p:cNvSpPr txBox="1"/>
          <p:nvPr/>
        </p:nvSpPr>
        <p:spPr>
          <a:xfrm>
            <a:off x="1085850" y="2781300"/>
            <a:ext cx="16194974" cy="4616648"/>
          </a:xfrm>
          <a:prstGeom prst="rect">
            <a:avLst/>
          </a:prstGeom>
        </p:spPr>
        <p:txBody>
          <a:bodyPr wrap="square" lIns="0" tIns="0" rIns="0" bIns="0" rtlCol="0" anchor="t">
            <a:spAutoFit/>
          </a:bodyPr>
          <a:lstStyle/>
          <a:p>
            <a:pPr>
              <a:lnSpc>
                <a:spcPts val="4000"/>
              </a:lnSpc>
            </a:pPr>
            <a:r>
              <a:rPr lang="en-US" sz="4800" b="1">
                <a:solidFill>
                  <a:srgbClr val="000000"/>
                </a:solidFill>
                <a:ea typeface=" Avenir Next Arabic Bold"/>
                <a:cs typeface=" Avenir Next Arabic Bold"/>
                <a:sym typeface=" Avenir Next Arabic Bold"/>
              </a:rPr>
              <a:t>Read Haggai 1:1-11 and discuss the following questions </a:t>
            </a:r>
          </a:p>
          <a:p>
            <a:pPr>
              <a:lnSpc>
                <a:spcPts val="4000"/>
              </a:lnSpc>
            </a:pPr>
            <a:endParaRPr lang="en-US" sz="4000" b="1">
              <a:solidFill>
                <a:srgbClr val="000000"/>
              </a:solidFill>
              <a:ea typeface=" Avenir Next Arabic Medium"/>
              <a:cs typeface=" Avenir Next Arabic Bold"/>
            </a:endParaRPr>
          </a:p>
          <a:p>
            <a:pPr>
              <a:lnSpc>
                <a:spcPts val="4000"/>
              </a:lnSpc>
            </a:pPr>
            <a:r>
              <a:rPr lang="en-US" sz="4000">
                <a:solidFill>
                  <a:srgbClr val="000000"/>
                </a:solidFill>
                <a:ea typeface=" Avenir Next Arabic Medium"/>
                <a:cs typeface=" Avenir Next Arabic Medium"/>
                <a:sym typeface=" Avenir Next Arabic Medium"/>
              </a:rPr>
              <a:t>2. What was the people’s initial attitude to building the house of the LORD? (v.2)​</a:t>
            </a:r>
            <a:endParaRPr lang="en-US" sz="4000">
              <a:solidFill>
                <a:srgbClr val="000000"/>
              </a:solidFill>
              <a:ea typeface=" Avenir Next Arabic Medium"/>
              <a:cs typeface=" Avenir Next Arabic Medium"/>
            </a:endParaRPr>
          </a:p>
          <a:p>
            <a:pPr algn="l">
              <a:lnSpc>
                <a:spcPts val="4000"/>
              </a:lnSpc>
            </a:pPr>
            <a:endParaRPr lang="en-US" sz="4000">
              <a:solidFill>
                <a:srgbClr val="000000"/>
              </a:solidFill>
              <a:ea typeface=" Avenir Next Arabic Medium"/>
              <a:cs typeface=" Avenir Next Arabic Medium"/>
            </a:endParaRPr>
          </a:p>
          <a:p>
            <a:pPr algn="l">
              <a:lnSpc>
                <a:spcPts val="3999"/>
              </a:lnSpc>
            </a:pPr>
            <a:r>
              <a:rPr lang="en-US" sz="4000">
                <a:solidFill>
                  <a:srgbClr val="000000"/>
                </a:solidFill>
                <a:ea typeface=" Avenir Next Arabic Medium"/>
                <a:cs typeface=" Avenir Next Arabic Medium"/>
                <a:sym typeface=" Avenir Next Arabic Medium"/>
              </a:rPr>
              <a:t>3. Why do you think the people had that attitude? (infer from v.4,9)​</a:t>
            </a:r>
            <a:endParaRPr lang="en-US" sz="4000">
              <a:solidFill>
                <a:srgbClr val="000000"/>
              </a:solidFill>
              <a:ea typeface=" Avenir Next Arabic Medium"/>
              <a:cs typeface=" Avenir Next Arabic Medium"/>
            </a:endParaRPr>
          </a:p>
          <a:p>
            <a:pPr algn="l">
              <a:lnSpc>
                <a:spcPts val="3999"/>
              </a:lnSpc>
            </a:pPr>
            <a:endParaRPr lang="en-US" sz="4000">
              <a:solidFill>
                <a:srgbClr val="000000"/>
              </a:solidFill>
              <a:ea typeface=" Avenir Next Arabic Medium"/>
              <a:cs typeface=" Avenir Next Arabic Medium"/>
            </a:endParaRPr>
          </a:p>
          <a:p>
            <a:pPr algn="l">
              <a:lnSpc>
                <a:spcPts val="3999"/>
              </a:lnSpc>
            </a:pPr>
            <a:r>
              <a:rPr lang="en-US" sz="4000">
                <a:solidFill>
                  <a:srgbClr val="000000"/>
                </a:solidFill>
                <a:ea typeface=" Avenir Next Arabic Medium"/>
                <a:cs typeface=" Avenir Next Arabic Medium"/>
                <a:sym typeface=" Avenir Next Arabic Medium"/>
              </a:rPr>
              <a:t>4. What was life like for the people as a result of their reluctance to build God’s house? (v.6, 10-11) ​</a:t>
            </a:r>
            <a:endParaRPr lang="en-US" sz="4000">
              <a:solidFill>
                <a:srgbClr val="000000"/>
              </a:solidFill>
              <a:ea typeface=" Avenir Next Arabic Medium"/>
              <a:cs typeface=" Avenir Next Arabic Medium"/>
            </a:endParaRPr>
          </a:p>
        </p:txBody>
      </p:sp>
      <p:grpSp>
        <p:nvGrpSpPr>
          <p:cNvPr id="45" name="Group 4">
            <a:extLst>
              <a:ext uri="{FF2B5EF4-FFF2-40B4-BE49-F238E27FC236}">
                <a16:creationId xmlns:a16="http://schemas.microsoft.com/office/drawing/2014/main" id="{3A9A8D21-462A-C96E-99FD-D29D0401E059}"/>
              </a:ext>
            </a:extLst>
          </p:cNvPr>
          <p:cNvGrpSpPr/>
          <p:nvPr/>
        </p:nvGrpSpPr>
        <p:grpSpPr>
          <a:xfrm>
            <a:off x="1085436" y="2005446"/>
            <a:ext cx="15515266" cy="0"/>
            <a:chOff x="19050" y="0"/>
            <a:chExt cx="20015200" cy="38100"/>
          </a:xfrm>
        </p:grpSpPr>
        <p:sp>
          <p:nvSpPr>
            <p:cNvPr id="44" name="Freeform 5">
              <a:extLst>
                <a:ext uri="{FF2B5EF4-FFF2-40B4-BE49-F238E27FC236}">
                  <a16:creationId xmlns:a16="http://schemas.microsoft.com/office/drawing/2014/main" id="{CAEAAC8D-20A6-D02A-7EDA-6AEC4426747C}"/>
                </a:ext>
              </a:extLst>
            </p:cNvPr>
            <p:cNvSpPr/>
            <p:nvPr/>
          </p:nvSpPr>
          <p:spPr>
            <a:xfrm>
              <a:off x="19050" y="0"/>
              <a:ext cx="20015200" cy="38100"/>
            </a:xfrm>
            <a:custGeom>
              <a:avLst/>
              <a:gdLst/>
              <a:ahLst/>
              <a:cxnLst/>
              <a:rect l="l" t="t" r="r" b="b"/>
              <a:pathLst>
                <a:path w="20015200" h="38100">
                  <a:moveTo>
                    <a:pt x="0" y="0"/>
                  </a:moveTo>
                  <a:lnTo>
                    <a:pt x="20015200" y="0"/>
                  </a:lnTo>
                  <a:lnTo>
                    <a:pt x="20015200" y="38100"/>
                  </a:lnTo>
                  <a:lnTo>
                    <a:pt x="0" y="38100"/>
                  </a:lnTo>
                  <a:close/>
                </a:path>
              </a:pathLst>
            </a:custGeom>
            <a:solidFill>
              <a:srgbClr val="1F1E1D"/>
            </a:solidFill>
            <a:ln w="12700">
              <a:solidFill>
                <a:srgbClr val="000000"/>
              </a:solidFill>
            </a:ln>
          </p:spPr>
          <p:txBody>
            <a:bodyPr/>
            <a:lstStyle/>
            <a:p>
              <a:endParaRPr lang="en-US"/>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032632" y="-4032631"/>
            <a:ext cx="10527537" cy="18592800"/>
            <a:chOff x="0" y="0"/>
            <a:chExt cx="13716000" cy="24384000"/>
          </a:xfrm>
        </p:grpSpPr>
        <p:sp>
          <p:nvSpPr>
            <p:cNvPr id="3" name="Freeform 3"/>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p:cNvSpPr txBox="1"/>
          <p:nvPr/>
        </p:nvSpPr>
        <p:spPr>
          <a:xfrm>
            <a:off x="1028700" y="1485900"/>
            <a:ext cx="16649700" cy="8802410"/>
          </a:xfrm>
          <a:prstGeom prst="round2DiagRect">
            <a:avLst/>
          </a:prstGeom>
          <a:ln>
            <a:noFill/>
          </a:ln>
        </p:spPr>
        <p:txBody>
          <a:bodyPr wrap="square" lIns="0" tIns="0" rIns="0" bIns="0" rtlCol="0" anchor="t">
            <a:spAutoFit/>
          </a:bodyPr>
          <a:lstStyle/>
          <a:p>
            <a:pPr marL="571500" indent="-571500" algn="l">
              <a:lnSpc>
                <a:spcPts val="4800"/>
              </a:lnSpc>
              <a:buFont typeface="Arial" panose="020B0604020202020204" pitchFamily="34" charset="0"/>
              <a:buChar char="•"/>
            </a:pPr>
            <a:r>
              <a:rPr lang="en-US" sz="4000">
                <a:solidFill>
                  <a:srgbClr val="000000"/>
                </a:solidFill>
                <a:latin typeface=" Avenir Next Arabic Medium"/>
                <a:ea typeface="Calibri (MS)"/>
                <a:cs typeface=" Avenir Next Arabic Medium"/>
                <a:sym typeface="Calibri (MS)"/>
              </a:rPr>
              <a:t>The people were unwilling to build the house of the Lord and preferred to procrastinate.​ This was because they were preoccupied with building their own houses (v.9) i.e. they were concerned about their own survival.​</a:t>
            </a:r>
            <a:endParaRPr lang="en-US">
              <a:latin typeface=" Avenir Next Arabic Medium"/>
              <a:cs typeface=" Avenir Next Arabic Medium"/>
            </a:endParaRPr>
          </a:p>
          <a:p>
            <a:pPr marL="571500" indent="-571500" algn="l">
              <a:lnSpc>
                <a:spcPts val="4800"/>
              </a:lnSpc>
              <a:buFont typeface="Arial" panose="020B0604020202020204" pitchFamily="34" charset="0"/>
              <a:buChar char="•"/>
            </a:pPr>
            <a:endParaRPr lang="en-US" sz="4000">
              <a:solidFill>
                <a:srgbClr val="000000"/>
              </a:solidFill>
              <a:latin typeface=" Avenir Next Arabic Medium" panose="020B0604020202020204" charset="-78"/>
              <a:ea typeface="Calibri (MS)"/>
              <a:cs typeface=" Avenir Next Arabic Medium" panose="020B0604020202020204" charset="-78"/>
              <a:sym typeface="Calibri (MS)"/>
            </a:endParaRPr>
          </a:p>
          <a:p>
            <a:pPr marL="571500" indent="-571500" algn="l">
              <a:lnSpc>
                <a:spcPts val="4800"/>
              </a:lnSpc>
              <a:buFont typeface="Arial" panose="020B0604020202020204" pitchFamily="34" charset="0"/>
              <a:buChar char="•"/>
            </a:pPr>
            <a:r>
              <a:rPr lang="en-US" sz="4000">
                <a:solidFill>
                  <a:srgbClr val="000000"/>
                </a:solidFill>
                <a:latin typeface=" Avenir Next Arabic Medium" panose="020B0604020202020204" charset="-78"/>
                <a:ea typeface="Calibri (MS)"/>
                <a:cs typeface=" Avenir Next Arabic Medium" panose="020B0604020202020204" charset="-78"/>
                <a:sym typeface="Calibri (MS)"/>
              </a:rPr>
              <a:t>Commentator Mark Boda says they could have felt that they had insufficient financial resources to build God’s house, or that they were afraid of punishment by their Persian overlords.*</a:t>
            </a:r>
          </a:p>
          <a:p>
            <a:pPr algn="l">
              <a:lnSpc>
                <a:spcPts val="4800"/>
              </a:lnSpc>
            </a:pPr>
            <a:endParaRPr lang="en-US" sz="4000">
              <a:solidFill>
                <a:srgbClr val="000000"/>
              </a:solidFill>
              <a:latin typeface=" Avenir Next Arabic Medium" panose="020B0604020202020204" charset="-78"/>
              <a:ea typeface="Calibri (MS)"/>
              <a:cs typeface=" Avenir Next Arabic Medium" panose="020B0604020202020204" charset="-78"/>
              <a:sym typeface="Calibri (MS)"/>
            </a:endParaRPr>
          </a:p>
          <a:p>
            <a:pPr marL="571500" indent="-571500" algn="l">
              <a:lnSpc>
                <a:spcPts val="4800"/>
              </a:lnSpc>
              <a:buFont typeface="Arial" panose="020B0604020202020204" pitchFamily="34" charset="0"/>
              <a:buChar char="•"/>
            </a:pPr>
            <a:r>
              <a:rPr lang="en-US" sz="4000">
                <a:solidFill>
                  <a:srgbClr val="000000"/>
                </a:solidFill>
                <a:latin typeface=" Avenir Next Arabic Medium" panose="020B0604020202020204" charset="-78"/>
                <a:ea typeface="Calibri (MS)"/>
                <a:cs typeface=" Avenir Next Arabic Medium" panose="020B0604020202020204" charset="-78"/>
                <a:sym typeface="Calibri (MS)"/>
              </a:rPr>
              <a:t>As a result of their reluctance, God called for drought on the land (v.11), and the people experienced material lack (v.6). ​</a:t>
            </a:r>
          </a:p>
          <a:p>
            <a:pPr algn="l">
              <a:lnSpc>
                <a:spcPts val="4800"/>
              </a:lnSpc>
            </a:pPr>
            <a:endParaRPr lang="en-US" sz="4000">
              <a:solidFill>
                <a:srgbClr val="000000"/>
              </a:solidFill>
              <a:latin typeface=" Avenir Next Arabic Medium" panose="020B0604020202020204" charset="-78"/>
              <a:ea typeface="Calibri (MS)"/>
              <a:cs typeface=" Avenir Next Arabic Medium" panose="020B0604020202020204" charset="-78"/>
              <a:sym typeface="Calibri (MS)"/>
            </a:endParaRPr>
          </a:p>
          <a:p>
            <a:pPr>
              <a:lnSpc>
                <a:spcPts val="4800"/>
              </a:lnSpc>
            </a:pPr>
            <a:r>
              <a:rPr lang="en-US" sz="2800">
                <a:latin typeface=" Avenir Next Arabic Medium"/>
                <a:cs typeface=" Avenir Next Arabic Medium"/>
              </a:rPr>
              <a:t>*</a:t>
            </a:r>
            <a:r>
              <a:rPr lang="en-US" sz="2400">
                <a:latin typeface=" Avenir Next Arabic Medium"/>
                <a:cs typeface=" Avenir Next Arabic Medium"/>
              </a:rPr>
              <a:t>Mark J. Boda, The NIV Application Commentary (Grand Rapids, MI: Zondervan Publishing House, 2004), 89.​ ​</a:t>
            </a:r>
          </a:p>
        </p:txBody>
      </p:sp>
      <p:sp>
        <p:nvSpPr>
          <p:cNvPr id="8" name="TextBox 8"/>
          <p:cNvSpPr txBox="1"/>
          <p:nvPr/>
        </p:nvSpPr>
        <p:spPr>
          <a:xfrm>
            <a:off x="2284021" y="791479"/>
            <a:ext cx="12295551" cy="694421"/>
          </a:xfrm>
          <a:prstGeom prst="rect">
            <a:avLst/>
          </a:prstGeom>
        </p:spPr>
        <p:txBody>
          <a:bodyPr lIns="0" tIns="0" rIns="0" bIns="0" rtlCol="0" anchor="t">
            <a:spAutoFit/>
          </a:bodyPr>
          <a:lstStyle/>
          <a:p>
            <a:pPr algn="l">
              <a:lnSpc>
                <a:spcPts val="5328"/>
              </a:lnSpc>
            </a:pPr>
            <a:r>
              <a:rPr lang="en-US" sz="4800" b="1">
                <a:solidFill>
                  <a:srgbClr val="000000"/>
                </a:solidFill>
                <a:latin typeface=" Avenir Next Arabic Bold"/>
                <a:ea typeface=" Avenir Next Arabic Bold"/>
                <a:cs typeface=" Avenir Next Arabic Bold"/>
                <a:sym typeface=" Avenir Next Arabic Bold"/>
              </a:rPr>
              <a:t>Questions 2-4 Discussion Notes</a:t>
            </a:r>
          </a:p>
        </p:txBody>
      </p:sp>
      <p:sp>
        <p:nvSpPr>
          <p:cNvPr id="9" name="Freeform 7" descr="Postit Notes with solid fill">
            <a:extLst>
              <a:ext uri="{FF2B5EF4-FFF2-40B4-BE49-F238E27FC236}">
                <a16:creationId xmlns:a16="http://schemas.microsoft.com/office/drawing/2014/main" id="{A440078C-26D9-12B1-D5C9-70C9CFB9CEFD}"/>
              </a:ext>
            </a:extLst>
          </p:cNvPr>
          <p:cNvSpPr/>
          <p:nvPr/>
        </p:nvSpPr>
        <p:spPr>
          <a:xfrm>
            <a:off x="1085849" y="57150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6200000">
            <a:off x="4034791" y="-4050889"/>
            <a:ext cx="10553700" cy="18623281"/>
            <a:chOff x="-346615" y="-202924"/>
            <a:chExt cx="13716000" cy="24384000"/>
          </a:xfrm>
        </p:grpSpPr>
        <p:sp>
          <p:nvSpPr>
            <p:cNvPr id="3" name="Freeform 3"/>
            <p:cNvSpPr/>
            <p:nvPr/>
          </p:nvSpPr>
          <p:spPr>
            <a:xfrm>
              <a:off x="-346615" y="-202924"/>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grpSp>
        <p:nvGrpSpPr>
          <p:cNvPr id="6" name="Group 6"/>
          <p:cNvGrpSpPr/>
          <p:nvPr/>
        </p:nvGrpSpPr>
        <p:grpSpPr>
          <a:xfrm>
            <a:off x="11868345" y="9054536"/>
            <a:ext cx="3049334" cy="755618"/>
            <a:chOff x="197385" y="-57368"/>
            <a:chExt cx="4065778" cy="1007491"/>
          </a:xfrm>
        </p:grpSpPr>
        <p:sp>
          <p:nvSpPr>
            <p:cNvPr id="7" name="Freeform 7"/>
            <p:cNvSpPr/>
            <p:nvPr/>
          </p:nvSpPr>
          <p:spPr>
            <a:xfrm>
              <a:off x="197385" y="-57368"/>
              <a:ext cx="4065778" cy="1007491"/>
            </a:xfrm>
            <a:custGeom>
              <a:avLst/>
              <a:gdLst/>
              <a:ahLst/>
              <a:cxnLst/>
              <a:rect l="l" t="t" r="r" b="b"/>
              <a:pathLst>
                <a:path w="4065778" h="1007491">
                  <a:moveTo>
                    <a:pt x="0" y="0"/>
                  </a:moveTo>
                  <a:lnTo>
                    <a:pt x="4065778" y="0"/>
                  </a:lnTo>
                  <a:lnTo>
                    <a:pt x="4065778" y="1007491"/>
                  </a:lnTo>
                  <a:lnTo>
                    <a:pt x="0" y="1007491"/>
                  </a:lnTo>
                  <a:close/>
                </a:path>
              </a:pathLst>
            </a:custGeom>
            <a:solidFill>
              <a:srgbClr val="CF8741"/>
            </a:solidFill>
            <a:ln w="12700">
              <a:solidFill>
                <a:srgbClr val="000000"/>
              </a:solidFill>
            </a:ln>
          </p:spPr>
          <p:txBody>
            <a:bodyPr anchor="ctr"/>
            <a:lstStyle/>
            <a:p>
              <a:pPr algn="ctr"/>
              <a:r>
                <a:rPr lang="en-US" sz="2800" b="1"/>
                <a:t>Paneled Houses?</a:t>
              </a:r>
            </a:p>
          </p:txBody>
        </p:sp>
      </p:grpSp>
      <p:sp>
        <p:nvSpPr>
          <p:cNvPr id="11" name="TextBox 11"/>
          <p:cNvSpPr txBox="1"/>
          <p:nvPr/>
        </p:nvSpPr>
        <p:spPr>
          <a:xfrm>
            <a:off x="1372111" y="2675890"/>
            <a:ext cx="7391399" cy="1423467"/>
          </a:xfrm>
          <a:prstGeom prst="rect">
            <a:avLst/>
          </a:prstGeom>
        </p:spPr>
        <p:txBody>
          <a:bodyPr lIns="0" tIns="0" rIns="0" bIns="0" rtlCol="0" anchor="t">
            <a:spAutoFit/>
          </a:bodyPr>
          <a:lstStyle/>
          <a:p>
            <a:pPr algn="l">
              <a:lnSpc>
                <a:spcPts val="3552"/>
              </a:lnSpc>
            </a:pPr>
            <a:r>
              <a:rPr lang="en-US" sz="4000" b="1">
                <a:solidFill>
                  <a:srgbClr val="FFFFFF"/>
                </a:solidFill>
                <a:latin typeface=" Avenir Next Arabic Medium"/>
                <a:ea typeface=" Avenir Next Arabic Medium"/>
                <a:cs typeface=" Avenir Next Arabic Medium"/>
                <a:sym typeface=" Avenir Next Arabic Medium"/>
              </a:rPr>
              <a:t>What are “paneled houses”?</a:t>
            </a:r>
          </a:p>
          <a:p>
            <a:pPr algn="l">
              <a:lnSpc>
                <a:spcPts val="3552"/>
              </a:lnSpc>
            </a:pPr>
            <a:endParaRPr lang="en-US" sz="4000" b="1">
              <a:solidFill>
                <a:srgbClr val="FFFFFF"/>
              </a:solidFill>
              <a:latin typeface=" Avenir Next Arabic Medium"/>
              <a:ea typeface=" Avenir Next Arabic Medium"/>
              <a:cs typeface=" Avenir Next Arabic Medium"/>
              <a:sym typeface=" Avenir Next Arabic Medium"/>
            </a:endParaRPr>
          </a:p>
          <a:p>
            <a:pPr algn="l">
              <a:lnSpc>
                <a:spcPts val="3552"/>
              </a:lnSpc>
            </a:pPr>
            <a:r>
              <a:rPr lang="en-US" sz="4000" b="1">
                <a:solidFill>
                  <a:srgbClr val="FFFFFF"/>
                </a:solidFill>
                <a:latin typeface=" Avenir Next Arabic Medium"/>
                <a:ea typeface=" Avenir Next Arabic Medium"/>
                <a:cs typeface=" Avenir Next Arabic Medium"/>
                <a:sym typeface=" Avenir Next Arabic Medium"/>
              </a:rPr>
              <a:t>Do they look like this? </a:t>
            </a:r>
          </a:p>
        </p:txBody>
      </p:sp>
      <p:grpSp>
        <p:nvGrpSpPr>
          <p:cNvPr id="12" name="Group 12"/>
          <p:cNvGrpSpPr>
            <a:grpSpLocks noChangeAspect="1"/>
          </p:cNvGrpSpPr>
          <p:nvPr/>
        </p:nvGrpSpPr>
        <p:grpSpPr>
          <a:xfrm>
            <a:off x="10210818" y="2287345"/>
            <a:ext cx="6368205" cy="6368205"/>
            <a:chOff x="0" y="0"/>
            <a:chExt cx="9855199" cy="9855199"/>
          </a:xfrm>
        </p:grpSpPr>
        <p:sp>
          <p:nvSpPr>
            <p:cNvPr id="13" name="Freeform 13" descr="Walnut Wonder: The Richness of Walnut Wood Panel Wall – slatsolution.com"/>
            <p:cNvSpPr/>
            <p:nvPr/>
          </p:nvSpPr>
          <p:spPr>
            <a:xfrm>
              <a:off x="0" y="0"/>
              <a:ext cx="9855200" cy="9855200"/>
            </a:xfrm>
            <a:custGeom>
              <a:avLst/>
              <a:gdLst/>
              <a:ahLst/>
              <a:cxnLst/>
              <a:rect l="l" t="t" r="r" b="b"/>
              <a:pathLst>
                <a:path w="9855200" h="9855200">
                  <a:moveTo>
                    <a:pt x="0" y="0"/>
                  </a:moveTo>
                  <a:lnTo>
                    <a:pt x="9855200" y="0"/>
                  </a:lnTo>
                  <a:lnTo>
                    <a:pt x="9855200" y="9855200"/>
                  </a:lnTo>
                  <a:lnTo>
                    <a:pt x="0" y="9855200"/>
                  </a:lnTo>
                  <a:lnTo>
                    <a:pt x="0" y="0"/>
                  </a:lnTo>
                  <a:close/>
                </a:path>
              </a:pathLst>
            </a:custGeom>
            <a:blipFill>
              <a:blip r:embed="rId4"/>
              <a:stretch>
                <a:fillRect/>
              </a:stretch>
            </a:blipFill>
          </p:spPr>
          <p:txBody>
            <a:bodyPr/>
            <a:lstStyle/>
            <a:p>
              <a:endParaRPr lang="en-US"/>
            </a:p>
          </p:txBody>
        </p:sp>
      </p:grpSp>
      <p:sp>
        <p:nvSpPr>
          <p:cNvPr id="14" name="Freeform 14" descr="Magnifying glass with solid fill"/>
          <p:cNvSpPr/>
          <p:nvPr/>
        </p:nvSpPr>
        <p:spPr>
          <a:xfrm>
            <a:off x="1150051" y="680915"/>
            <a:ext cx="845306" cy="845306"/>
          </a:xfrm>
          <a:custGeom>
            <a:avLst/>
            <a:gdLst/>
            <a:ahLst/>
            <a:cxnLst/>
            <a:rect l="l" t="t" r="r" b="b"/>
            <a:pathLst>
              <a:path w="845306" h="845306">
                <a:moveTo>
                  <a:pt x="0" y="0"/>
                </a:moveTo>
                <a:lnTo>
                  <a:pt x="845306" y="0"/>
                </a:lnTo>
                <a:lnTo>
                  <a:pt x="845306" y="845306"/>
                </a:lnTo>
                <a:lnTo>
                  <a:pt x="0" y="84530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TextBox 15"/>
          <p:cNvSpPr txBox="1"/>
          <p:nvPr/>
        </p:nvSpPr>
        <p:spPr>
          <a:xfrm>
            <a:off x="2101184" y="825313"/>
            <a:ext cx="10700415" cy="875240"/>
          </a:xfrm>
          <a:prstGeom prst="rect">
            <a:avLst/>
          </a:prstGeom>
        </p:spPr>
        <p:txBody>
          <a:bodyPr wrap="square" lIns="0" tIns="0" rIns="0" bIns="0" rtlCol="0" anchor="t">
            <a:spAutoFit/>
          </a:bodyPr>
          <a:lstStyle/>
          <a:p>
            <a:pPr algn="l">
              <a:lnSpc>
                <a:spcPts val="6720"/>
              </a:lnSpc>
            </a:pPr>
            <a:r>
              <a:rPr lang="en-US" sz="6000" b="1">
                <a:solidFill>
                  <a:srgbClr val="F8F8F0"/>
                </a:solidFill>
                <a:latin typeface=" Avenir Next Arabic Bold"/>
                <a:ea typeface=" Avenir Next Arabic Bold"/>
                <a:cs typeface=" Avenir Next Arabic Bold"/>
                <a:sym typeface=" Avenir Next Arabic Bold"/>
              </a:rPr>
              <a:t>EXEGETICAL INSIGHT 1</a:t>
            </a:r>
          </a:p>
        </p:txBody>
      </p:sp>
      <p:grpSp>
        <p:nvGrpSpPr>
          <p:cNvPr id="16" name="Group 5">
            <a:extLst>
              <a:ext uri="{FF2B5EF4-FFF2-40B4-BE49-F238E27FC236}">
                <a16:creationId xmlns:a16="http://schemas.microsoft.com/office/drawing/2014/main" id="{0CD11B20-3A32-EFF2-FC21-5F2A93C6740C}"/>
              </a:ext>
            </a:extLst>
          </p:cNvPr>
          <p:cNvGrpSpPr/>
          <p:nvPr/>
        </p:nvGrpSpPr>
        <p:grpSpPr>
          <a:xfrm>
            <a:off x="1242630" y="1861403"/>
            <a:ext cx="15544800" cy="45719"/>
            <a:chOff x="0" y="0"/>
            <a:chExt cx="21348701" cy="63500"/>
          </a:xfrm>
        </p:grpSpPr>
        <p:sp>
          <p:nvSpPr>
            <p:cNvPr id="17" name="Freeform 6">
              <a:extLst>
                <a:ext uri="{FF2B5EF4-FFF2-40B4-BE49-F238E27FC236}">
                  <a16:creationId xmlns:a16="http://schemas.microsoft.com/office/drawing/2014/main" id="{C0BBFE20-FF88-8CFB-B447-2A380EA69E4F}"/>
                </a:ext>
              </a:extLst>
            </p:cNvPr>
            <p:cNvSpPr/>
            <p:nvPr/>
          </p:nvSpPr>
          <p:spPr>
            <a:xfrm>
              <a:off x="19050" y="0"/>
              <a:ext cx="21310600" cy="6350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61F3CED1-BF6D-30EB-048D-98A4FFAAE8BD}"/>
              </a:ext>
            </a:extLst>
          </p:cNvPr>
          <p:cNvGrpSpPr/>
          <p:nvPr/>
        </p:nvGrpSpPr>
        <p:grpSpPr>
          <a:xfrm rot="16200000">
            <a:off x="3928109" y="-4050890"/>
            <a:ext cx="10553700" cy="18623281"/>
            <a:chOff x="0" y="0"/>
            <a:chExt cx="13716000" cy="24384000"/>
          </a:xfrm>
        </p:grpSpPr>
        <p:sp>
          <p:nvSpPr>
            <p:cNvPr id="5" name="Freeform 3">
              <a:extLst>
                <a:ext uri="{FF2B5EF4-FFF2-40B4-BE49-F238E27FC236}">
                  <a16:creationId xmlns:a16="http://schemas.microsoft.com/office/drawing/2014/main" id="{07ECEFC8-A8B2-8F16-BDEC-BE24099E2122}"/>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p:cNvSpPr txBox="1"/>
          <p:nvPr/>
        </p:nvSpPr>
        <p:spPr>
          <a:xfrm>
            <a:off x="896776" y="2557989"/>
            <a:ext cx="16616366" cy="7491794"/>
          </a:xfrm>
          <a:prstGeom prst="rect">
            <a:avLst/>
          </a:prstGeom>
        </p:spPr>
        <p:txBody>
          <a:bodyPr lIns="0" tIns="0" rIns="0" bIns="0" rtlCol="0" anchor="t">
            <a:spAutoFit/>
          </a:bodyPr>
          <a:lstStyle/>
          <a:p>
            <a:pPr algn="l">
              <a:lnSpc>
                <a:spcPts val="2799"/>
              </a:lnSpc>
            </a:pPr>
            <a:endParaRPr sz="4000" spc="-300">
              <a:latin typeface=" Avenir Next Arabic Medium" panose="020B0604020202020204" charset="-78"/>
              <a:cs typeface=" Avenir Next Arabic Medium" panose="020B0604020202020204" charset="-78"/>
            </a:endParaRPr>
          </a:p>
          <a:p>
            <a:pPr marL="482600" lvl="1" indent="-241300" algn="l">
              <a:buFont typeface="Arial"/>
              <a:buChar char="•"/>
            </a:pPr>
            <a:r>
              <a:rPr lang="en-US" sz="4000" b="1">
                <a:solidFill>
                  <a:srgbClr val="FFFFFF"/>
                </a:solidFill>
                <a:latin typeface=" Avenir Next Arabic Medium"/>
                <a:ea typeface=" Avenir Next Arabic Medium"/>
                <a:cs typeface=" Avenir Next Arabic Medium"/>
                <a:sym typeface=" Avenir Next Arabic Medium"/>
              </a:rPr>
              <a:t>The phrase “paneled houses” is probably better understood in the sense of ‘roofed’ or ‘completed’ houses, in contrast to the LORD’s ‘unfinished’ house—lacking even a roof! *</a:t>
            </a:r>
            <a:endParaRPr lang="en-US" sz="4000" b="1">
              <a:solidFill>
                <a:srgbClr val="FFFFFF"/>
              </a:solidFill>
              <a:latin typeface=" Avenir Next Arabic Medium"/>
              <a:ea typeface=" Avenir Next Arabic Medium"/>
              <a:cs typeface=" Avenir Next Arabic Medium"/>
            </a:endParaRPr>
          </a:p>
          <a:p>
            <a:pPr marL="482600" lvl="1" indent="-241300" algn="l">
              <a:buFont typeface="Arial"/>
              <a:buChar char="•"/>
            </a:pPr>
            <a:endPar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endParaRPr>
          </a:p>
          <a:p>
            <a:pPr marL="481965" lvl="1" indent="-240665" algn="l">
              <a:buFont typeface="Arial"/>
              <a:buChar char="•"/>
            </a:pPr>
            <a:r>
              <a:rPr lang="en-US" sz="4000" b="1">
                <a:solidFill>
                  <a:srgbClr val="FFFFFF"/>
                </a:solidFill>
                <a:latin typeface=" Avenir Next Arabic Medium"/>
                <a:ea typeface=" Avenir Next Arabic Medium"/>
                <a:cs typeface=" Avenir Next Arabic Medium"/>
                <a:sym typeface=" Avenir Next Arabic Medium"/>
              </a:rPr>
              <a:t>Thus the use of the term does not mean that the returned exiles were trying to build luxurious homes for themselves and thereby forgetting God’s house – they were poor and just trying to survive!​</a:t>
            </a:r>
            <a:endParaRPr lang="en-US" sz="4000" b="1">
              <a:solidFill>
                <a:srgbClr val="FFFFFF"/>
              </a:solidFill>
              <a:latin typeface=" Avenir Next Arabic Medium"/>
              <a:ea typeface=" Avenir Next Arabic Medium"/>
              <a:cs typeface=" Avenir Next Arabic Medium"/>
            </a:endParaRPr>
          </a:p>
          <a:p>
            <a:pPr marL="241046" lvl="1" algn="l">
              <a:lnSpc>
                <a:spcPts val="4800"/>
              </a:lnSpc>
            </a:pPr>
            <a:endPar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endParaRPr>
          </a:p>
          <a:p>
            <a:pPr marL="241046" lvl="1" algn="l">
              <a:lnSpc>
                <a:spcPts val="4800"/>
              </a:lnSpc>
            </a:pPr>
            <a:endPar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endParaRPr>
          </a:p>
          <a:p>
            <a:pPr marL="240665" lvl="1" algn="l">
              <a:lnSpc>
                <a:spcPts val="4800"/>
              </a:lnSpc>
            </a:pPr>
            <a:r>
              <a:rPr lang="en-US" sz="2800">
                <a:solidFill>
                  <a:schemeClr val="bg1"/>
                </a:solidFill>
                <a:latin typeface=" Avenir Next Arabic Medium"/>
                <a:cs typeface=" Avenir Next Arabic Medium"/>
              </a:rPr>
              <a:t>*</a:t>
            </a:r>
            <a:r>
              <a:rPr lang="en-US" sz="2400">
                <a:solidFill>
                  <a:schemeClr val="bg1"/>
                </a:solidFill>
                <a:latin typeface=" Avenir Next Arabic Medium"/>
                <a:cs typeface=" Avenir Next Arabic Medium"/>
              </a:rPr>
              <a:t>Andrew E. Hill, , ed. David G. Firth, vol. 28, Tyndale Old Testament Commentaries (Nottingham, England: Inter-Varsity Press, 2012), 65.</a:t>
            </a:r>
            <a:endParaRPr lang="en-US" sz="2400" b="1">
              <a:solidFill>
                <a:schemeClr val="bg1"/>
              </a:solidFill>
              <a:latin typeface=" Avenir Next Arabic Medium"/>
              <a:ea typeface=" Avenir Next Arabic Medium"/>
              <a:cs typeface=" Avenir Next Arabic Medium"/>
            </a:endParaRPr>
          </a:p>
          <a:p>
            <a:pPr algn="l">
              <a:lnSpc>
                <a:spcPts val="2799"/>
              </a:lnSpc>
            </a:pPr>
            <a:endParaRPr lang="en-US" sz="2400" b="1">
              <a:solidFill>
                <a:srgbClr val="FFFFFF"/>
              </a:solidFill>
              <a:latin typeface=" Avenir Next Arabic Medium"/>
              <a:ea typeface=" Avenir Next Arabic Medium"/>
              <a:cs typeface=" Avenir Next Arabic Medium"/>
            </a:endParaRPr>
          </a:p>
        </p:txBody>
      </p:sp>
      <p:sp>
        <p:nvSpPr>
          <p:cNvPr id="7" name="Freeform 7" descr="Magnifying glass with solid fill"/>
          <p:cNvSpPr/>
          <p:nvPr/>
        </p:nvSpPr>
        <p:spPr>
          <a:xfrm>
            <a:off x="1176892" y="57150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2232806" y="751439"/>
            <a:ext cx="14988394" cy="1420261"/>
          </a:xfrm>
          <a:prstGeom prst="rect">
            <a:avLst/>
          </a:prstGeom>
        </p:spPr>
        <p:txBody>
          <a:bodyPr lIns="0" tIns="0" rIns="0" bIns="0" rtlCol="0" anchor="t">
            <a:spAutoFit/>
          </a:bodyPr>
          <a:lstStyle/>
          <a:p>
            <a:pPr algn="l">
              <a:lnSpc>
                <a:spcPts val="5328"/>
              </a:lnSpc>
            </a:pPr>
            <a:r>
              <a:rPr lang="en-US" sz="6000" b="1" spc="-300">
                <a:solidFill>
                  <a:srgbClr val="FFFFFF"/>
                </a:solidFill>
                <a:latin typeface=" Avenir Next Arabic Bold"/>
                <a:ea typeface=" Avenir Next Arabic Bold"/>
                <a:cs typeface=" Avenir Next Arabic Bold"/>
                <a:sym typeface=" Avenir Next Arabic Bold"/>
              </a:rPr>
              <a:t>Exegetical Insight 1: What are “paneled houses”?​</a:t>
            </a:r>
          </a:p>
        </p:txBody>
      </p:sp>
      <p:sp>
        <p:nvSpPr>
          <p:cNvPr id="9" name="Freeform 5">
            <a:extLst>
              <a:ext uri="{FF2B5EF4-FFF2-40B4-BE49-F238E27FC236}">
                <a16:creationId xmlns:a16="http://schemas.microsoft.com/office/drawing/2014/main" id="{7D1A9111-7F10-19B6-00CD-391FF4D53849}"/>
              </a:ext>
            </a:extLst>
          </p:cNvPr>
          <p:cNvSpPr/>
          <p:nvPr/>
        </p:nvSpPr>
        <p:spPr>
          <a:xfrm>
            <a:off x="933450" y="2324100"/>
            <a:ext cx="1598295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382E3-4E34-C759-E233-F2222D574AA6}"/>
            </a:ext>
          </a:extLst>
        </p:cNvPr>
        <p:cNvGrpSpPr/>
        <p:nvPr/>
      </p:nvGrpSpPr>
      <p:grpSpPr>
        <a:xfrm>
          <a:off x="0" y="0"/>
          <a:ext cx="0" cy="0"/>
          <a:chOff x="0" y="0"/>
          <a:chExt cx="0" cy="0"/>
        </a:xfrm>
      </p:grpSpPr>
      <p:grpSp>
        <p:nvGrpSpPr>
          <p:cNvPr id="4" name="Group 2">
            <a:extLst>
              <a:ext uri="{FF2B5EF4-FFF2-40B4-BE49-F238E27FC236}">
                <a16:creationId xmlns:a16="http://schemas.microsoft.com/office/drawing/2014/main" id="{87C451CE-C62F-9658-79DE-C555572554B8}"/>
              </a:ext>
            </a:extLst>
          </p:cNvPr>
          <p:cNvGrpSpPr/>
          <p:nvPr/>
        </p:nvGrpSpPr>
        <p:grpSpPr>
          <a:xfrm rot="16200000">
            <a:off x="3928109" y="-4049831"/>
            <a:ext cx="10553700" cy="18623281"/>
            <a:chOff x="0" y="0"/>
            <a:chExt cx="13716000" cy="24384000"/>
          </a:xfrm>
        </p:grpSpPr>
        <p:sp>
          <p:nvSpPr>
            <p:cNvPr id="5" name="Freeform 3">
              <a:extLst>
                <a:ext uri="{FF2B5EF4-FFF2-40B4-BE49-F238E27FC236}">
                  <a16:creationId xmlns:a16="http://schemas.microsoft.com/office/drawing/2014/main" id="{3C628DA2-D916-E5C0-AB8B-D4004F93CD88}"/>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a:extLst>
              <a:ext uri="{FF2B5EF4-FFF2-40B4-BE49-F238E27FC236}">
                <a16:creationId xmlns:a16="http://schemas.microsoft.com/office/drawing/2014/main" id="{F8DD5806-4727-8C83-049C-00DFF4EC3765}"/>
              </a:ext>
            </a:extLst>
          </p:cNvPr>
          <p:cNvSpPr txBox="1"/>
          <p:nvPr/>
        </p:nvSpPr>
        <p:spPr>
          <a:xfrm>
            <a:off x="936325" y="3326001"/>
            <a:ext cx="16616366" cy="3500958"/>
          </a:xfrm>
          <a:prstGeom prst="rect">
            <a:avLst/>
          </a:prstGeom>
        </p:spPr>
        <p:txBody>
          <a:bodyPr lIns="0" tIns="0" rIns="0" bIns="0" rtlCol="0" anchor="t">
            <a:spAutoFit/>
          </a:bodyPr>
          <a:lstStyle/>
          <a:p>
            <a:pPr marL="240665" lvl="1" algn="l"/>
            <a:r>
              <a:rPr lang="en-US" sz="4000" b="1" i="1">
                <a:solidFill>
                  <a:srgbClr val="CF8741"/>
                </a:solidFill>
                <a:latin typeface=" Avenir Next Arabic Medium" panose="020B0604020202020204" charset="-78"/>
                <a:ea typeface=" Avenir Next Arabic Bold"/>
                <a:cs typeface=" Avenir Next Arabic Medium" panose="020B0604020202020204" charset="-78"/>
                <a:sym typeface=" Avenir Next Arabic Bold"/>
              </a:rPr>
              <a:t>Why this matters to us…</a:t>
            </a:r>
            <a:endParaRPr lang="en-US"/>
          </a:p>
          <a:p>
            <a:pPr marL="241046" lvl="1" algn="l"/>
            <a:endParaRPr lang="en-US" sz="4000" b="1" i="1">
              <a:solidFill>
                <a:srgbClr val="CF8741"/>
              </a:solidFill>
              <a:latin typeface=" Avenir Next Arabic Medium" panose="020B0604020202020204" charset="-78"/>
              <a:ea typeface=" Avenir Next Arabic Medium"/>
              <a:cs typeface=" Avenir Next Arabic Medium" panose="020B0604020202020204" charset="-78"/>
              <a:sym typeface=" Avenir Next Arabic Bold"/>
            </a:endParaRPr>
          </a:p>
          <a:p>
            <a:pPr marL="240665" lvl="1"/>
            <a:r>
              <a:rPr lang="en-US" sz="4000" b="1" dirty="0">
                <a:solidFill>
                  <a:srgbClr val="FFFFFF"/>
                </a:solidFill>
                <a:latin typeface=" Avenir Next Arabic Medium"/>
                <a:ea typeface=" Avenir Next Arabic Medium"/>
                <a:cs typeface=" Avenir Next Arabic Medium"/>
                <a:sym typeface=" Avenir Next Arabic Medium"/>
              </a:rPr>
              <a:t>Even if we think we are just “trying to survive” in life, and don’t have the luxury or buffer we want, we are still called to build God’s house and Kingdom (Matt 6:33, Luke 17:19).</a:t>
            </a:r>
            <a:endParaRPr lang="en-US" sz="4000" b="1" dirty="0">
              <a:solidFill>
                <a:srgbClr val="FFFFFF"/>
              </a:solidFill>
              <a:latin typeface=" Avenir Next Arabic Medium"/>
              <a:ea typeface=" Avenir Next Arabic Medium"/>
              <a:cs typeface=" Avenir Next Arabic Medium"/>
            </a:endParaRPr>
          </a:p>
          <a:p>
            <a:pPr algn="l">
              <a:lnSpc>
                <a:spcPts val="2799"/>
              </a:lnSpc>
            </a:pPr>
            <a:endParaRPr lang="en-US" sz="4000" b="1">
              <a:solidFill>
                <a:srgbClr val="FFFFFF"/>
              </a:solidFill>
              <a:latin typeface=" Avenir Next Arabic Medium"/>
              <a:ea typeface=" Avenir Next Arabic Medium"/>
              <a:cs typeface=" Avenir Next Arabic Medium"/>
              <a:sym typeface=" Avenir Next Arabic Medium"/>
            </a:endParaRPr>
          </a:p>
        </p:txBody>
      </p:sp>
      <p:sp>
        <p:nvSpPr>
          <p:cNvPr id="7" name="Freeform 7" descr="Magnifying glass with solid fill">
            <a:extLst>
              <a:ext uri="{FF2B5EF4-FFF2-40B4-BE49-F238E27FC236}">
                <a16:creationId xmlns:a16="http://schemas.microsoft.com/office/drawing/2014/main" id="{A3C3E374-4518-3DAF-2850-FC0B196DD8AB}"/>
              </a:ext>
            </a:extLst>
          </p:cNvPr>
          <p:cNvSpPr/>
          <p:nvPr/>
        </p:nvSpPr>
        <p:spPr>
          <a:xfrm>
            <a:off x="1034143" y="758924"/>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2EC7063D-23BC-38F2-3EC1-A74B418C9479}"/>
              </a:ext>
            </a:extLst>
          </p:cNvPr>
          <p:cNvSpPr txBox="1"/>
          <p:nvPr/>
        </p:nvSpPr>
        <p:spPr>
          <a:xfrm>
            <a:off x="2265463" y="1028700"/>
            <a:ext cx="14988394" cy="1420261"/>
          </a:xfrm>
          <a:prstGeom prst="rect">
            <a:avLst/>
          </a:prstGeom>
        </p:spPr>
        <p:txBody>
          <a:bodyPr lIns="0" tIns="0" rIns="0" bIns="0" rtlCol="0" anchor="t">
            <a:spAutoFit/>
          </a:bodyPr>
          <a:lstStyle/>
          <a:p>
            <a:pPr algn="l">
              <a:lnSpc>
                <a:spcPts val="5328"/>
              </a:lnSpc>
            </a:pPr>
            <a:r>
              <a:rPr lang="en-US" sz="6000" b="1">
                <a:solidFill>
                  <a:srgbClr val="FFFFFF"/>
                </a:solidFill>
                <a:latin typeface=" Avenir Next Arabic Bold"/>
                <a:ea typeface=" Avenir Next Arabic Bold"/>
                <a:cs typeface=" Avenir Next Arabic Bold"/>
                <a:sym typeface=" Avenir Next Arabic Bold"/>
              </a:rPr>
              <a:t>Exegetical Insight 1: What are “paneled houses”?​</a:t>
            </a:r>
          </a:p>
        </p:txBody>
      </p:sp>
      <p:sp>
        <p:nvSpPr>
          <p:cNvPr id="3" name="Freeform 5">
            <a:extLst>
              <a:ext uri="{FF2B5EF4-FFF2-40B4-BE49-F238E27FC236}">
                <a16:creationId xmlns:a16="http://schemas.microsoft.com/office/drawing/2014/main" id="{EE531DDA-8E7D-97E5-C4A3-2B80CA80133C}"/>
              </a:ext>
            </a:extLst>
          </p:cNvPr>
          <p:cNvSpPr/>
          <p:nvPr/>
        </p:nvSpPr>
        <p:spPr>
          <a:xfrm>
            <a:off x="933450" y="2581275"/>
            <a:ext cx="1598295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Tree>
    <p:extLst>
      <p:ext uri="{BB962C8B-B14F-4D97-AF65-F5344CB8AC3E}">
        <p14:creationId xmlns:p14="http://schemas.microsoft.com/office/powerpoint/2010/main" val="4007399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76EFB794-7131-A579-1D80-3A5416CB83F6}"/>
              </a:ext>
            </a:extLst>
          </p:cNvPr>
          <p:cNvGrpSpPr/>
          <p:nvPr/>
        </p:nvGrpSpPr>
        <p:grpSpPr>
          <a:xfrm rot="16200000">
            <a:off x="3928109" y="-4050890"/>
            <a:ext cx="10553700" cy="18623281"/>
            <a:chOff x="0" y="0"/>
            <a:chExt cx="13716000" cy="24384000"/>
          </a:xfrm>
        </p:grpSpPr>
        <p:sp>
          <p:nvSpPr>
            <p:cNvPr id="5" name="Freeform 3">
              <a:extLst>
                <a:ext uri="{FF2B5EF4-FFF2-40B4-BE49-F238E27FC236}">
                  <a16:creationId xmlns:a16="http://schemas.microsoft.com/office/drawing/2014/main" id="{E1B5502B-F919-8D08-602D-1F339AEB5083}"/>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p:cNvSpPr txBox="1"/>
          <p:nvPr/>
        </p:nvSpPr>
        <p:spPr>
          <a:xfrm>
            <a:off x="896776" y="2746809"/>
            <a:ext cx="16616366" cy="7727757"/>
          </a:xfrm>
          <a:prstGeom prst="rect">
            <a:avLst/>
          </a:prstGeom>
        </p:spPr>
        <p:txBody>
          <a:bodyPr lIns="0" tIns="0" rIns="0" bIns="0" rtlCol="0" anchor="t">
            <a:spAutoFit/>
          </a:bodyPr>
          <a:lstStyle/>
          <a:p>
            <a:pPr algn="l">
              <a:lnSpc>
                <a:spcPts val="2799"/>
              </a:lnSpc>
            </a:pPr>
            <a:endParaRPr sz="4000" spc="-150">
              <a:latin typeface=" Avenir Next Arabic Medium" panose="020B0604020202020204" charset="-78"/>
              <a:cs typeface=" Avenir Next Arabic Medium" panose="020B0604020202020204" charset="-78"/>
            </a:endParaRPr>
          </a:p>
          <a:p>
            <a:pPr marL="482600" lvl="1" indent="-241300" algn="l">
              <a:lnSpc>
                <a:spcPts val="4800"/>
              </a:lnSpc>
              <a:buFont typeface="Arial"/>
              <a:buChar char="•"/>
            </a:pPr>
            <a:r>
              <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rPr>
              <a:t>At first glance it seems harsh and transactional that God is punishing His people for not building His house, by causing a drought.​</a:t>
            </a:r>
          </a:p>
          <a:p>
            <a:pPr marL="482600" lvl="1" indent="-241300" algn="l">
              <a:lnSpc>
                <a:spcPts val="4800"/>
              </a:lnSpc>
            </a:pPr>
            <a:endPar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endParaRPr>
          </a:p>
          <a:p>
            <a:pPr marL="482600" lvl="1" indent="-241300">
              <a:lnSpc>
                <a:spcPts val="4800"/>
              </a:lnSpc>
              <a:buFont typeface="Arial"/>
              <a:buChar char="•"/>
            </a:pPr>
            <a:r>
              <a:rPr lang="en-US" sz="4000" b="1">
                <a:solidFill>
                  <a:srgbClr val="FFFFFF"/>
                </a:solidFill>
                <a:latin typeface=" Avenir Next Arabic Medium"/>
                <a:ea typeface=" Avenir Next Arabic Medium"/>
                <a:cs typeface=" Avenir Next Arabic Medium"/>
                <a:sym typeface=" Avenir Next Arabic Medium"/>
              </a:rPr>
              <a:t>Commentator Anthony Petterson explains: There is Hebrew word play going on. The LORD's people have left the temple ‘desolate’ (</a:t>
            </a:r>
            <a:r>
              <a:rPr lang="en-US" sz="4000" b="1" i="1" err="1">
                <a:solidFill>
                  <a:srgbClr val="FFFFFF"/>
                </a:solidFill>
                <a:latin typeface=" Avenir Next Arabic Medium"/>
                <a:ea typeface=" Avenir Next Arabic Medium"/>
                <a:cs typeface=" Avenir Next Arabic Medium"/>
                <a:sym typeface=" Avenir Next Arabic Medium"/>
              </a:rPr>
              <a:t>ḥārēb</a:t>
            </a:r>
            <a:r>
              <a:rPr lang="en-US" sz="4000" b="1" i="1">
                <a:solidFill>
                  <a:srgbClr val="FFFFFF"/>
                </a:solidFill>
                <a:latin typeface=" Avenir Next Arabic Medium"/>
                <a:ea typeface=" Avenir Next Arabic Medium"/>
                <a:cs typeface=" Avenir Next Arabic Medium"/>
                <a:sym typeface=" Avenir Next Arabic Medium"/>
              </a:rPr>
              <a:t>, </a:t>
            </a:r>
            <a:r>
              <a:rPr lang="en-US" sz="4000" b="1">
                <a:solidFill>
                  <a:srgbClr val="FFFFFF"/>
                </a:solidFill>
                <a:latin typeface=" Avenir Next Arabic Medium"/>
                <a:ea typeface=" Avenir Next Arabic Medium"/>
                <a:cs typeface=" Avenir Next Arabic Medium"/>
                <a:sym typeface=" Avenir Next Arabic Medium"/>
              </a:rPr>
              <a:t>v.4,9),so the LORD has called for a ‘desolation’ (</a:t>
            </a:r>
            <a:r>
              <a:rPr lang="en-US" sz="4000" b="1" err="1">
                <a:solidFill>
                  <a:srgbClr val="FFFFFF"/>
                </a:solidFill>
                <a:latin typeface=" Avenir Next Arabic Medium"/>
                <a:ea typeface=" Avenir Next Arabic Medium"/>
                <a:cs typeface=" Avenir Next Arabic Medium"/>
                <a:sym typeface=" Avenir Next Arabic Medium"/>
              </a:rPr>
              <a:t>ḥōreb</a:t>
            </a:r>
            <a:r>
              <a:rPr lang="en-US" sz="4000" b="1">
                <a:solidFill>
                  <a:srgbClr val="FFFFFF"/>
                </a:solidFill>
                <a:latin typeface=" Avenir Next Arabic Medium"/>
                <a:ea typeface=" Avenir Next Arabic Medium"/>
                <a:cs typeface=" Avenir Next Arabic Medium"/>
                <a:sym typeface=" Avenir Next Arabic Medium"/>
              </a:rPr>
              <a:t>) or drought upon the land (v.11) to get their attention!*​</a:t>
            </a:r>
            <a:endParaRPr lang="en-US" sz="4000" b="1">
              <a:solidFill>
                <a:srgbClr val="FFFFFF"/>
              </a:solidFill>
              <a:latin typeface=" Avenir Next Arabic Medium"/>
              <a:ea typeface=" Avenir Next Arabic Medium"/>
              <a:cs typeface=" Avenir Next Arabic Medium"/>
            </a:endParaRPr>
          </a:p>
          <a:p>
            <a:pPr marL="241300" lvl="1" algn="l">
              <a:lnSpc>
                <a:spcPts val="4800"/>
              </a:lnSpc>
            </a:pPr>
            <a:endPar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endParaRPr>
          </a:p>
          <a:p>
            <a:pPr marL="241300" lvl="1" algn="l">
              <a:lnSpc>
                <a:spcPts val="4800"/>
              </a:lnSpc>
            </a:pPr>
            <a:endPar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endParaRPr>
          </a:p>
          <a:p>
            <a:pPr marL="241300" lvl="1"/>
            <a:r>
              <a:rPr lang="en-SG" sz="4000">
                <a:solidFill>
                  <a:schemeClr val="bg1"/>
                </a:solidFill>
                <a:latin typeface=" Avenir Next Arabic Medium" panose="020B0604020202020204" charset="-78"/>
                <a:cs typeface=" Avenir Next Arabic Medium" panose="020B0604020202020204" charset="-78"/>
              </a:rPr>
              <a:t>*</a:t>
            </a:r>
            <a:r>
              <a:rPr lang="en-SG" sz="2400">
                <a:solidFill>
                  <a:schemeClr val="bg1"/>
                </a:solidFill>
                <a:latin typeface=" Avenir Next Arabic Medium" panose="020B0604020202020204" charset="-78"/>
                <a:cs typeface=" Avenir Next Arabic Medium" panose="020B0604020202020204" charset="-78"/>
              </a:rPr>
              <a:t>Anthony R. Petterson, , ed. David W. Baker and Gordon J. Wenham, vol. 25, Apollos Old Testament Commentary(Nottingham, England; Downers Grove, IL: Apollos; InterVarsity Press, 2015), 58.</a:t>
            </a:r>
            <a:endParaRPr lang="en-US" sz="2400">
              <a:solidFill>
                <a:schemeClr val="bg1"/>
              </a:solidFill>
              <a:latin typeface=" Avenir Next Arabic Medium" panose="020B0604020202020204" charset="-78"/>
              <a:cs typeface=" Avenir Next Arabic Medium" panose="020B0604020202020204" charset="-78"/>
            </a:endParaRPr>
          </a:p>
          <a:p>
            <a:pPr marL="482600" lvl="1" indent="-241300" algn="l">
              <a:lnSpc>
                <a:spcPts val="2799"/>
              </a:lnSpc>
            </a:pPr>
            <a:endPar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endParaRPr>
          </a:p>
          <a:p>
            <a:pPr marL="482600" lvl="1" indent="-241300" algn="l">
              <a:lnSpc>
                <a:spcPts val="2799"/>
              </a:lnSpc>
            </a:pPr>
            <a:endPar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endParaRPr>
          </a:p>
        </p:txBody>
      </p:sp>
      <p:sp>
        <p:nvSpPr>
          <p:cNvPr id="7" name="Freeform 7" descr="Magnifying glass with solid fill"/>
          <p:cNvSpPr/>
          <p:nvPr/>
        </p:nvSpPr>
        <p:spPr>
          <a:xfrm>
            <a:off x="990600" y="57150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940854" y="751439"/>
            <a:ext cx="16347146" cy="1420261"/>
          </a:xfrm>
          <a:prstGeom prst="rect">
            <a:avLst/>
          </a:prstGeom>
        </p:spPr>
        <p:txBody>
          <a:bodyPr wrap="square" lIns="0" tIns="0" rIns="0" bIns="0" rtlCol="0" anchor="t">
            <a:spAutoFit/>
          </a:bodyPr>
          <a:lstStyle/>
          <a:p>
            <a:pPr algn="l">
              <a:lnSpc>
                <a:spcPts val="5328"/>
              </a:lnSpc>
            </a:pPr>
            <a:r>
              <a:rPr lang="en-US" sz="4800" b="1">
                <a:solidFill>
                  <a:srgbClr val="FFFFFF"/>
                </a:solidFill>
                <a:latin typeface=" Avenir Next Arabic Bold"/>
                <a:ea typeface=" Avenir Next Arabic Bold"/>
                <a:cs typeface=" Avenir Next Arabic Bold"/>
                <a:sym typeface=" Avenir Next Arabic Bold"/>
              </a:rPr>
              <a:t> </a:t>
            </a:r>
            <a:r>
              <a:rPr lang="en-US" sz="6000" b="1" spc="-300">
                <a:solidFill>
                  <a:srgbClr val="FFFFFF"/>
                </a:solidFill>
                <a:latin typeface=" Avenir Next Arabic Bold"/>
                <a:ea typeface=" Avenir Next Arabic Bold"/>
                <a:cs typeface=" Avenir Next Arabic Bold"/>
                <a:sym typeface=" Avenir Next Arabic Bold"/>
              </a:rPr>
              <a:t>Exegetical Insight 2: Why does God “punish”</a:t>
            </a:r>
          </a:p>
          <a:p>
            <a:pPr algn="l">
              <a:lnSpc>
                <a:spcPts val="5328"/>
              </a:lnSpc>
            </a:pPr>
            <a:r>
              <a:rPr lang="en-US" sz="6000" b="1" spc="-300">
                <a:solidFill>
                  <a:srgbClr val="FFFFFF"/>
                </a:solidFill>
                <a:latin typeface=" Avenir Next Arabic Bold"/>
                <a:ea typeface=" Avenir Next Arabic Bold"/>
                <a:cs typeface=" Avenir Next Arabic Bold"/>
                <a:sym typeface=" Avenir Next Arabic Bold"/>
              </a:rPr>
              <a:t> the people for their disobedience?</a:t>
            </a:r>
            <a:r>
              <a:rPr lang="en-US" sz="6000" b="1">
                <a:solidFill>
                  <a:srgbClr val="FFFFFF"/>
                </a:solidFill>
                <a:latin typeface=" Avenir Next Arabic Bold"/>
                <a:ea typeface=" Avenir Next Arabic Bold"/>
                <a:cs typeface=" Avenir Next Arabic Bold"/>
                <a:sym typeface=" Avenir Next Arabic Bold"/>
              </a:rPr>
              <a:t>​​</a:t>
            </a:r>
          </a:p>
        </p:txBody>
      </p:sp>
      <p:sp>
        <p:nvSpPr>
          <p:cNvPr id="2" name="Freeform 5">
            <a:extLst>
              <a:ext uri="{FF2B5EF4-FFF2-40B4-BE49-F238E27FC236}">
                <a16:creationId xmlns:a16="http://schemas.microsoft.com/office/drawing/2014/main" id="{043BA795-F1C6-508D-0A94-08B1FDA9B96F}"/>
              </a:ext>
            </a:extLst>
          </p:cNvPr>
          <p:cNvSpPr/>
          <p:nvPr/>
        </p:nvSpPr>
        <p:spPr>
          <a:xfrm>
            <a:off x="933450" y="2428875"/>
            <a:ext cx="1598295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3B53CABC-8111-C578-DE0E-AA7670F14F92}"/>
              </a:ext>
            </a:extLst>
          </p:cNvPr>
          <p:cNvGrpSpPr/>
          <p:nvPr/>
        </p:nvGrpSpPr>
        <p:grpSpPr>
          <a:xfrm rot="16200000">
            <a:off x="3928109" y="-4050890"/>
            <a:ext cx="10553700" cy="18623281"/>
            <a:chOff x="0" y="0"/>
            <a:chExt cx="13716000" cy="24384000"/>
          </a:xfrm>
        </p:grpSpPr>
        <p:sp>
          <p:nvSpPr>
            <p:cNvPr id="10" name="Freeform 3">
              <a:extLst>
                <a:ext uri="{FF2B5EF4-FFF2-40B4-BE49-F238E27FC236}">
                  <a16:creationId xmlns:a16="http://schemas.microsoft.com/office/drawing/2014/main" id="{B28EE958-7F43-00D0-E83E-C7B2BDD528F1}"/>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4" name="TextBox 4"/>
          <p:cNvSpPr txBox="1"/>
          <p:nvPr/>
        </p:nvSpPr>
        <p:spPr>
          <a:xfrm>
            <a:off x="1085848" y="2668108"/>
            <a:ext cx="16616366" cy="6937797"/>
          </a:xfrm>
          <a:prstGeom prst="rect">
            <a:avLst/>
          </a:prstGeom>
        </p:spPr>
        <p:txBody>
          <a:bodyPr lIns="0" tIns="0" rIns="0" bIns="0" rtlCol="0" anchor="t">
            <a:spAutoFit/>
          </a:bodyPr>
          <a:lstStyle/>
          <a:p>
            <a:pPr algn="l">
              <a:lnSpc>
                <a:spcPts val="2799"/>
              </a:lnSpc>
            </a:pPr>
            <a:endParaRPr>
              <a:latin typeface=" Avenir Next Arabic Bold" panose="020B0604020202020204" charset="-78"/>
              <a:cs typeface=" Avenir Next Arabic Bold" panose="020B0604020202020204" charset="-78"/>
            </a:endParaRPr>
          </a:p>
          <a:p>
            <a:pPr marL="482600" lvl="1" indent="-241300" algn="l">
              <a:lnSpc>
                <a:spcPts val="4800"/>
              </a:lnSpc>
              <a:buFont typeface="Arial"/>
              <a:buChar char="•"/>
            </a:pPr>
            <a:r>
              <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rPr>
              <a:t>But this is not tit-for-tat transactional punishment. This is because we must understand all of this through the lens of the </a:t>
            </a:r>
            <a:r>
              <a:rPr lang="en-US" sz="4000" b="1">
                <a:solidFill>
                  <a:srgbClr val="FFFFFF"/>
                </a:solidFill>
                <a:latin typeface=" Avenir Next Arabic Medium" panose="020B0604020202020204" charset="-78"/>
                <a:ea typeface=" Avenir Next Arabic Bold"/>
                <a:cs typeface=" Avenir Next Arabic Medium" panose="020B0604020202020204" charset="-78"/>
                <a:sym typeface=" Avenir Next Arabic Bold"/>
              </a:rPr>
              <a:t>Mosaic covenant</a:t>
            </a:r>
            <a:r>
              <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rPr>
              <a:t>, a </a:t>
            </a:r>
            <a:r>
              <a:rPr lang="en-US" sz="4000" b="1">
                <a:solidFill>
                  <a:srgbClr val="FFFFFF"/>
                </a:solidFill>
                <a:latin typeface=" Avenir Next Arabic Medium" panose="020B0604020202020204" charset="-78"/>
                <a:ea typeface=" Avenir Next Arabic Bold"/>
                <a:cs typeface=" Avenir Next Arabic Medium" panose="020B0604020202020204" charset="-78"/>
                <a:sym typeface=" Avenir Next Arabic Bold"/>
              </a:rPr>
              <a:t>relational</a:t>
            </a:r>
            <a:r>
              <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rPr>
              <a:t> covenant which included </a:t>
            </a:r>
            <a:r>
              <a:rPr lang="en-US" sz="4000" b="1">
                <a:solidFill>
                  <a:srgbClr val="FFFFFF"/>
                </a:solidFill>
                <a:latin typeface=" Avenir Next Arabic Medium" panose="020B0604020202020204" charset="-78"/>
                <a:ea typeface=" Avenir Next Arabic Bold"/>
                <a:cs typeface=" Avenir Next Arabic Medium" panose="020B0604020202020204" charset="-78"/>
                <a:sym typeface=" Avenir Next Arabic Bold"/>
              </a:rPr>
              <a:t>covenant blessings and curses</a:t>
            </a:r>
            <a:r>
              <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rPr>
              <a:t>. God put the land under His curse because the people were unfaithful to the covenant (see Deuteronomy 28:22-24).​</a:t>
            </a:r>
          </a:p>
          <a:p>
            <a:pPr marL="482600" lvl="1" indent="-241300" algn="l">
              <a:lnSpc>
                <a:spcPts val="4800"/>
              </a:lnSpc>
            </a:pPr>
            <a:endPar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endParaRPr>
          </a:p>
          <a:p>
            <a:pPr marL="482092" lvl="1" indent="-241046" algn="l">
              <a:lnSpc>
                <a:spcPts val="4800"/>
              </a:lnSpc>
              <a:buFont typeface="Arial"/>
              <a:buChar char="•"/>
            </a:pPr>
            <a:r>
              <a:rPr lang="en-US" sz="4000" b="1">
                <a:solidFill>
                  <a:srgbClr val="FFFFFF"/>
                </a:solidFill>
                <a:latin typeface=" Avenir Next Arabic Medium" panose="020B0604020202020204" charset="-78"/>
                <a:ea typeface=" Avenir Next Arabic Medium"/>
                <a:cs typeface=" Avenir Next Arabic Medium" panose="020B0604020202020204" charset="-78"/>
                <a:sym typeface=" Avenir Next Arabic Medium"/>
              </a:rPr>
              <a:t>The Mosaic covenant was a covenant of grace, centered on relationship, because God had chosen Israel to be His treasured possession, and given them the privilege to walk in His ways (Exodus19:4-6).</a:t>
            </a:r>
          </a:p>
          <a:p>
            <a:pPr marL="482600" lvl="1" indent="-241300" algn="l">
              <a:lnSpc>
                <a:spcPts val="2799"/>
              </a:lnSpc>
            </a:pPr>
            <a:endParaRPr lang="en-US" sz="4000" b="1">
              <a:solidFill>
                <a:srgbClr val="FFFFFF"/>
              </a:solidFill>
              <a:latin typeface=" Avenir Next Arabic Medium"/>
              <a:ea typeface=" Avenir Next Arabic Medium"/>
              <a:cs typeface=" Avenir Next Arabic Medium"/>
              <a:sym typeface=" Avenir Next Arabic Medium"/>
            </a:endParaRPr>
          </a:p>
        </p:txBody>
      </p:sp>
      <p:grpSp>
        <p:nvGrpSpPr>
          <p:cNvPr id="5" name="Group 5"/>
          <p:cNvGrpSpPr/>
          <p:nvPr/>
        </p:nvGrpSpPr>
        <p:grpSpPr>
          <a:xfrm flipV="1">
            <a:off x="1071560" y="2362652"/>
            <a:ext cx="16943714" cy="45719"/>
            <a:chOff x="0" y="0"/>
            <a:chExt cx="21348701" cy="63500"/>
          </a:xfrm>
        </p:grpSpPr>
        <p:sp>
          <p:nvSpPr>
            <p:cNvPr id="6" name="Freeform 6"/>
            <p:cNvSpPr/>
            <p:nvPr/>
          </p:nvSpPr>
          <p:spPr>
            <a:xfrm>
              <a:off x="19050" y="0"/>
              <a:ext cx="21310600" cy="6350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grpSp>
      <p:sp>
        <p:nvSpPr>
          <p:cNvPr id="7" name="Freeform 7" descr="Magnifying glass with solid fill"/>
          <p:cNvSpPr/>
          <p:nvPr/>
        </p:nvSpPr>
        <p:spPr>
          <a:xfrm>
            <a:off x="685800" y="57150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600200" y="827639"/>
            <a:ext cx="16943715" cy="2099934"/>
          </a:xfrm>
          <a:prstGeom prst="rect">
            <a:avLst/>
          </a:prstGeom>
        </p:spPr>
        <p:txBody>
          <a:bodyPr wrap="square" lIns="0" tIns="0" rIns="0" bIns="0" rtlCol="0" anchor="t">
            <a:spAutoFit/>
          </a:bodyPr>
          <a:lstStyle/>
          <a:p>
            <a:pPr>
              <a:lnSpc>
                <a:spcPts val="5328"/>
              </a:lnSpc>
            </a:pPr>
            <a:r>
              <a:rPr lang="en-US" sz="6000" b="1">
                <a:solidFill>
                  <a:srgbClr val="FFFFFF"/>
                </a:solidFill>
                <a:latin typeface=" Avenir Next Arabic Bold"/>
                <a:ea typeface=" Avenir Next Arabic Bold"/>
                <a:cs typeface=" Avenir Next Arabic Bold"/>
                <a:sym typeface=" Avenir Next Arabic Bold"/>
              </a:rPr>
              <a:t> </a:t>
            </a:r>
            <a:r>
              <a:rPr lang="en-US" sz="6000" b="1" spc="-300">
                <a:solidFill>
                  <a:srgbClr val="FFFFFF"/>
                </a:solidFill>
                <a:latin typeface=" Avenir Next Arabic Bold"/>
                <a:ea typeface=" Avenir Next Arabic Bold"/>
                <a:cs typeface=" Avenir Next Arabic Bold"/>
                <a:sym typeface=" Avenir Next Arabic Bold"/>
              </a:rPr>
              <a:t>Exegetical Insight 2: Why does God “punish”</a:t>
            </a:r>
          </a:p>
          <a:p>
            <a:pPr>
              <a:lnSpc>
                <a:spcPts val="5328"/>
              </a:lnSpc>
            </a:pPr>
            <a:r>
              <a:rPr lang="en-US" sz="6000" b="1" spc="-300">
                <a:solidFill>
                  <a:srgbClr val="FFFFFF"/>
                </a:solidFill>
                <a:latin typeface=" Avenir Next Arabic Bold"/>
                <a:ea typeface=" Avenir Next Arabic Bold"/>
                <a:cs typeface=" Avenir Next Arabic Bold"/>
                <a:sym typeface=" Avenir Next Arabic Bold"/>
              </a:rPr>
              <a:t> the people for their disobedience?</a:t>
            </a:r>
            <a:r>
              <a:rPr lang="en-US" sz="6000" b="1">
                <a:solidFill>
                  <a:srgbClr val="FFFFFF"/>
                </a:solidFill>
                <a:latin typeface=" Avenir Next Arabic Bold"/>
                <a:ea typeface=" Avenir Next Arabic Bold"/>
                <a:cs typeface=" Avenir Next Arabic Bold"/>
                <a:sym typeface=" Avenir Next Arabic Bold"/>
              </a:rPr>
              <a:t>​​</a:t>
            </a:r>
          </a:p>
          <a:p>
            <a:pPr algn="l">
              <a:lnSpc>
                <a:spcPts val="5328"/>
              </a:lnSpc>
            </a:pPr>
            <a:endParaRPr lang="en-US" sz="6000" b="1">
              <a:solidFill>
                <a:srgbClr val="FFFFFF"/>
              </a:solidFill>
              <a:latin typeface=" Avenir Next Arabic Bold"/>
              <a:ea typeface=" Avenir Next Arabic Bold"/>
              <a:cs typeface=" Avenir Next Arabic Bold"/>
              <a:sym typeface=" Avenir Next Arabic Bo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4CFF20B8-E465-D6EA-32DC-D3EDA2A1D867}"/>
              </a:ext>
            </a:extLst>
          </p:cNvPr>
          <p:cNvGrpSpPr/>
          <p:nvPr/>
        </p:nvGrpSpPr>
        <p:grpSpPr>
          <a:xfrm rot="16200000">
            <a:off x="3867150" y="-4050889"/>
            <a:ext cx="10553700" cy="18623281"/>
            <a:chOff x="0" y="0"/>
            <a:chExt cx="13716000" cy="24384000"/>
          </a:xfrm>
        </p:grpSpPr>
        <p:sp>
          <p:nvSpPr>
            <p:cNvPr id="10" name="Freeform 3">
              <a:extLst>
                <a:ext uri="{FF2B5EF4-FFF2-40B4-BE49-F238E27FC236}">
                  <a16:creationId xmlns:a16="http://schemas.microsoft.com/office/drawing/2014/main" id="{511AEC02-04E0-AD34-CA03-082535C4E2D4}"/>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4" name="TextBox 4"/>
          <p:cNvSpPr txBox="1"/>
          <p:nvPr/>
        </p:nvSpPr>
        <p:spPr>
          <a:xfrm>
            <a:off x="1057274" y="3122413"/>
            <a:ext cx="16173452" cy="6155531"/>
          </a:xfrm>
          <a:prstGeom prst="rect">
            <a:avLst/>
          </a:prstGeom>
        </p:spPr>
        <p:txBody>
          <a:bodyPr wrap="square" lIns="0" tIns="0" rIns="0" bIns="0" rtlCol="0" anchor="t">
            <a:spAutoFit/>
          </a:bodyPr>
          <a:lstStyle/>
          <a:p>
            <a:pPr algn="l">
              <a:lnSpc>
                <a:spcPts val="4799"/>
              </a:lnSpc>
            </a:pPr>
            <a:r>
              <a:rPr lang="en-US" sz="3999" b="1" i="1">
                <a:solidFill>
                  <a:srgbClr val="CF8741"/>
                </a:solidFill>
                <a:latin typeface=" Avenir Next Arabic Bold"/>
                <a:ea typeface=" Avenir Next Arabic Bold"/>
                <a:cs typeface=" Avenir Next Arabic Bold"/>
                <a:sym typeface=" Avenir Next Arabic Bold"/>
              </a:rPr>
              <a:t>Why this matters to us…</a:t>
            </a:r>
          </a:p>
          <a:p>
            <a:pPr algn="l">
              <a:lnSpc>
                <a:spcPts val="4799"/>
              </a:lnSpc>
            </a:pPr>
            <a:endParaRPr lang="en-US" sz="3999" b="1">
              <a:solidFill>
                <a:srgbClr val="FFFFFF"/>
              </a:solidFill>
              <a:latin typeface=" Avenir Next Arabic Medium"/>
              <a:ea typeface=" Avenir Next Arabic Medium"/>
              <a:cs typeface=" Avenir Next Arabic Medium"/>
              <a:sym typeface=" Avenir Next Arabic Medium"/>
            </a:endParaRPr>
          </a:p>
          <a:p>
            <a:pPr marL="571500" indent="-571500" algn="l">
              <a:lnSpc>
                <a:spcPts val="4799"/>
              </a:lnSpc>
              <a:buFont typeface="Arial" panose="020B0604020202020204" pitchFamily="34" charset="0"/>
              <a:buChar char="•"/>
            </a:pPr>
            <a:r>
              <a:rPr lang="en-US" sz="4000" b="1">
                <a:solidFill>
                  <a:srgbClr val="FFFFFF"/>
                </a:solidFill>
                <a:latin typeface=" Avenir Next Arabic Medium"/>
                <a:ea typeface=" Avenir Next Arabic Medium"/>
                <a:cs typeface=" Avenir Next Arabic Medium"/>
                <a:sym typeface=" Avenir Next Arabic Medium"/>
              </a:rPr>
              <a:t>The covenant God establishes with us is RELATIONAL, not TRANSACTIONAL.</a:t>
            </a:r>
          </a:p>
          <a:p>
            <a:pPr marL="571500" indent="-571500" algn="l">
              <a:lnSpc>
                <a:spcPts val="4799"/>
              </a:lnSpc>
              <a:buFont typeface="Arial" panose="020B0604020202020204" pitchFamily="34" charset="0"/>
              <a:buChar char="•"/>
            </a:pPr>
            <a:endParaRPr lang="en-US" sz="4000" b="1">
              <a:solidFill>
                <a:srgbClr val="FFFFFF"/>
              </a:solidFill>
              <a:latin typeface=" Avenir Next Arabic Medium"/>
              <a:ea typeface=" Avenir Next Arabic Medium"/>
              <a:cs typeface=" Avenir Next Arabic Medium"/>
              <a:sym typeface=" Avenir Next Arabic Medium"/>
            </a:endParaRPr>
          </a:p>
          <a:p>
            <a:pPr marL="571500" indent="-571500" algn="l">
              <a:lnSpc>
                <a:spcPts val="4799"/>
              </a:lnSpc>
              <a:buFont typeface="Arial" panose="020B0604020202020204" pitchFamily="34" charset="0"/>
              <a:buChar char="•"/>
            </a:pPr>
            <a:r>
              <a:rPr lang="en-US" sz="4000" b="1">
                <a:solidFill>
                  <a:srgbClr val="FFFFFF"/>
                </a:solidFill>
                <a:latin typeface=" Avenir Next Arabic Medium"/>
                <a:ea typeface=" Avenir Next Arabic Medium"/>
                <a:cs typeface=" Avenir Next Arabic Medium"/>
                <a:sym typeface=" Avenir Next Arabic Medium"/>
              </a:rPr>
              <a:t>We don’t obey God to earn the blessings we want or to avoid punishment. For instance, we can’t say, “Lord if I build your house you must prosper me and give me a high-paying job!” </a:t>
            </a:r>
          </a:p>
          <a:p>
            <a:pPr marL="571500" indent="-571500" algn="l">
              <a:lnSpc>
                <a:spcPts val="4799"/>
              </a:lnSpc>
              <a:buFont typeface="Arial" panose="020B0604020202020204" pitchFamily="34" charset="0"/>
              <a:buChar char="•"/>
            </a:pPr>
            <a:endParaRPr lang="en-US" sz="4000" b="1">
              <a:solidFill>
                <a:srgbClr val="FFFFFF"/>
              </a:solidFill>
              <a:latin typeface=" Avenir Next Arabic Medium"/>
              <a:ea typeface=" Avenir Next Arabic Medium"/>
              <a:cs typeface=" Avenir Next Arabic Medium"/>
              <a:sym typeface=" Avenir Next Arabic Medium"/>
            </a:endParaRPr>
          </a:p>
          <a:p>
            <a:pPr marL="571500" indent="-571500" algn="l">
              <a:lnSpc>
                <a:spcPts val="4799"/>
              </a:lnSpc>
              <a:buFont typeface="Arial" panose="020B0604020202020204" pitchFamily="34" charset="0"/>
              <a:buChar char="•"/>
            </a:pPr>
            <a:r>
              <a:rPr lang="en-US" sz="4000" b="1">
                <a:solidFill>
                  <a:srgbClr val="FFFFFF"/>
                </a:solidFill>
                <a:latin typeface=" Avenir Next Arabic Medium"/>
                <a:ea typeface=" Avenir Next Arabic Medium"/>
                <a:cs typeface=" Avenir Next Arabic Medium"/>
                <a:sym typeface=" Avenir Next Arabic Medium"/>
              </a:rPr>
              <a:t>We obey as a response of faith to God’s gracious love. </a:t>
            </a:r>
          </a:p>
        </p:txBody>
      </p:sp>
      <p:sp>
        <p:nvSpPr>
          <p:cNvPr id="7" name="Freeform 7" descr="Magnifying glass with solid fill"/>
          <p:cNvSpPr/>
          <p:nvPr/>
        </p:nvSpPr>
        <p:spPr>
          <a:xfrm>
            <a:off x="685800" y="669472"/>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1753319" y="876300"/>
            <a:ext cx="16535400" cy="2053767"/>
          </a:xfrm>
          <a:prstGeom prst="rect">
            <a:avLst/>
          </a:prstGeom>
        </p:spPr>
        <p:txBody>
          <a:bodyPr wrap="square" lIns="0" tIns="0" rIns="0" bIns="0" rtlCol="0" anchor="t">
            <a:spAutoFit/>
          </a:bodyPr>
          <a:lstStyle/>
          <a:p>
            <a:pPr>
              <a:lnSpc>
                <a:spcPts val="5328"/>
              </a:lnSpc>
            </a:pPr>
            <a:r>
              <a:rPr lang="en-US" sz="6000" b="1" spc="-300">
                <a:solidFill>
                  <a:srgbClr val="FFFFFF"/>
                </a:solidFill>
                <a:latin typeface=" Avenir Next Arabic Bold"/>
                <a:ea typeface=" Avenir Next Arabic Bold"/>
                <a:cs typeface=" Avenir Next Arabic Bold"/>
                <a:sym typeface=" Avenir Next Arabic Bold"/>
              </a:rPr>
              <a:t>Exegetical Insight 2: Why does God “punish”</a:t>
            </a:r>
          </a:p>
          <a:p>
            <a:pPr>
              <a:lnSpc>
                <a:spcPts val="5328"/>
              </a:lnSpc>
            </a:pPr>
            <a:r>
              <a:rPr lang="en-US" sz="6000" b="1" spc="-300">
                <a:solidFill>
                  <a:srgbClr val="FFFFFF"/>
                </a:solidFill>
                <a:latin typeface=" Avenir Next Arabic Bold"/>
                <a:ea typeface=" Avenir Next Arabic Bold"/>
                <a:cs typeface=" Avenir Next Arabic Bold"/>
                <a:sym typeface=" Avenir Next Arabic Bold"/>
              </a:rPr>
              <a:t> the people for their disobedience?</a:t>
            </a:r>
            <a:r>
              <a:rPr lang="en-US" sz="6000" b="1">
                <a:solidFill>
                  <a:srgbClr val="FFFFFF"/>
                </a:solidFill>
                <a:latin typeface=" Avenir Next Arabic Bold"/>
                <a:ea typeface=" Avenir Next Arabic Bold"/>
                <a:cs typeface=" Avenir Next Arabic Bold"/>
                <a:sym typeface=" Avenir Next Arabic Bold"/>
              </a:rPr>
              <a:t>​​</a:t>
            </a:r>
          </a:p>
          <a:p>
            <a:pPr algn="l">
              <a:lnSpc>
                <a:spcPts val="5328"/>
              </a:lnSpc>
            </a:pPr>
            <a:endParaRPr lang="en-US" sz="4800" b="1">
              <a:solidFill>
                <a:srgbClr val="FFFFFF"/>
              </a:solidFill>
              <a:latin typeface=" Avenir Next Arabic Bold"/>
              <a:ea typeface=" Avenir Next Arabic Bold"/>
              <a:cs typeface=" Avenir Next Arabic Bold"/>
              <a:sym typeface=" Avenir Next Arabic Bold"/>
            </a:endParaRPr>
          </a:p>
        </p:txBody>
      </p:sp>
      <p:grpSp>
        <p:nvGrpSpPr>
          <p:cNvPr id="13" name="Group 5">
            <a:extLst>
              <a:ext uri="{FF2B5EF4-FFF2-40B4-BE49-F238E27FC236}">
                <a16:creationId xmlns:a16="http://schemas.microsoft.com/office/drawing/2014/main" id="{AE020B60-89D3-A8E5-95A5-110411E3A5C8}"/>
              </a:ext>
            </a:extLst>
          </p:cNvPr>
          <p:cNvGrpSpPr/>
          <p:nvPr/>
        </p:nvGrpSpPr>
        <p:grpSpPr>
          <a:xfrm flipV="1">
            <a:off x="1086679" y="2362652"/>
            <a:ext cx="16913475" cy="45719"/>
            <a:chOff x="19050" y="0"/>
            <a:chExt cx="21310600" cy="63500"/>
          </a:xfrm>
        </p:grpSpPr>
        <p:sp>
          <p:nvSpPr>
            <p:cNvPr id="12" name="Freeform 6">
              <a:extLst>
                <a:ext uri="{FF2B5EF4-FFF2-40B4-BE49-F238E27FC236}">
                  <a16:creationId xmlns:a16="http://schemas.microsoft.com/office/drawing/2014/main" id="{F80A8C51-2596-D783-78F1-FA69F3650E0F}"/>
                </a:ext>
              </a:extLst>
            </p:cNvPr>
            <p:cNvSpPr/>
            <p:nvPr/>
          </p:nvSpPr>
          <p:spPr>
            <a:xfrm>
              <a:off x="19050" y="0"/>
              <a:ext cx="21310600" cy="63500"/>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p>
              <a:endParaRPr lang="en-US"/>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000500" y="-4000500"/>
            <a:ext cx="10287000" cy="18288000"/>
            <a:chOff x="0" y="0"/>
            <a:chExt cx="13716000" cy="24384000"/>
          </a:xfrm>
        </p:grpSpPr>
        <p:sp>
          <p:nvSpPr>
            <p:cNvPr id="3" name="Freeform 3"/>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dirty="0"/>
            </a:p>
          </p:txBody>
        </p:sp>
      </p:grpSp>
      <p:grpSp>
        <p:nvGrpSpPr>
          <p:cNvPr id="4" name="Group 4"/>
          <p:cNvGrpSpPr/>
          <p:nvPr/>
        </p:nvGrpSpPr>
        <p:grpSpPr>
          <a:xfrm>
            <a:off x="851362" y="2373821"/>
            <a:ext cx="15544800" cy="0"/>
            <a:chOff x="19050" y="0"/>
            <a:chExt cx="20015200" cy="38100"/>
          </a:xfrm>
        </p:grpSpPr>
        <p:sp>
          <p:nvSpPr>
            <p:cNvPr id="5" name="Freeform 5"/>
            <p:cNvSpPr/>
            <p:nvPr/>
          </p:nvSpPr>
          <p:spPr>
            <a:xfrm>
              <a:off x="19050" y="0"/>
              <a:ext cx="20015200" cy="38100"/>
            </a:xfrm>
            <a:custGeom>
              <a:avLst/>
              <a:gdLst/>
              <a:ahLst/>
              <a:cxnLst/>
              <a:rect l="l" t="t" r="r" b="b"/>
              <a:pathLst>
                <a:path w="20015200" h="38100">
                  <a:moveTo>
                    <a:pt x="0" y="0"/>
                  </a:moveTo>
                  <a:lnTo>
                    <a:pt x="20015200" y="0"/>
                  </a:lnTo>
                  <a:lnTo>
                    <a:pt x="20015200" y="38100"/>
                  </a:lnTo>
                  <a:lnTo>
                    <a:pt x="0" y="38100"/>
                  </a:lnTo>
                  <a:close/>
                </a:path>
              </a:pathLst>
            </a:custGeom>
            <a:solidFill>
              <a:srgbClr val="1F1E1D"/>
            </a:solidFill>
            <a:ln w="12700">
              <a:solidFill>
                <a:srgbClr val="000000"/>
              </a:solidFill>
            </a:ln>
          </p:spPr>
          <p:txBody>
            <a:bodyPr/>
            <a:lstStyle/>
            <a:p>
              <a:endParaRPr lang="en-US"/>
            </a:p>
          </p:txBody>
        </p:sp>
      </p:grpSp>
      <p:sp>
        <p:nvSpPr>
          <p:cNvPr id="6" name="TextBox 6"/>
          <p:cNvSpPr txBox="1"/>
          <p:nvPr/>
        </p:nvSpPr>
        <p:spPr>
          <a:xfrm>
            <a:off x="1051387" y="1248505"/>
            <a:ext cx="16959673" cy="856004"/>
          </a:xfrm>
          <a:prstGeom prst="rect">
            <a:avLst/>
          </a:prstGeom>
        </p:spPr>
        <p:txBody>
          <a:bodyPr wrap="square" lIns="0" tIns="0" rIns="0" bIns="0" rtlCol="0" anchor="t">
            <a:spAutoFit/>
          </a:bodyPr>
          <a:lstStyle/>
          <a:p>
            <a:pPr>
              <a:lnSpc>
                <a:spcPts val="6480"/>
              </a:lnSpc>
            </a:pPr>
            <a:r>
              <a:rPr lang="en-US" sz="6000" b="1" spc="-300" dirty="0">
                <a:solidFill>
                  <a:srgbClr val="000000"/>
                </a:solidFill>
                <a:latin typeface="+mj-lt"/>
                <a:cs typeface=" Avenir Next Arabic Bold"/>
                <a:sym typeface="Calibri (MS) Bold"/>
              </a:rPr>
              <a:t>Activity 3: </a:t>
            </a:r>
            <a:r>
              <a:rPr lang="en-US" sz="6000" b="1" dirty="0">
                <a:solidFill>
                  <a:srgbClr val="000000"/>
                </a:solidFill>
                <a:latin typeface="+mj-lt"/>
                <a:ea typeface=" Avenir Next Arabic Medium"/>
                <a:cs typeface=" Avenir Next Arabic Medium"/>
                <a:sym typeface=" Avenir Next Arabic Medium"/>
              </a:rPr>
              <a:t>Pause &amp; Reflect</a:t>
            </a:r>
            <a:endParaRPr lang="en-US" sz="6000" b="1" spc="-300" dirty="0">
              <a:solidFill>
                <a:srgbClr val="000000"/>
              </a:solidFill>
              <a:latin typeface="+mj-lt"/>
              <a:cs typeface=" Avenir Next Arabic Bold"/>
            </a:endParaRPr>
          </a:p>
        </p:txBody>
      </p:sp>
      <p:sp>
        <p:nvSpPr>
          <p:cNvPr id="7" name="TextBox 7"/>
          <p:cNvSpPr txBox="1"/>
          <p:nvPr/>
        </p:nvSpPr>
        <p:spPr>
          <a:xfrm>
            <a:off x="621960" y="2691200"/>
            <a:ext cx="16735124" cy="6065763"/>
          </a:xfrm>
          <a:prstGeom prst="rect">
            <a:avLst/>
          </a:prstGeom>
        </p:spPr>
        <p:txBody>
          <a:bodyPr wrap="square" lIns="0" tIns="0" rIns="0" bIns="0" rtlCol="0" anchor="t">
            <a:spAutoFit/>
          </a:bodyPr>
          <a:lstStyle/>
          <a:p>
            <a:pPr>
              <a:lnSpc>
                <a:spcPts val="2799"/>
              </a:lnSpc>
            </a:pPr>
            <a:endParaRPr sz="4800" b="1" dirty="0">
              <a:latin typeface=" Avenir Next Arabic Bold" panose="020B0604020202020204" charset="-78"/>
              <a:cs typeface=" Avenir Next Arabic Bold" panose="020B0604020202020204" charset="-78"/>
            </a:endParaRPr>
          </a:p>
          <a:p>
            <a:pPr marL="241300" lvl="1">
              <a:lnSpc>
                <a:spcPts val="4800"/>
              </a:lnSpc>
            </a:pPr>
            <a:r>
              <a:rPr lang="en-US" sz="4800" b="1" spc="-300" dirty="0">
                <a:solidFill>
                  <a:srgbClr val="000000"/>
                </a:solidFill>
                <a:cs typeface=" Avenir Next Arabic Bold"/>
                <a:sym typeface="Calibri (MS) Bold"/>
              </a:rPr>
              <a:t>“Consider your ways…” </a:t>
            </a:r>
            <a:endParaRPr lang="en-US" sz="4800" b="1" dirty="0">
              <a:solidFill>
                <a:srgbClr val="000000"/>
              </a:solidFill>
              <a:ea typeface=" Avenir Next Arabic Medium"/>
              <a:cs typeface=" Avenir Next Arabic Medium"/>
              <a:sym typeface=" Avenir Next Arabic Medium"/>
            </a:endParaRPr>
          </a:p>
          <a:p>
            <a:pPr marL="241300" lvl="1">
              <a:lnSpc>
                <a:spcPts val="4800"/>
              </a:lnSpc>
            </a:pPr>
            <a:endParaRPr lang="en-US" sz="4000" dirty="0">
              <a:solidFill>
                <a:srgbClr val="000000"/>
              </a:solidFill>
              <a:latin typeface=" Avenir Next Arabic Medium"/>
              <a:ea typeface=" Avenir Next Arabic Medium"/>
              <a:cs typeface=" Avenir Next Arabic Medium"/>
              <a:sym typeface=" Avenir Next Arabic Medium"/>
            </a:endParaRPr>
          </a:p>
          <a:p>
            <a:pPr marL="812800" lvl="1" indent="-571500">
              <a:lnSpc>
                <a:spcPts val="4800"/>
              </a:lnSpc>
              <a:buFont typeface="Arial" panose="020B0604020202020204" pitchFamily="34" charset="0"/>
              <a:buChar char="•"/>
            </a:pPr>
            <a:r>
              <a:rPr lang="en-US" sz="4000" dirty="0">
                <a:solidFill>
                  <a:srgbClr val="000000"/>
                </a:solidFill>
                <a:latin typeface=" Avenir Next Arabic Medium"/>
                <a:ea typeface=" Avenir Next Arabic Medium"/>
                <a:cs typeface=" Avenir Next Arabic Medium"/>
                <a:sym typeface=" Avenir Next Arabic Medium"/>
              </a:rPr>
              <a:t>The phrase </a:t>
            </a:r>
            <a:r>
              <a:rPr lang="en-US" sz="4000" b="1" dirty="0">
                <a:solidFill>
                  <a:srgbClr val="000000"/>
                </a:solidFill>
                <a:latin typeface=" Avenir Next Arabic Medium"/>
                <a:ea typeface=" Avenir Next Arabic Medium"/>
                <a:cs typeface=" Avenir Next Arabic Medium"/>
                <a:sym typeface=" Avenir Next Arabic Medium"/>
              </a:rPr>
              <a:t>“consider your ways” </a:t>
            </a:r>
            <a:r>
              <a:rPr lang="en-US" sz="4000" dirty="0">
                <a:solidFill>
                  <a:srgbClr val="000000"/>
                </a:solidFill>
                <a:latin typeface=" Avenir Next Arabic Medium"/>
                <a:ea typeface=" Avenir Next Arabic Medium"/>
                <a:cs typeface=" Avenir Next Arabic Medium"/>
                <a:sym typeface=" Avenir Next Arabic Medium"/>
              </a:rPr>
              <a:t>(Haggai 1:5,7, ESV) can also be understood as “give careful thought” or “reflect deeply from the heart”.​</a:t>
            </a:r>
          </a:p>
          <a:p>
            <a:pPr marL="241300" lvl="1">
              <a:lnSpc>
                <a:spcPts val="4800"/>
              </a:lnSpc>
            </a:pPr>
            <a:endParaRPr lang="en-US" sz="4000" dirty="0">
              <a:solidFill>
                <a:srgbClr val="000000"/>
              </a:solidFill>
              <a:latin typeface=" Avenir Next Arabic Medium"/>
              <a:ea typeface=" Avenir Next Arabic Medium"/>
              <a:cs typeface=" Avenir Next Arabic Medium"/>
              <a:sym typeface=" Avenir Next Arabic Medium"/>
            </a:endParaRPr>
          </a:p>
          <a:p>
            <a:pPr marL="812800" lvl="1" indent="-571500">
              <a:lnSpc>
                <a:spcPts val="4800"/>
              </a:lnSpc>
              <a:buFont typeface="Arial" panose="020B0604020202020204" pitchFamily="34" charset="0"/>
              <a:buChar char="•"/>
            </a:pPr>
            <a:r>
              <a:rPr lang="en-US" sz="4000" dirty="0">
                <a:solidFill>
                  <a:srgbClr val="000000"/>
                </a:solidFill>
                <a:latin typeface=" Avenir Next Arabic Medium" panose="020B0604020202020204" charset="-78"/>
                <a:ea typeface=" Avenir Next Arabic Medium"/>
                <a:cs typeface=" Avenir Next Arabic Medium" panose="020B0604020202020204" charset="-78"/>
                <a:sym typeface=" Avenir Next Arabic Medium"/>
              </a:rPr>
              <a:t>Ask yourself this soul-searching question: </a:t>
            </a:r>
            <a:r>
              <a:rPr lang="en-US" sz="4000" b="1" dirty="0">
                <a:solidFill>
                  <a:srgbClr val="000000"/>
                </a:solidFill>
                <a:latin typeface=" Avenir Next Arabic Medium" panose="020B0604020202020204" charset="-78"/>
                <a:ea typeface=" Avenir Next Arabic Bold"/>
                <a:cs typeface=" Avenir Next Arabic Medium" panose="020B0604020202020204" charset="-78"/>
                <a:sym typeface=" Avenir Next Arabic Bold"/>
              </a:rPr>
              <a:t>In what ways might we be placing our priorities over God’s priorities</a:t>
            </a:r>
            <a:r>
              <a:rPr lang="en-US" sz="4000" b="1" dirty="0">
                <a:solidFill>
                  <a:srgbClr val="000000"/>
                </a:solidFill>
                <a:latin typeface=" Avenir Next Arabic Medium" panose="020B0604020202020204" charset="-78"/>
                <a:ea typeface=" Avenir Next Arabic Medium"/>
                <a:cs typeface=" Avenir Next Arabic Medium" panose="020B0604020202020204" charset="-78"/>
                <a:sym typeface=" Avenir Next Arabic Medium"/>
              </a:rPr>
              <a:t>?</a:t>
            </a:r>
          </a:p>
          <a:p>
            <a:pPr marL="482600" lvl="1" indent="-241300" algn="l">
              <a:lnSpc>
                <a:spcPts val="2799"/>
              </a:lnSpc>
            </a:pPr>
            <a:endParaRPr lang="en-US" sz="4000" b="1" dirty="0">
              <a:solidFill>
                <a:srgbClr val="000000"/>
              </a:solidFill>
              <a:latin typeface=" Avenir Next Arabic Medium"/>
              <a:ea typeface=" Avenir Next Arabic Medium"/>
              <a:cs typeface=" Avenir Next Arabic Medium"/>
              <a:sym typeface=" Avenir Next Arabic Medium"/>
            </a:endParaRPr>
          </a:p>
          <a:p>
            <a:pPr marL="482600" lvl="1" indent="-241300" algn="l">
              <a:lnSpc>
                <a:spcPts val="2799"/>
              </a:lnSpc>
            </a:pPr>
            <a:endParaRPr lang="en-US" sz="4000" b="1" dirty="0">
              <a:solidFill>
                <a:srgbClr val="000000"/>
              </a:solidFill>
              <a:latin typeface=" Avenir Next Arabic Medium"/>
              <a:ea typeface=" Avenir Next Arabic Medium"/>
              <a:cs typeface=" Avenir Next Arabic Medium"/>
              <a:sym typeface=" Avenir Next Arabic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000500" y="-4000500"/>
            <a:ext cx="10287000" cy="18288000"/>
            <a:chOff x="-50800" y="0"/>
            <a:chExt cx="13716000" cy="24384000"/>
          </a:xfrm>
        </p:grpSpPr>
        <p:sp>
          <p:nvSpPr>
            <p:cNvPr id="3" name="Freeform 3"/>
            <p:cNvSpPr/>
            <p:nvPr/>
          </p:nvSpPr>
          <p:spPr>
            <a:xfrm>
              <a:off x="-5080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dirty="0"/>
            </a:p>
          </p:txBody>
        </p:sp>
      </p:grpSp>
      <p:grpSp>
        <p:nvGrpSpPr>
          <p:cNvPr id="4" name="Group 4"/>
          <p:cNvGrpSpPr/>
          <p:nvPr/>
        </p:nvGrpSpPr>
        <p:grpSpPr>
          <a:xfrm>
            <a:off x="1066799" y="2171700"/>
            <a:ext cx="15544800" cy="0"/>
            <a:chOff x="0" y="0"/>
            <a:chExt cx="20053300" cy="38100"/>
          </a:xfrm>
        </p:grpSpPr>
        <p:sp>
          <p:nvSpPr>
            <p:cNvPr id="5" name="Freeform 5"/>
            <p:cNvSpPr/>
            <p:nvPr/>
          </p:nvSpPr>
          <p:spPr>
            <a:xfrm>
              <a:off x="19050" y="0"/>
              <a:ext cx="20015200" cy="38100"/>
            </a:xfrm>
            <a:custGeom>
              <a:avLst/>
              <a:gdLst/>
              <a:ahLst/>
              <a:cxnLst/>
              <a:rect l="l" t="t" r="r" b="b"/>
              <a:pathLst>
                <a:path w="20015200" h="38100">
                  <a:moveTo>
                    <a:pt x="0" y="0"/>
                  </a:moveTo>
                  <a:lnTo>
                    <a:pt x="20015200" y="0"/>
                  </a:lnTo>
                  <a:lnTo>
                    <a:pt x="20015200" y="38100"/>
                  </a:lnTo>
                  <a:lnTo>
                    <a:pt x="0" y="38100"/>
                  </a:lnTo>
                  <a:close/>
                </a:path>
              </a:pathLst>
            </a:custGeom>
            <a:solidFill>
              <a:srgbClr val="1F1E1D"/>
            </a:solidFill>
            <a:ln w="12700">
              <a:solidFill>
                <a:srgbClr val="000000"/>
              </a:solidFill>
            </a:ln>
          </p:spPr>
          <p:txBody>
            <a:bodyPr/>
            <a:lstStyle/>
            <a:p>
              <a:endParaRPr lang="en-US"/>
            </a:p>
          </p:txBody>
        </p:sp>
      </p:grpSp>
      <p:sp>
        <p:nvSpPr>
          <p:cNvPr id="6" name="TextBox 6"/>
          <p:cNvSpPr txBox="1"/>
          <p:nvPr/>
        </p:nvSpPr>
        <p:spPr>
          <a:xfrm>
            <a:off x="1085851" y="3002443"/>
            <a:ext cx="15678148" cy="4924425"/>
          </a:xfrm>
          <a:prstGeom prst="rect">
            <a:avLst/>
          </a:prstGeom>
        </p:spPr>
        <p:txBody>
          <a:bodyPr wrap="square" lIns="0" tIns="0" rIns="0" bIns="0" rtlCol="0" anchor="t">
            <a:spAutoFit/>
          </a:bodyPr>
          <a:lstStyle/>
          <a:p>
            <a:pPr>
              <a:lnSpc>
                <a:spcPts val="4800"/>
              </a:lnSpc>
            </a:pPr>
            <a:r>
              <a:rPr lang="en-US" sz="4800" dirty="0">
                <a:solidFill>
                  <a:srgbClr val="1F1E1D"/>
                </a:solidFill>
                <a:latin typeface=" Avenir Next Arabic Bold" panose="020B0604020202020204" charset="-78"/>
                <a:ea typeface=" Avenir Next Arabic Bold"/>
                <a:cs typeface=" Avenir Next Arabic Bold" panose="020B0604020202020204" charset="-78"/>
                <a:sym typeface=" Avenir Next Arabic Bold"/>
              </a:rPr>
              <a:t>Read Haggai 1:12-15 and discuss the following questions:</a:t>
            </a:r>
          </a:p>
          <a:p>
            <a:pPr>
              <a:lnSpc>
                <a:spcPts val="4800"/>
              </a:lnSpc>
            </a:pPr>
            <a:endParaRPr lang="en-US" sz="4000" dirty="0">
              <a:solidFill>
                <a:srgbClr val="1F1E1D"/>
              </a:solidFill>
              <a:latin typeface=" Avenir Next Arabic Medium" panose="020B0604020202020204" charset="-78"/>
              <a:ea typeface=" Avenir Next Arabic Medium"/>
              <a:cs typeface=" Avenir Next Arabic Medium" panose="020B0604020202020204" charset="-78"/>
              <a:sym typeface=" Avenir Next Arabic Bold"/>
            </a:endParaRPr>
          </a:p>
          <a:p>
            <a:pPr>
              <a:lnSpc>
                <a:spcPts val="4800"/>
              </a:lnSpc>
            </a:pPr>
            <a:r>
              <a:rPr lang="en-US" sz="4000" dirty="0">
                <a:solidFill>
                  <a:srgbClr val="000000"/>
                </a:solidFill>
                <a:latin typeface=" Avenir Next Arabic Medium" panose="020B0604020202020204" charset="-78"/>
                <a:ea typeface=" Avenir Next Arabic Medium"/>
                <a:cs typeface=" Avenir Next Arabic Medium" panose="020B0604020202020204" charset="-78"/>
                <a:sym typeface=" Avenir Next Arabic Medium"/>
              </a:rPr>
              <a:t>5. How did the people respond to God’s command after they had heard Haggai’s message? (v.12)​</a:t>
            </a:r>
          </a:p>
          <a:p>
            <a:pPr algn="l">
              <a:lnSpc>
                <a:spcPts val="4800"/>
              </a:lnSpc>
            </a:pPr>
            <a:endParaRPr lang="en-US" sz="4000" dirty="0">
              <a:solidFill>
                <a:srgbClr val="000000"/>
              </a:solidFill>
              <a:latin typeface=" Avenir Next Arabic Medium" panose="020B0604020202020204" charset="-78"/>
              <a:ea typeface=" Avenir Next Arabic Medium"/>
              <a:cs typeface=" Avenir Next Arabic Medium" panose="020B0604020202020204" charset="-78"/>
              <a:sym typeface=" Avenir Next Arabic Medium"/>
            </a:endParaRPr>
          </a:p>
          <a:p>
            <a:pPr algn="l">
              <a:lnSpc>
                <a:spcPts val="4800"/>
              </a:lnSpc>
            </a:pPr>
            <a:r>
              <a:rPr lang="en-US" sz="4000" dirty="0">
                <a:solidFill>
                  <a:srgbClr val="000000"/>
                </a:solidFill>
                <a:latin typeface=" Avenir Next Arabic Medium" panose="020B0604020202020204" charset="-78"/>
                <a:ea typeface=" Avenir Next Arabic Medium"/>
                <a:cs typeface=" Avenir Next Arabic Medium" panose="020B0604020202020204" charset="-78"/>
                <a:sym typeface=" Avenir Next Arabic Medium"/>
              </a:rPr>
              <a:t>6. What did God say and do to assure and strengthen the people? (v.13-14)</a:t>
            </a:r>
          </a:p>
        </p:txBody>
      </p:sp>
      <p:sp>
        <p:nvSpPr>
          <p:cNvPr id="8" name="TextBox 8"/>
          <p:cNvSpPr txBox="1"/>
          <p:nvPr/>
        </p:nvSpPr>
        <p:spPr>
          <a:xfrm>
            <a:off x="1120356" y="1320111"/>
            <a:ext cx="15678149" cy="740587"/>
          </a:xfrm>
          <a:prstGeom prst="rect">
            <a:avLst/>
          </a:prstGeom>
        </p:spPr>
        <p:txBody>
          <a:bodyPr wrap="square" lIns="0" tIns="0" rIns="0" bIns="0" rtlCol="0" anchor="t">
            <a:spAutoFit/>
          </a:bodyPr>
          <a:lstStyle/>
          <a:p>
            <a:pPr>
              <a:lnSpc>
                <a:spcPts val="5328"/>
              </a:lnSpc>
            </a:pPr>
            <a:r>
              <a:rPr lang="en-SG" sz="6000" b="1" spc="-150" dirty="0">
                <a:latin typeface=" Avenir Next Arabic Bold" panose="020B0604020202020204" charset="-78"/>
                <a:cs typeface=" Avenir Next Arabic Bold" panose="020B0604020202020204" charset="-78"/>
              </a:rPr>
              <a:t>Activity 4: Read &amp; Discuss </a:t>
            </a:r>
            <a:endParaRPr lang="en-US" sz="2800" b="1" spc="-150" dirty="0">
              <a:solidFill>
                <a:srgbClr val="1F1E1D"/>
              </a:solidFill>
              <a:latin typeface=" Avenir Next Arabic Bold"/>
              <a:ea typeface=" Avenir Next Arabic Bold"/>
              <a:cs typeface=" Avenir Next Arabic Bold"/>
              <a:sym typeface=" Avenir Next Arabic 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000499" y="-3995738"/>
            <a:ext cx="10287000" cy="18288000"/>
            <a:chOff x="0" y="0"/>
            <a:chExt cx="13716000" cy="24384000"/>
          </a:xfrm>
        </p:grpSpPr>
        <p:sp>
          <p:nvSpPr>
            <p:cNvPr id="3" name="Freeform 3"/>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p:cNvSpPr txBox="1"/>
          <p:nvPr/>
        </p:nvSpPr>
        <p:spPr>
          <a:xfrm>
            <a:off x="1085849" y="1779814"/>
            <a:ext cx="16616366" cy="7278588"/>
          </a:xfrm>
          <a:prstGeom prst="round2DiagRect">
            <a:avLst/>
          </a:prstGeom>
          <a:ln>
            <a:noFill/>
          </a:ln>
        </p:spPr>
        <p:txBody>
          <a:bodyPr lIns="0" tIns="0" rIns="0" bIns="0" rtlCol="0" anchor="t">
            <a:spAutoFit/>
          </a:bodyPr>
          <a:lstStyle/>
          <a:p>
            <a:pPr algn="l">
              <a:lnSpc>
                <a:spcPts val="4800"/>
              </a:lnSpc>
            </a:pPr>
            <a:r>
              <a:rPr lang="en-US" sz="4000" dirty="0">
                <a:solidFill>
                  <a:srgbClr val="000000"/>
                </a:solidFill>
                <a:latin typeface=" Avenir Next Arabic Medium"/>
                <a:ea typeface=" Avenir Next Arabic Medium"/>
                <a:cs typeface=" Avenir Next Arabic Medium"/>
                <a:sym typeface=" Avenir Next Arabic Medium"/>
              </a:rPr>
              <a:t>The people’s response to God was remarkable:​</a:t>
            </a:r>
            <a:endParaRPr lang="en-US" sz="4000" dirty="0">
              <a:latin typeface=" Avenir Next Arabic Medium"/>
              <a:cs typeface=" Avenir Next Arabic Medium"/>
            </a:endParaRPr>
          </a:p>
          <a:p>
            <a:pPr algn="l">
              <a:lnSpc>
                <a:spcPts val="4800"/>
              </a:lnSpc>
            </a:pPr>
            <a:endParaRPr lang="en-US" sz="4000" dirty="0">
              <a:solidFill>
                <a:srgbClr val="000000"/>
              </a:solidFill>
              <a:latin typeface=" Avenir Next Arabic Medium" panose="020B0604020202020204" charset="-78"/>
              <a:ea typeface=" Avenir Next Arabic Medium"/>
              <a:cs typeface=" Avenir Next Arabic Medium" panose="020B0604020202020204" charset="-78"/>
              <a:sym typeface=" Avenir Next Arabic Medium"/>
            </a:endParaRPr>
          </a:p>
          <a:p>
            <a:pPr marL="812800" lvl="1" indent="-571500" algn="l">
              <a:lnSpc>
                <a:spcPts val="4800"/>
              </a:lnSpc>
              <a:buFont typeface="Arial"/>
              <a:buChar char="•"/>
            </a:pPr>
            <a:r>
              <a:rPr lang="en-US" sz="4000" dirty="0">
                <a:solidFill>
                  <a:srgbClr val="000000"/>
                </a:solidFill>
                <a:latin typeface=" Avenir Next Arabic Medium"/>
                <a:ea typeface=" Avenir Next Arabic Medium"/>
                <a:cs typeface=" Avenir Next Arabic Medium"/>
                <a:sym typeface=" Avenir Next Arabic Medium"/>
              </a:rPr>
              <a:t>The leaders and “all the remnant of the people” obeyed (v.12) –there was great </a:t>
            </a:r>
            <a:r>
              <a:rPr lang="en-US" sz="4000" dirty="0">
                <a:solidFill>
                  <a:srgbClr val="000000"/>
                </a:solidFill>
                <a:latin typeface=" Avenir Next Arabic Medium"/>
                <a:ea typeface=" Avenir Next Arabic Bold"/>
                <a:cs typeface=" Avenir Next Arabic Medium"/>
                <a:sym typeface=" Avenir Next Arabic Bold"/>
              </a:rPr>
              <a:t>unity</a:t>
            </a:r>
            <a:r>
              <a:rPr lang="en-US" sz="4000" dirty="0">
                <a:solidFill>
                  <a:srgbClr val="000000"/>
                </a:solidFill>
                <a:latin typeface=" Avenir Next Arabic Medium"/>
                <a:ea typeface=" Avenir Next Arabic Medium"/>
                <a:cs typeface=" Avenir Next Arabic Medium"/>
                <a:sym typeface=" Avenir Next Arabic Medium"/>
              </a:rPr>
              <a:t>!​</a:t>
            </a:r>
            <a:br>
              <a:rPr lang="en-US" sz="4000" dirty="0">
                <a:solidFill>
                  <a:srgbClr val="000000"/>
                </a:solidFill>
                <a:latin typeface=" Avenir Next Arabic Medium"/>
                <a:ea typeface=" Avenir Next Arabic Medium"/>
                <a:cs typeface=" Avenir Next Arabic Medium"/>
                <a:sym typeface=" Avenir Next Arabic Medium"/>
              </a:rPr>
            </a:br>
            <a:endParaRPr lang="en-US" sz="4000" dirty="0">
              <a:solidFill>
                <a:srgbClr val="000000"/>
              </a:solidFill>
              <a:latin typeface=" Avenir Next Arabic Medium"/>
              <a:ea typeface=" Avenir Next Arabic Medium"/>
              <a:cs typeface=" Avenir Next Arabic Medium"/>
            </a:endParaRPr>
          </a:p>
          <a:p>
            <a:pPr marL="812800" lvl="1" indent="-571500" algn="l">
              <a:lnSpc>
                <a:spcPts val="4800"/>
              </a:lnSpc>
              <a:buFont typeface="Arial"/>
              <a:buChar char="•"/>
            </a:pPr>
            <a:r>
              <a:rPr lang="en-US" sz="4000" dirty="0">
                <a:solidFill>
                  <a:srgbClr val="000000"/>
                </a:solidFill>
                <a:latin typeface=" Avenir Next Arabic Medium"/>
                <a:ea typeface=" Avenir Next Arabic Medium"/>
                <a:cs typeface=" Avenir Next Arabic Medium"/>
                <a:sym typeface=" Avenir Next Arabic Medium"/>
              </a:rPr>
              <a:t>They </a:t>
            </a:r>
            <a:r>
              <a:rPr lang="en-US" sz="4000" b="1" dirty="0">
                <a:solidFill>
                  <a:srgbClr val="000000"/>
                </a:solidFill>
                <a:latin typeface=" Avenir Next Arabic Medium"/>
                <a:ea typeface=" Avenir Next Arabic Medium"/>
                <a:cs typeface=" Avenir Next Arabic Medium"/>
                <a:sym typeface=" Avenir Next Arabic Medium"/>
              </a:rPr>
              <a:t>obeyed</a:t>
            </a:r>
            <a:r>
              <a:rPr lang="en-US" sz="4000" dirty="0">
                <a:solidFill>
                  <a:srgbClr val="000000"/>
                </a:solidFill>
                <a:latin typeface=" Avenir Next Arabic Medium"/>
                <a:ea typeface=" Avenir Next Arabic Medium"/>
                <a:cs typeface=" Avenir Next Arabic Medium"/>
                <a:sym typeface=" Avenir Next Arabic Medium"/>
              </a:rPr>
              <a:t> the voice of the Lord their God (v.12) – there was great </a:t>
            </a:r>
            <a:r>
              <a:rPr lang="en-US" sz="4000" dirty="0">
                <a:solidFill>
                  <a:srgbClr val="000000"/>
                </a:solidFill>
                <a:latin typeface=" Avenir Next Arabic Medium"/>
                <a:ea typeface=" Avenir Next Arabic Bold"/>
                <a:cs typeface=" Avenir Next Arabic Medium"/>
                <a:sym typeface=" Avenir Next Arabic Bold"/>
              </a:rPr>
              <a:t>humility</a:t>
            </a:r>
            <a:r>
              <a:rPr lang="en-US" sz="4000" dirty="0">
                <a:solidFill>
                  <a:srgbClr val="000000"/>
                </a:solidFill>
                <a:latin typeface=" Avenir Next Arabic Medium"/>
                <a:ea typeface=" Avenir Next Arabic Medium"/>
                <a:cs typeface=" Avenir Next Arabic Medium"/>
                <a:sym typeface=" Avenir Next Arabic Medium"/>
              </a:rPr>
              <a:t>!</a:t>
            </a:r>
            <a:br>
              <a:rPr lang="en-US" sz="4000" dirty="0">
                <a:solidFill>
                  <a:srgbClr val="000000"/>
                </a:solidFill>
                <a:latin typeface=" Avenir Next Arabic Medium"/>
                <a:ea typeface=" Avenir Next Arabic Medium"/>
                <a:cs typeface=" Avenir Next Arabic Medium"/>
                <a:sym typeface=" Avenir Next Arabic Medium"/>
              </a:rPr>
            </a:br>
            <a:r>
              <a:rPr lang="en-US" sz="4000" dirty="0">
                <a:solidFill>
                  <a:srgbClr val="000000"/>
                </a:solidFill>
                <a:latin typeface=" Avenir Next Arabic Medium"/>
                <a:ea typeface=" Avenir Next Arabic Medium"/>
                <a:cs typeface=" Avenir Next Arabic Medium"/>
                <a:sym typeface=" Avenir Next Arabic Medium"/>
              </a:rPr>
              <a:t>​</a:t>
            </a:r>
            <a:endParaRPr lang="en-US" sz="4000" dirty="0">
              <a:solidFill>
                <a:srgbClr val="000000"/>
              </a:solidFill>
              <a:latin typeface=" Avenir Next Arabic Medium"/>
              <a:ea typeface=" Avenir Next Arabic Medium"/>
              <a:cs typeface=" Avenir Next Arabic Medium"/>
            </a:endParaRPr>
          </a:p>
          <a:p>
            <a:pPr marL="812800" lvl="1" indent="-571500" algn="l">
              <a:lnSpc>
                <a:spcPts val="4800"/>
              </a:lnSpc>
              <a:buFont typeface="Arial"/>
              <a:buChar char="•"/>
            </a:pPr>
            <a:r>
              <a:rPr lang="en-US" sz="4000" dirty="0">
                <a:solidFill>
                  <a:srgbClr val="000000"/>
                </a:solidFill>
                <a:latin typeface=" Avenir Next Arabic Medium"/>
                <a:ea typeface=" Avenir Next Arabic Medium"/>
                <a:cs typeface=" Avenir Next Arabic Medium"/>
                <a:sym typeface=" Avenir Next Arabic Medium"/>
              </a:rPr>
              <a:t>They feared the Lord (v.12) – there was great </a:t>
            </a:r>
            <a:r>
              <a:rPr lang="en-US" sz="4000" dirty="0">
                <a:solidFill>
                  <a:srgbClr val="000000"/>
                </a:solidFill>
                <a:latin typeface=" Avenir Next Arabic Medium"/>
                <a:ea typeface=" Avenir Next Arabic Bold"/>
                <a:cs typeface=" Avenir Next Arabic Medium"/>
                <a:sym typeface=" Avenir Next Arabic Bold"/>
              </a:rPr>
              <a:t>reverence</a:t>
            </a:r>
            <a:r>
              <a:rPr lang="en-US" sz="4000" dirty="0">
                <a:solidFill>
                  <a:srgbClr val="000000"/>
                </a:solidFill>
                <a:latin typeface=" Avenir Next Arabic Medium"/>
                <a:ea typeface=" Avenir Next Arabic Medium"/>
                <a:cs typeface=" Avenir Next Arabic Medium"/>
                <a:sym typeface=" Avenir Next Arabic Medium"/>
              </a:rPr>
              <a:t>! (This was not about being scared of divine punishment.)​</a:t>
            </a:r>
            <a:endParaRPr lang="en-US" sz="4000" dirty="0">
              <a:solidFill>
                <a:srgbClr val="000000"/>
              </a:solidFill>
              <a:latin typeface=" Avenir Next Arabic Medium"/>
              <a:ea typeface=" Avenir Next Arabic Medium"/>
              <a:cs typeface=" Avenir Next Arabic Medium"/>
            </a:endParaRPr>
          </a:p>
          <a:p>
            <a:pPr marL="482600" lvl="1" indent="-241300" algn="l">
              <a:lnSpc>
                <a:spcPts val="2799"/>
              </a:lnSpc>
            </a:pPr>
            <a:endParaRPr lang="en-US" sz="4000" b="1" dirty="0">
              <a:solidFill>
                <a:srgbClr val="000000"/>
              </a:solidFill>
              <a:latin typeface=" Avenir Next Arabic Medium" panose="020B0604020202020204" charset="-78"/>
              <a:ea typeface=" Avenir Next Arabic Medium"/>
              <a:cs typeface=" Avenir Next Arabic Medium" panose="020B0604020202020204" charset="-78"/>
              <a:sym typeface=" Avenir Next Arabic Medium"/>
            </a:endParaRPr>
          </a:p>
        </p:txBody>
      </p:sp>
      <p:sp>
        <p:nvSpPr>
          <p:cNvPr id="7" name="Freeform 7" descr="Postit Notes with solid fill"/>
          <p:cNvSpPr/>
          <p:nvPr/>
        </p:nvSpPr>
        <p:spPr>
          <a:xfrm>
            <a:off x="1085849" y="57150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2339542" y="876300"/>
            <a:ext cx="10570615" cy="694421"/>
          </a:xfrm>
          <a:prstGeom prst="rect">
            <a:avLst/>
          </a:prstGeom>
        </p:spPr>
        <p:txBody>
          <a:bodyPr lIns="0" tIns="0" rIns="0" bIns="0" rtlCol="0" anchor="t">
            <a:spAutoFit/>
          </a:bodyPr>
          <a:lstStyle/>
          <a:p>
            <a:pPr algn="l">
              <a:lnSpc>
                <a:spcPts val="5328"/>
              </a:lnSpc>
            </a:pPr>
            <a:r>
              <a:rPr lang="en-US" sz="4800" b="1">
                <a:solidFill>
                  <a:srgbClr val="1F1E1D"/>
                </a:solidFill>
                <a:latin typeface=" Avenir Next Arabic Bold"/>
                <a:ea typeface=" Avenir Next Arabic Bold"/>
                <a:cs typeface=" Avenir Next Arabic Bold"/>
                <a:sym typeface=" Avenir Next Arabic Bold"/>
              </a:rPr>
              <a:t>Question 5 Discussion Notes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6200000">
            <a:off x="4000500" y="-4000500"/>
            <a:ext cx="10287000" cy="18288000"/>
            <a:chOff x="61104" y="1"/>
            <a:chExt cx="13716000" cy="24384000"/>
          </a:xfrm>
        </p:grpSpPr>
        <p:sp>
          <p:nvSpPr>
            <p:cNvPr id="3" name="Freeform 3"/>
            <p:cNvSpPr/>
            <p:nvPr/>
          </p:nvSpPr>
          <p:spPr>
            <a:xfrm>
              <a:off x="61104" y="1"/>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p:cNvSpPr txBox="1"/>
          <p:nvPr/>
        </p:nvSpPr>
        <p:spPr>
          <a:xfrm>
            <a:off x="1085603" y="1972788"/>
            <a:ext cx="16616366" cy="4554438"/>
          </a:xfrm>
          <a:prstGeom prst="round2DiagRect">
            <a:avLst/>
          </a:prstGeom>
          <a:ln>
            <a:noFill/>
          </a:ln>
        </p:spPr>
        <p:txBody>
          <a:bodyPr lIns="0" tIns="0" rIns="0" bIns="0" rtlCol="0" anchor="t">
            <a:spAutoFit/>
          </a:bodyPr>
          <a:lstStyle/>
          <a:p>
            <a:pPr algn="l">
              <a:lnSpc>
                <a:spcPts val="4800"/>
              </a:lnSpc>
            </a:pPr>
            <a:r>
              <a:rPr lang="en-US" sz="4000">
                <a:solidFill>
                  <a:srgbClr val="000000"/>
                </a:solidFill>
                <a:ea typeface=" Avenir Next Arabic Medium"/>
                <a:cs typeface=" Avenir Next Arabic Medium"/>
                <a:sym typeface=" Avenir Next Arabic Medium"/>
              </a:rPr>
              <a:t>In response, God assured and strengthened the people by:​</a:t>
            </a:r>
            <a:endParaRPr lang="en-US"/>
          </a:p>
          <a:p>
            <a:pPr algn="l">
              <a:lnSpc>
                <a:spcPts val="4800"/>
              </a:lnSpc>
            </a:pPr>
            <a:endParaRPr lang="en-US" sz="4000">
              <a:solidFill>
                <a:srgbClr val="000000"/>
              </a:solidFill>
              <a:ea typeface=" Avenir Next Arabic Medium"/>
              <a:cs typeface=" Avenir Next Arabic Medium"/>
              <a:sym typeface=" Avenir Next Arabic Medium"/>
            </a:endParaRPr>
          </a:p>
          <a:p>
            <a:pPr marL="812800" lvl="1" indent="-571500" algn="l">
              <a:lnSpc>
                <a:spcPts val="4800"/>
              </a:lnSpc>
              <a:buFont typeface="Arial"/>
              <a:buChar char="•"/>
            </a:pPr>
            <a:r>
              <a:rPr lang="en-US" sz="4000">
                <a:solidFill>
                  <a:srgbClr val="000000"/>
                </a:solidFill>
                <a:ea typeface=" Avenir Next Arabic Medium"/>
                <a:cs typeface=" Avenir Next Arabic Medium"/>
                <a:sym typeface=" Avenir Next Arabic Medium"/>
              </a:rPr>
              <a:t>Declaring that He was with them (v.13)​</a:t>
            </a:r>
            <a:br>
              <a:rPr lang="en-US" sz="4000">
                <a:solidFill>
                  <a:srgbClr val="000000"/>
                </a:solidFill>
                <a:ea typeface=" Avenir Next Arabic Medium"/>
                <a:cs typeface=" Avenir Next Arabic Medium"/>
                <a:sym typeface=" Avenir Next Arabic Medium"/>
              </a:rPr>
            </a:br>
            <a:endParaRPr lang="en-US" sz="4000">
              <a:solidFill>
                <a:srgbClr val="000000"/>
              </a:solidFill>
              <a:ea typeface=" Avenir Next Arabic Medium"/>
              <a:cs typeface=" Avenir Next Arabic Medium"/>
            </a:endParaRPr>
          </a:p>
          <a:p>
            <a:pPr marL="812800" lvl="1" indent="-571500" algn="l">
              <a:lnSpc>
                <a:spcPts val="4800"/>
              </a:lnSpc>
              <a:buFont typeface="Arial"/>
              <a:buChar char="•"/>
            </a:pPr>
            <a:r>
              <a:rPr lang="en-US" sz="4000">
                <a:solidFill>
                  <a:srgbClr val="000000"/>
                </a:solidFill>
                <a:ea typeface=" Avenir Next Arabic Medium"/>
                <a:cs typeface=" Avenir Next Arabic Medium"/>
                <a:sym typeface=" Avenir Next Arabic Medium"/>
              </a:rPr>
              <a:t>Stirring up their spirit (v.14) – in Hebrew it means to “awaken or set in motion”. God was reviving His people to fulfil His purpose!</a:t>
            </a:r>
            <a:endParaRPr lang="en-US" sz="4000">
              <a:solidFill>
                <a:srgbClr val="000000"/>
              </a:solidFill>
              <a:ea typeface=" Avenir Next Arabic Medium"/>
              <a:cs typeface=" Avenir Next Arabic Medium"/>
            </a:endParaRPr>
          </a:p>
          <a:p>
            <a:pPr marL="482600" lvl="1" indent="-241300" algn="l">
              <a:lnSpc>
                <a:spcPts val="2799"/>
              </a:lnSpc>
            </a:pPr>
            <a:endParaRPr lang="en-US" sz="4000" b="1">
              <a:solidFill>
                <a:srgbClr val="000000"/>
              </a:solidFill>
              <a:latin typeface=" Avenir Next Arabic Medium"/>
              <a:ea typeface=" Avenir Next Arabic Medium"/>
              <a:cs typeface=" Avenir Next Arabic Medium"/>
              <a:sym typeface=" Avenir Next Arabic Medium"/>
            </a:endParaRPr>
          </a:p>
        </p:txBody>
      </p:sp>
      <p:sp>
        <p:nvSpPr>
          <p:cNvPr id="7" name="Freeform 7" descr="Postit Notes with solid fill"/>
          <p:cNvSpPr/>
          <p:nvPr/>
        </p:nvSpPr>
        <p:spPr>
          <a:xfrm>
            <a:off x="1085849" y="57150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2339542" y="821513"/>
            <a:ext cx="10570615" cy="694421"/>
          </a:xfrm>
          <a:prstGeom prst="rect">
            <a:avLst/>
          </a:prstGeom>
        </p:spPr>
        <p:txBody>
          <a:bodyPr lIns="0" tIns="0" rIns="0" bIns="0" rtlCol="0" anchor="t">
            <a:spAutoFit/>
          </a:bodyPr>
          <a:lstStyle/>
          <a:p>
            <a:pPr algn="l">
              <a:lnSpc>
                <a:spcPts val="5328"/>
              </a:lnSpc>
            </a:pPr>
            <a:r>
              <a:rPr lang="en-US" sz="4800" b="1">
                <a:solidFill>
                  <a:srgbClr val="1F1E1D"/>
                </a:solidFill>
                <a:latin typeface=" Avenir Next Arabic Bold"/>
                <a:ea typeface=" Avenir Next Arabic Bold"/>
                <a:cs typeface=" Avenir Next Arabic Bold"/>
                <a:sym typeface=" Avenir Next Arabic Bold"/>
              </a:rPr>
              <a:t>Question 6 Discussion Notes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A32D1C13-68FA-C9AC-8141-D76299D9008F}"/>
              </a:ext>
            </a:extLst>
          </p:cNvPr>
          <p:cNvGrpSpPr/>
          <p:nvPr/>
        </p:nvGrpSpPr>
        <p:grpSpPr>
          <a:xfrm rot="16200000">
            <a:off x="3928109" y="-4050890"/>
            <a:ext cx="10553700" cy="18623281"/>
            <a:chOff x="0" y="0"/>
            <a:chExt cx="13716000" cy="24384000"/>
          </a:xfrm>
        </p:grpSpPr>
        <p:sp>
          <p:nvSpPr>
            <p:cNvPr id="10" name="Freeform 3">
              <a:extLst>
                <a:ext uri="{FF2B5EF4-FFF2-40B4-BE49-F238E27FC236}">
                  <a16:creationId xmlns:a16="http://schemas.microsoft.com/office/drawing/2014/main" id="{06855E87-2092-7BDE-5295-19537B4D2FE8}"/>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p:cNvSpPr txBox="1"/>
          <p:nvPr/>
        </p:nvSpPr>
        <p:spPr>
          <a:xfrm>
            <a:off x="1085849" y="2958317"/>
            <a:ext cx="15951038" cy="4667945"/>
          </a:xfrm>
          <a:prstGeom prst="rect">
            <a:avLst/>
          </a:prstGeom>
        </p:spPr>
        <p:txBody>
          <a:bodyPr lIns="0" tIns="0" rIns="0" bIns="0" rtlCol="0" anchor="t">
            <a:spAutoFit/>
          </a:bodyPr>
          <a:lstStyle/>
          <a:p>
            <a:pPr algn="l">
              <a:lnSpc>
                <a:spcPts val="2799"/>
              </a:lnSpc>
            </a:pPr>
            <a:endParaRPr/>
          </a:p>
          <a:p>
            <a:pPr marL="482600" lvl="1" indent="-241300" algn="l">
              <a:lnSpc>
                <a:spcPts val="4800"/>
              </a:lnSpc>
              <a:buFont typeface="Arial"/>
              <a:buChar char="•"/>
            </a:pPr>
            <a:r>
              <a:rPr lang="en-US" sz="4000" b="1">
                <a:solidFill>
                  <a:srgbClr val="FFFFFF"/>
                </a:solidFill>
                <a:latin typeface=" Avenir Next Arabic Medium"/>
                <a:ea typeface=" Avenir Next Arabic Medium"/>
                <a:cs typeface=" Avenir Next Arabic Medium"/>
                <a:sym typeface=" Avenir Next Arabic Medium"/>
              </a:rPr>
              <a:t>The title “The LORD of hosts” (</a:t>
            </a:r>
            <a:r>
              <a:rPr lang="en-US" sz="4000" b="1" i="1" err="1">
                <a:solidFill>
                  <a:srgbClr val="FFFFFF"/>
                </a:solidFill>
                <a:latin typeface=" Avenir Next Arabic Medium"/>
                <a:ea typeface=" Avenir Next Arabic Medium"/>
                <a:cs typeface=" Avenir Next Arabic Medium"/>
                <a:sym typeface=" Avenir Next Arabic Medium"/>
              </a:rPr>
              <a:t>yhwh</a:t>
            </a:r>
            <a:r>
              <a:rPr lang="en-US" sz="4000" b="1" i="1">
                <a:solidFill>
                  <a:srgbClr val="FFFFFF"/>
                </a:solidFill>
                <a:latin typeface=" Avenir Next Arabic Medium"/>
                <a:ea typeface=" Avenir Next Arabic Medium"/>
                <a:cs typeface=" Avenir Next Arabic Medium"/>
                <a:sym typeface=" Avenir Next Arabic Medium"/>
              </a:rPr>
              <a:t> </a:t>
            </a:r>
            <a:r>
              <a:rPr lang="en-US" sz="4000" b="1" i="1" err="1">
                <a:solidFill>
                  <a:srgbClr val="FFFFFF"/>
                </a:solidFill>
                <a:latin typeface=" Avenir Next Arabic Medium"/>
                <a:ea typeface=" Avenir Next Arabic Medium"/>
                <a:cs typeface=" Avenir Next Arabic Medium"/>
                <a:sym typeface=" Avenir Next Arabic Medium"/>
              </a:rPr>
              <a:t>ṣĕbā’ôt</a:t>
            </a:r>
            <a:r>
              <a:rPr lang="en-US" sz="4000" b="1">
                <a:solidFill>
                  <a:srgbClr val="FFFFFF"/>
                </a:solidFill>
                <a:latin typeface=" Avenir Next Arabic Medium"/>
                <a:ea typeface=" Avenir Next Arabic Medium"/>
                <a:cs typeface=" Avenir Next Arabic Medium"/>
                <a:sym typeface=" Avenir Next Arabic Medium"/>
              </a:rPr>
              <a:t>) occurs 14 times in Haggai, and is repeated 5x in today’s passage (v.2,5,7,9,14)​</a:t>
            </a:r>
          </a:p>
          <a:p>
            <a:pPr marL="482600" lvl="1" indent="-241300" algn="l">
              <a:lnSpc>
                <a:spcPts val="4800"/>
              </a:lnSpc>
              <a:buFont typeface="Arial"/>
              <a:buChar char="•"/>
            </a:pPr>
            <a:endParaRPr lang="en-US" sz="4000" b="1">
              <a:solidFill>
                <a:srgbClr val="FFFFFF"/>
              </a:solidFill>
              <a:latin typeface=" Avenir Next Arabic Medium"/>
              <a:ea typeface=" Avenir Next Arabic Medium"/>
              <a:cs typeface=" Avenir Next Arabic Medium"/>
              <a:sym typeface=" Avenir Next Arabic Medium"/>
            </a:endParaRPr>
          </a:p>
          <a:p>
            <a:pPr marL="482600" lvl="1" indent="-241300" algn="l">
              <a:lnSpc>
                <a:spcPts val="4800"/>
              </a:lnSpc>
              <a:buFont typeface="Arial"/>
              <a:buChar char="•"/>
            </a:pPr>
            <a:r>
              <a:rPr lang="en-US" sz="4000" b="1">
                <a:solidFill>
                  <a:srgbClr val="FFFFFF"/>
                </a:solidFill>
                <a:latin typeface=" Avenir Next Arabic Medium"/>
                <a:ea typeface=" Avenir Next Arabic Medium"/>
                <a:cs typeface=" Avenir Next Arabic Medium"/>
                <a:sym typeface=" Avenir Next Arabic Medium"/>
              </a:rPr>
              <a:t>The word “hosts” literally means armies, and refers to the armies of heaven​</a:t>
            </a:r>
          </a:p>
          <a:p>
            <a:pPr marL="482600" lvl="1" indent="-241300" algn="l">
              <a:lnSpc>
                <a:spcPts val="4800"/>
              </a:lnSpc>
              <a:buFont typeface="Arial"/>
              <a:buChar char="•"/>
            </a:pPr>
            <a:endParaRPr lang="en-US" sz="4000" b="1">
              <a:solidFill>
                <a:srgbClr val="FFFFFF"/>
              </a:solidFill>
              <a:latin typeface=" Avenir Next Arabic Medium"/>
              <a:ea typeface=" Avenir Next Arabic Medium"/>
              <a:cs typeface=" Avenir Next Arabic Medium"/>
              <a:sym typeface=" Avenir Next Arabic Medium"/>
            </a:endParaRPr>
          </a:p>
          <a:p>
            <a:pPr marL="482600" lvl="1" indent="-241300" algn="l">
              <a:lnSpc>
                <a:spcPts val="4800"/>
              </a:lnSpc>
              <a:buFont typeface="Arial"/>
              <a:buChar char="•"/>
            </a:pPr>
            <a:r>
              <a:rPr lang="en-US" sz="4000" b="1">
                <a:solidFill>
                  <a:srgbClr val="FFFFFF"/>
                </a:solidFill>
                <a:latin typeface=" Avenir Next Arabic Medium"/>
                <a:ea typeface=" Avenir Next Arabic Medium"/>
                <a:cs typeface=" Avenir Next Arabic Medium"/>
                <a:sym typeface=" Avenir Next Arabic Medium"/>
              </a:rPr>
              <a:t>Thus the title speaks of the tremendous might and power of God​</a:t>
            </a:r>
          </a:p>
        </p:txBody>
      </p:sp>
      <p:sp>
        <p:nvSpPr>
          <p:cNvPr id="7" name="Freeform 7" descr="Magnifying glass with solid fill"/>
          <p:cNvSpPr/>
          <p:nvPr/>
        </p:nvSpPr>
        <p:spPr>
          <a:xfrm>
            <a:off x="1143000" y="57150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p:cNvSpPr txBox="1"/>
          <p:nvPr/>
        </p:nvSpPr>
        <p:spPr>
          <a:xfrm>
            <a:off x="2057400" y="753618"/>
            <a:ext cx="14988394" cy="1420261"/>
          </a:xfrm>
          <a:prstGeom prst="rect">
            <a:avLst/>
          </a:prstGeom>
        </p:spPr>
        <p:txBody>
          <a:bodyPr lIns="0" tIns="0" rIns="0" bIns="0" rtlCol="0" anchor="t">
            <a:spAutoFit/>
          </a:bodyPr>
          <a:lstStyle/>
          <a:p>
            <a:pPr algn="l">
              <a:lnSpc>
                <a:spcPts val="5328"/>
              </a:lnSpc>
            </a:pPr>
            <a:r>
              <a:rPr lang="en-US" sz="6000" b="1">
                <a:solidFill>
                  <a:srgbClr val="FFFFFF"/>
                </a:solidFill>
                <a:latin typeface=" Avenir Next Arabic Bold"/>
                <a:ea typeface=" Avenir Next Arabic Bold"/>
                <a:cs typeface=" Avenir Next Arabic Bold"/>
                <a:sym typeface=" Avenir Next Arabic Bold"/>
              </a:rPr>
              <a:t> Exegetical Insight 3: What does the title</a:t>
            </a:r>
          </a:p>
          <a:p>
            <a:pPr algn="l">
              <a:lnSpc>
                <a:spcPts val="5328"/>
              </a:lnSpc>
            </a:pPr>
            <a:r>
              <a:rPr lang="en-US" sz="6000" b="1">
                <a:solidFill>
                  <a:srgbClr val="FFFFFF"/>
                </a:solidFill>
                <a:latin typeface=" Avenir Next Arabic Bold"/>
                <a:ea typeface=" Avenir Next Arabic Bold"/>
                <a:cs typeface=" Avenir Next Arabic Bold"/>
                <a:sym typeface=" Avenir Next Arabic Bold"/>
              </a:rPr>
              <a:t>“The LORD of hosts” mean?​​​</a:t>
            </a:r>
          </a:p>
        </p:txBody>
      </p:sp>
      <p:sp>
        <p:nvSpPr>
          <p:cNvPr id="2" name="Freeform 5">
            <a:extLst>
              <a:ext uri="{FF2B5EF4-FFF2-40B4-BE49-F238E27FC236}">
                <a16:creationId xmlns:a16="http://schemas.microsoft.com/office/drawing/2014/main" id="{3DF03ED0-741C-727B-2B87-046AD69E6E34}"/>
              </a:ext>
            </a:extLst>
          </p:cNvPr>
          <p:cNvSpPr/>
          <p:nvPr/>
        </p:nvSpPr>
        <p:spPr>
          <a:xfrm>
            <a:off x="1065583" y="2297560"/>
            <a:ext cx="1598295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7B7D7-78EA-C40C-9CD1-0767967EAADB}"/>
            </a:ext>
          </a:extLst>
        </p:cNvPr>
        <p:cNvGrpSpPr/>
        <p:nvPr/>
      </p:nvGrpSpPr>
      <p:grpSpPr>
        <a:xfrm>
          <a:off x="0" y="0"/>
          <a:ext cx="0" cy="0"/>
          <a:chOff x="0" y="0"/>
          <a:chExt cx="0" cy="0"/>
        </a:xfrm>
      </p:grpSpPr>
      <p:grpSp>
        <p:nvGrpSpPr>
          <p:cNvPr id="9" name="Group 2">
            <a:extLst>
              <a:ext uri="{FF2B5EF4-FFF2-40B4-BE49-F238E27FC236}">
                <a16:creationId xmlns:a16="http://schemas.microsoft.com/office/drawing/2014/main" id="{AADC4164-4AA1-5655-A3AB-73D195249779}"/>
              </a:ext>
            </a:extLst>
          </p:cNvPr>
          <p:cNvGrpSpPr/>
          <p:nvPr/>
        </p:nvGrpSpPr>
        <p:grpSpPr>
          <a:xfrm rot="16200000">
            <a:off x="3928109" y="-4050890"/>
            <a:ext cx="10553700" cy="18623281"/>
            <a:chOff x="0" y="0"/>
            <a:chExt cx="13716000" cy="24384000"/>
          </a:xfrm>
        </p:grpSpPr>
        <p:sp>
          <p:nvSpPr>
            <p:cNvPr id="10" name="Freeform 3">
              <a:extLst>
                <a:ext uri="{FF2B5EF4-FFF2-40B4-BE49-F238E27FC236}">
                  <a16:creationId xmlns:a16="http://schemas.microsoft.com/office/drawing/2014/main" id="{5A2ED44D-6734-3B18-A777-49B1045E3C95}"/>
                </a:ext>
              </a:extLst>
            </p:cNvPr>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6" name="TextBox 6">
            <a:extLst>
              <a:ext uri="{FF2B5EF4-FFF2-40B4-BE49-F238E27FC236}">
                <a16:creationId xmlns:a16="http://schemas.microsoft.com/office/drawing/2014/main" id="{D7D8E8FA-D828-DAEB-FE48-AC66271E80FE}"/>
              </a:ext>
            </a:extLst>
          </p:cNvPr>
          <p:cNvSpPr txBox="1"/>
          <p:nvPr/>
        </p:nvSpPr>
        <p:spPr>
          <a:xfrm>
            <a:off x="1085849" y="2958317"/>
            <a:ext cx="15951038" cy="3436838"/>
          </a:xfrm>
          <a:prstGeom prst="rect">
            <a:avLst/>
          </a:prstGeom>
        </p:spPr>
        <p:txBody>
          <a:bodyPr lIns="0" tIns="0" rIns="0" bIns="0" rtlCol="0" anchor="t">
            <a:spAutoFit/>
          </a:bodyPr>
          <a:lstStyle/>
          <a:p>
            <a:pPr algn="l">
              <a:lnSpc>
                <a:spcPts val="2799"/>
              </a:lnSpc>
            </a:pPr>
            <a:endParaRPr/>
          </a:p>
          <a:p>
            <a:pPr marL="240665" lvl="1" algn="l">
              <a:lnSpc>
                <a:spcPts val="4800"/>
              </a:lnSpc>
            </a:pPr>
            <a:r>
              <a:rPr lang="en-US" sz="4000" b="1" i="1">
                <a:solidFill>
                  <a:srgbClr val="CF8741"/>
                </a:solidFill>
                <a:latin typeface=" Avenir Next Arabic Bold"/>
                <a:ea typeface=" Avenir Next Arabic Bold"/>
                <a:cs typeface=" Avenir Next Arabic Bold"/>
                <a:sym typeface=" Avenir Next Arabic Bold"/>
              </a:rPr>
              <a:t>Why this matters to us…</a:t>
            </a:r>
            <a:endParaRPr lang="en-US" sz="4000" b="1" i="1">
              <a:solidFill>
                <a:srgbClr val="CF8741"/>
              </a:solidFill>
              <a:latin typeface=" Avenir Next Arabic Bold"/>
              <a:ea typeface=" Avenir Next Arabic Bold"/>
              <a:cs typeface=" Avenir Next Arabic Bold"/>
            </a:endParaRPr>
          </a:p>
          <a:p>
            <a:pPr marL="240665" lvl="1" algn="l">
              <a:lnSpc>
                <a:spcPts val="4800"/>
              </a:lnSpc>
            </a:pPr>
            <a:endParaRPr lang="en-US" sz="4000" b="1" i="1">
              <a:solidFill>
                <a:srgbClr val="CF8741"/>
              </a:solidFill>
              <a:latin typeface=" Avenir Next Arabic Bold"/>
              <a:ea typeface=" Avenir Next Arabic Medium"/>
              <a:cs typeface=" Avenir Next Arabic Bold"/>
            </a:endParaRPr>
          </a:p>
          <a:p>
            <a:pPr marL="240665" lvl="1">
              <a:lnSpc>
                <a:spcPts val="4800"/>
              </a:lnSpc>
            </a:pPr>
            <a:r>
              <a:rPr lang="en-US" sz="4000" b="1" dirty="0">
                <a:solidFill>
                  <a:srgbClr val="FFFFFF"/>
                </a:solidFill>
                <a:latin typeface=" Avenir Next Arabic Medium"/>
                <a:ea typeface=" Avenir Next Arabic Medium"/>
                <a:cs typeface=" Avenir Next Arabic Medium"/>
                <a:sym typeface=" Avenir Next Arabic Medium"/>
              </a:rPr>
              <a:t>It is the God of tremendous might who calls us to join His work of building His house. His might alone will accomplish the work and make us sufficient for the task He has called us!</a:t>
            </a:r>
            <a:endParaRPr lang="en-US" sz="4000" b="1" dirty="0">
              <a:solidFill>
                <a:srgbClr val="FFFFFF"/>
              </a:solidFill>
              <a:latin typeface=" Avenir Next Arabic Medium"/>
              <a:ea typeface=" Avenir Next Arabic Medium"/>
              <a:cs typeface=" Avenir Next Arabic Medium"/>
            </a:endParaRPr>
          </a:p>
        </p:txBody>
      </p:sp>
      <p:sp>
        <p:nvSpPr>
          <p:cNvPr id="7" name="Freeform 7" descr="Magnifying glass with solid fill">
            <a:extLst>
              <a:ext uri="{FF2B5EF4-FFF2-40B4-BE49-F238E27FC236}">
                <a16:creationId xmlns:a16="http://schemas.microsoft.com/office/drawing/2014/main" id="{2B2D314E-99F4-ACB9-7C1A-49A2850B2221}"/>
              </a:ext>
            </a:extLst>
          </p:cNvPr>
          <p:cNvSpPr/>
          <p:nvPr/>
        </p:nvSpPr>
        <p:spPr>
          <a:xfrm>
            <a:off x="990600" y="647700"/>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ED740825-7CB0-265E-F048-AF2F5EE5B25A}"/>
              </a:ext>
            </a:extLst>
          </p:cNvPr>
          <p:cNvSpPr txBox="1"/>
          <p:nvPr/>
        </p:nvSpPr>
        <p:spPr>
          <a:xfrm>
            <a:off x="1981200" y="827639"/>
            <a:ext cx="14988394" cy="1420261"/>
          </a:xfrm>
          <a:prstGeom prst="rect">
            <a:avLst/>
          </a:prstGeom>
        </p:spPr>
        <p:txBody>
          <a:bodyPr lIns="0" tIns="0" rIns="0" bIns="0" rtlCol="0" anchor="t">
            <a:spAutoFit/>
          </a:bodyPr>
          <a:lstStyle/>
          <a:p>
            <a:pPr algn="l">
              <a:lnSpc>
                <a:spcPts val="5328"/>
              </a:lnSpc>
            </a:pPr>
            <a:r>
              <a:rPr lang="en-US" sz="6000" b="1">
                <a:solidFill>
                  <a:srgbClr val="FFFFFF"/>
                </a:solidFill>
                <a:latin typeface=" Avenir Next Arabic Bold"/>
                <a:ea typeface=" Avenir Next Arabic Bold"/>
                <a:cs typeface=" Avenir Next Arabic Bold"/>
                <a:sym typeface=" Avenir Next Arabic Bold"/>
              </a:rPr>
              <a:t> Exegetical Insight 3: What does the title</a:t>
            </a:r>
          </a:p>
          <a:p>
            <a:pPr algn="l">
              <a:lnSpc>
                <a:spcPts val="5328"/>
              </a:lnSpc>
            </a:pPr>
            <a:r>
              <a:rPr lang="en-US" sz="6000" b="1">
                <a:solidFill>
                  <a:srgbClr val="FFFFFF"/>
                </a:solidFill>
                <a:latin typeface=" Avenir Next Arabic Bold"/>
                <a:ea typeface=" Avenir Next Arabic Bold"/>
                <a:cs typeface=" Avenir Next Arabic Bold"/>
                <a:sym typeface=" Avenir Next Arabic Bold"/>
              </a:rPr>
              <a:t>“The LORD of hosts” mean?​​​</a:t>
            </a:r>
          </a:p>
        </p:txBody>
      </p:sp>
      <p:sp>
        <p:nvSpPr>
          <p:cNvPr id="2" name="Freeform 5">
            <a:extLst>
              <a:ext uri="{FF2B5EF4-FFF2-40B4-BE49-F238E27FC236}">
                <a16:creationId xmlns:a16="http://schemas.microsoft.com/office/drawing/2014/main" id="{C5EB85C0-8120-7434-DE2C-F7CE890DFA9E}"/>
              </a:ext>
            </a:extLst>
          </p:cNvPr>
          <p:cNvSpPr/>
          <p:nvPr/>
        </p:nvSpPr>
        <p:spPr>
          <a:xfrm>
            <a:off x="1065583" y="2428875"/>
            <a:ext cx="1598295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5647612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191000" y="-4191000"/>
            <a:ext cx="10287000" cy="18669000"/>
            <a:chOff x="-22352" y="-358777"/>
            <a:chExt cx="13716000" cy="24892000"/>
          </a:xfrm>
        </p:grpSpPr>
        <p:sp>
          <p:nvSpPr>
            <p:cNvPr id="3" name="Freeform 3"/>
            <p:cNvSpPr/>
            <p:nvPr/>
          </p:nvSpPr>
          <p:spPr>
            <a:xfrm>
              <a:off x="-22352" y="-358777"/>
              <a:ext cx="13716000" cy="24892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4" name="TextBox 4"/>
          <p:cNvSpPr txBox="1"/>
          <p:nvPr/>
        </p:nvSpPr>
        <p:spPr>
          <a:xfrm>
            <a:off x="2590801" y="974658"/>
            <a:ext cx="17735551" cy="1077218"/>
          </a:xfrm>
          <a:prstGeom prst="rect">
            <a:avLst/>
          </a:prstGeom>
        </p:spPr>
        <p:txBody>
          <a:bodyPr lIns="0" tIns="0" rIns="0" bIns="0" rtlCol="0" anchor="t">
            <a:spAutoFit/>
          </a:bodyPr>
          <a:lstStyle/>
          <a:p>
            <a:pPr algn="l">
              <a:lnSpc>
                <a:spcPts val="8399"/>
              </a:lnSpc>
            </a:pPr>
            <a:r>
              <a:rPr lang="en-US" sz="6000" b="1">
                <a:solidFill>
                  <a:srgbClr val="000000"/>
                </a:solidFill>
                <a:latin typeface=" Avenir Next Arabic Bold" panose="020B0604020202020204" charset="-78"/>
                <a:ea typeface=" Avenir Next Arabic Bold"/>
                <a:cs typeface=" Avenir Next Arabic Bold" panose="020B0604020202020204" charset="-78"/>
                <a:sym typeface=" Avenir Next Arabic Bold"/>
              </a:rPr>
              <a:t>Reflect &amp; Share </a:t>
            </a:r>
            <a:endParaRPr lang="en-US" sz="2800">
              <a:solidFill>
                <a:srgbClr val="000000"/>
              </a:solidFill>
              <a:latin typeface=" Avenir Next Arabic Bold" panose="020B0604020202020204" charset="-78"/>
              <a:ea typeface=" Avenir Next Arabic"/>
              <a:cs typeface=" Avenir Next Arabic Bold" panose="020B0604020202020204" charset="-78"/>
              <a:sym typeface=" Avenir Next Arabic"/>
            </a:endParaRPr>
          </a:p>
        </p:txBody>
      </p:sp>
      <p:sp>
        <p:nvSpPr>
          <p:cNvPr id="7" name="TextBox 7"/>
          <p:cNvSpPr txBox="1"/>
          <p:nvPr/>
        </p:nvSpPr>
        <p:spPr>
          <a:xfrm>
            <a:off x="914400" y="2568509"/>
            <a:ext cx="16616366" cy="3244478"/>
          </a:xfrm>
          <a:prstGeom prst="rect">
            <a:avLst/>
          </a:prstGeom>
        </p:spPr>
        <p:txBody>
          <a:bodyPr lIns="0" tIns="0" rIns="0" bIns="0" rtlCol="0" anchor="t">
            <a:spAutoFit/>
          </a:bodyPr>
          <a:lstStyle/>
          <a:p>
            <a:pPr algn="l">
              <a:lnSpc>
                <a:spcPts val="2799"/>
              </a:lnSpc>
            </a:pPr>
            <a:endParaRPr sz="4000">
              <a:latin typeface=" Avenir Next Arabic Medium" panose="020B0604020202020204" charset="-78"/>
              <a:cs typeface=" Avenir Next Arabic Medium" panose="020B0604020202020204" charset="-78"/>
            </a:endParaRPr>
          </a:p>
          <a:p>
            <a:pPr marL="482600" lvl="1" indent="-241300" algn="l">
              <a:lnSpc>
                <a:spcPts val="4800"/>
              </a:lnSpc>
              <a:buAutoNum type="arabicPeriod"/>
            </a:pPr>
            <a:r>
              <a:rPr lang="en-US" sz="4000">
                <a:solidFill>
                  <a:srgbClr val="000000"/>
                </a:solidFill>
                <a:latin typeface=" Avenir Next Arabic Medium" panose="020B0604020202020204" charset="-78"/>
                <a:ea typeface=" Avenir Next Arabic Medium"/>
                <a:cs typeface=" Avenir Next Arabic Medium" panose="020B0604020202020204" charset="-78"/>
                <a:sym typeface=" Avenir Next Arabic Medium"/>
              </a:rPr>
              <a:t> How is God calling you to build His house today? (v.8)​</a:t>
            </a:r>
          </a:p>
          <a:p>
            <a:pPr marL="482600" lvl="1" indent="-241300" algn="l">
              <a:lnSpc>
                <a:spcPts val="4800"/>
              </a:lnSpc>
            </a:pPr>
            <a:endParaRPr lang="en-US" sz="4000">
              <a:solidFill>
                <a:srgbClr val="000000"/>
              </a:solidFill>
              <a:latin typeface=" Avenir Next Arabic Medium" panose="020B0604020202020204" charset="-78"/>
              <a:ea typeface=" Avenir Next Arabic Medium"/>
              <a:cs typeface=" Avenir Next Arabic Medium" panose="020B0604020202020204" charset="-78"/>
              <a:sym typeface=" Avenir Next Arabic Medium"/>
            </a:endParaRPr>
          </a:p>
          <a:p>
            <a:pPr marL="482600" lvl="1" indent="-241300">
              <a:lnSpc>
                <a:spcPts val="4800"/>
              </a:lnSpc>
            </a:pPr>
            <a:r>
              <a:rPr lang="en-US" sz="4000">
                <a:solidFill>
                  <a:srgbClr val="000000"/>
                </a:solidFill>
                <a:latin typeface=" Avenir Next Arabic Medium"/>
                <a:ea typeface=" Avenir Next Arabic Medium"/>
                <a:cs typeface=" Avenir Next Arabic Medium"/>
                <a:sym typeface=" Avenir Next Arabic Medium"/>
              </a:rPr>
              <a:t>2. What might be holding you back from full obedience to God? (v.12)​</a:t>
            </a:r>
            <a:endParaRPr lang="en-US" sz="4000">
              <a:solidFill>
                <a:srgbClr val="000000"/>
              </a:solidFill>
              <a:latin typeface=" Avenir Next Arabic Medium"/>
              <a:ea typeface=" Avenir Next Arabic Medium"/>
              <a:cs typeface=" Avenir Next Arabic Medium"/>
            </a:endParaRPr>
          </a:p>
          <a:p>
            <a:pPr marL="482600" lvl="1" indent="-241300" algn="l">
              <a:lnSpc>
                <a:spcPts val="4800"/>
              </a:lnSpc>
            </a:pPr>
            <a:endParaRPr lang="en-US" sz="4000" b="1">
              <a:solidFill>
                <a:srgbClr val="000000"/>
              </a:solidFill>
              <a:latin typeface=" Avenir Next Arabic Medium" panose="020B0604020202020204" charset="-78"/>
              <a:ea typeface=" Avenir Next Arabic Medium"/>
              <a:cs typeface=" Avenir Next Arabic Medium" panose="020B0604020202020204" charset="-78"/>
              <a:sym typeface=" Avenir Next Arabic Medium"/>
            </a:endParaRPr>
          </a:p>
          <a:p>
            <a:pPr marL="482600" lvl="1" indent="-241300" algn="l">
              <a:lnSpc>
                <a:spcPts val="2799"/>
              </a:lnSpc>
            </a:pPr>
            <a:endParaRPr lang="en-US" sz="4000" b="1">
              <a:solidFill>
                <a:srgbClr val="000000"/>
              </a:solidFill>
              <a:latin typeface=" Avenir Next Arabic Medium" panose="020B0604020202020204" charset="-78"/>
              <a:ea typeface=" Avenir Next Arabic Medium"/>
              <a:cs typeface=" Avenir Next Arabic Medium" panose="020B0604020202020204" charset="-78"/>
              <a:sym typeface=" Avenir Next Arabic Medium"/>
            </a:endParaRPr>
          </a:p>
        </p:txBody>
      </p:sp>
      <p:sp>
        <p:nvSpPr>
          <p:cNvPr id="9" name="Oval 8">
            <a:extLst>
              <a:ext uri="{FF2B5EF4-FFF2-40B4-BE49-F238E27FC236}">
                <a16:creationId xmlns:a16="http://schemas.microsoft.com/office/drawing/2014/main" id="{99B8EFAB-9A5E-8AB8-CC12-C66A54E1DD7A}"/>
              </a:ext>
            </a:extLst>
          </p:cNvPr>
          <p:cNvSpPr>
            <a:spLocks noChangeAspect="1"/>
          </p:cNvSpPr>
          <p:nvPr/>
        </p:nvSpPr>
        <p:spPr>
          <a:xfrm>
            <a:off x="914400" y="800100"/>
            <a:ext cx="1371600" cy="1371600"/>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Graphic 10" descr="Quill with solid fill">
            <a:extLst>
              <a:ext uri="{FF2B5EF4-FFF2-40B4-BE49-F238E27FC236}">
                <a16:creationId xmlns:a16="http://schemas.microsoft.com/office/drawing/2014/main" id="{8A5992A4-7490-FF43-7210-2EC4E465C83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19200" y="1069357"/>
            <a:ext cx="914400" cy="9144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024592" y="-4087861"/>
            <a:ext cx="10615440" cy="18664624"/>
            <a:chOff x="-495808" y="-44704"/>
            <a:chExt cx="14207745" cy="25095199"/>
          </a:xfrm>
        </p:grpSpPr>
        <p:sp>
          <p:nvSpPr>
            <p:cNvPr id="3" name="Freeform 3"/>
            <p:cNvSpPr/>
            <p:nvPr/>
          </p:nvSpPr>
          <p:spPr>
            <a:xfrm>
              <a:off x="-495808" y="-44704"/>
              <a:ext cx="14207745" cy="25095199"/>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4" name="TextBox 4"/>
          <p:cNvSpPr txBox="1"/>
          <p:nvPr/>
        </p:nvSpPr>
        <p:spPr>
          <a:xfrm>
            <a:off x="2514600" y="879304"/>
            <a:ext cx="15773400" cy="1077218"/>
          </a:xfrm>
          <a:prstGeom prst="rect">
            <a:avLst/>
          </a:prstGeom>
        </p:spPr>
        <p:txBody>
          <a:bodyPr wrap="square" lIns="0" tIns="0" rIns="0" bIns="0" rtlCol="0" anchor="t">
            <a:spAutoFit/>
          </a:bodyPr>
          <a:lstStyle/>
          <a:p>
            <a:pPr algn="l">
              <a:lnSpc>
                <a:spcPts val="8399"/>
              </a:lnSpc>
            </a:pPr>
            <a:r>
              <a:rPr lang="en-US" sz="6000" b="1">
                <a:solidFill>
                  <a:srgbClr val="000000"/>
                </a:solidFill>
                <a:latin typeface=" Avenir Next Arabic Bold" panose="020B0604020202020204" charset="-78"/>
                <a:ea typeface=" Avenir Next Arabic Bold"/>
                <a:cs typeface=" Avenir Next Arabic Bold" panose="020B0604020202020204" charset="-78"/>
                <a:sym typeface=" Avenir Next Arabic Bold"/>
              </a:rPr>
              <a:t>Pray for One Another</a:t>
            </a:r>
            <a:endParaRPr lang="en-US" sz="6000">
              <a:solidFill>
                <a:srgbClr val="000000"/>
              </a:solidFill>
              <a:latin typeface=" Avenir Next Arabic Bold" panose="020B0604020202020204" charset="-78"/>
              <a:ea typeface=" Avenir Next Arabic"/>
              <a:cs typeface=" Avenir Next Arabic Bold" panose="020B0604020202020204" charset="-78"/>
              <a:sym typeface=" Avenir Next Arabic"/>
            </a:endParaRPr>
          </a:p>
        </p:txBody>
      </p:sp>
      <p:sp>
        <p:nvSpPr>
          <p:cNvPr id="7" name="TextBox 7"/>
          <p:cNvSpPr txBox="1"/>
          <p:nvPr/>
        </p:nvSpPr>
        <p:spPr>
          <a:xfrm>
            <a:off x="833434" y="2427736"/>
            <a:ext cx="16082966" cy="3860031"/>
          </a:xfrm>
          <a:prstGeom prst="rect">
            <a:avLst/>
          </a:prstGeom>
        </p:spPr>
        <p:txBody>
          <a:bodyPr wrap="square" lIns="0" tIns="0" rIns="0" bIns="0" rtlCol="0" anchor="t">
            <a:spAutoFit/>
          </a:bodyPr>
          <a:lstStyle/>
          <a:p>
            <a:pPr algn="l">
              <a:lnSpc>
                <a:spcPts val="2799"/>
              </a:lnSpc>
            </a:pPr>
            <a:endParaRPr sz="4000">
              <a:latin typeface=" Avenir Next Arabic Medium" panose="020B0604020202020204" charset="-78"/>
              <a:cs typeface=" Avenir Next Arabic Medium" panose="020B0604020202020204" charset="-78"/>
            </a:endParaRPr>
          </a:p>
          <a:p>
            <a:pPr marL="482600" lvl="1" indent="-241300" algn="l">
              <a:lnSpc>
                <a:spcPts val="4800"/>
              </a:lnSpc>
              <a:buAutoNum type="arabicPeriod"/>
            </a:pPr>
            <a:r>
              <a:rPr lang="en-US" sz="4000">
                <a:solidFill>
                  <a:srgbClr val="000000"/>
                </a:solidFill>
                <a:latin typeface=" Avenir Next Arabic Medium"/>
                <a:ea typeface="Calibri (MS)"/>
                <a:cs typeface=" Avenir Next Arabic Medium"/>
                <a:sym typeface="Calibri (MS)"/>
              </a:rPr>
              <a:t>That we would experience the close and abiding presence of the Lord in every season of life. (v.13)​</a:t>
            </a:r>
            <a:endParaRPr lang="en-US" sz="4000">
              <a:solidFill>
                <a:srgbClr val="000000"/>
              </a:solidFill>
              <a:latin typeface=" Avenir Next Arabic Medium" panose="020B0604020202020204" charset="-78"/>
              <a:ea typeface="Calibri (MS)"/>
              <a:cs typeface=" Avenir Next Arabic Medium" panose="020B0604020202020204" charset="-78"/>
            </a:endParaRPr>
          </a:p>
          <a:p>
            <a:pPr marL="984250" lvl="1" indent="-742950" algn="l">
              <a:lnSpc>
                <a:spcPts val="4800"/>
              </a:lnSpc>
              <a:buFont typeface="+mj-lt"/>
              <a:buAutoNum type="arabicPeriod"/>
            </a:pPr>
            <a:endParaRPr lang="en-US" sz="4000">
              <a:solidFill>
                <a:srgbClr val="000000"/>
              </a:solidFill>
              <a:latin typeface=" Avenir Next Arabic Medium" panose="020B0604020202020204" charset="-78"/>
              <a:ea typeface="Calibri (MS)"/>
              <a:cs typeface=" Avenir Next Arabic Medium" panose="020B0604020202020204" charset="-78"/>
              <a:sym typeface="Calibri (MS)"/>
            </a:endParaRPr>
          </a:p>
          <a:p>
            <a:pPr marL="482600" lvl="1" indent="-241300" algn="l">
              <a:lnSpc>
                <a:spcPts val="4800"/>
              </a:lnSpc>
              <a:buAutoNum type="arabicPeriod"/>
            </a:pPr>
            <a:r>
              <a:rPr lang="en-US" sz="4000">
                <a:solidFill>
                  <a:srgbClr val="000000"/>
                </a:solidFill>
                <a:latin typeface=" Avenir Next Arabic Medium"/>
                <a:ea typeface="Calibri (MS)"/>
                <a:cs typeface=" Avenir Next Arabic Medium"/>
                <a:sym typeface="Calibri (MS)"/>
              </a:rPr>
              <a:t>That the Lord would stir up our spirits and give us zeal to build His house, living for something larger than ourselves. (v.14)​</a:t>
            </a:r>
            <a:endParaRPr lang="en-US" sz="4000">
              <a:solidFill>
                <a:srgbClr val="000000"/>
              </a:solidFill>
              <a:latin typeface=" Avenir Next Arabic Medium" panose="020B0604020202020204" charset="-78"/>
              <a:ea typeface="Calibri (MS)"/>
              <a:cs typeface=" Avenir Next Arabic Medium" panose="020B0604020202020204" charset="-78"/>
            </a:endParaRPr>
          </a:p>
          <a:p>
            <a:pPr marL="482600" lvl="1" indent="-241300" algn="l">
              <a:lnSpc>
                <a:spcPts val="2799"/>
              </a:lnSpc>
            </a:pPr>
            <a:endParaRPr lang="en-US" sz="4000">
              <a:solidFill>
                <a:srgbClr val="000000"/>
              </a:solidFill>
              <a:latin typeface=" Avenir Next Arabic Medium" panose="020B0604020202020204" charset="-78"/>
              <a:ea typeface="Calibri (MS)"/>
              <a:cs typeface=" Avenir Next Arabic Medium" panose="020B0604020202020204" charset="-78"/>
              <a:sym typeface="Calibri (MS)"/>
            </a:endParaRPr>
          </a:p>
        </p:txBody>
      </p:sp>
      <p:sp>
        <p:nvSpPr>
          <p:cNvPr id="16" name="Oval 15">
            <a:extLst>
              <a:ext uri="{FF2B5EF4-FFF2-40B4-BE49-F238E27FC236}">
                <a16:creationId xmlns:a16="http://schemas.microsoft.com/office/drawing/2014/main" id="{B093F12F-D09C-1C14-7C0A-4365449330CC}"/>
              </a:ext>
            </a:extLst>
          </p:cNvPr>
          <p:cNvSpPr>
            <a:spLocks noChangeAspect="1"/>
          </p:cNvSpPr>
          <p:nvPr/>
        </p:nvSpPr>
        <p:spPr>
          <a:xfrm>
            <a:off x="833434" y="723900"/>
            <a:ext cx="1371600" cy="1371600"/>
          </a:xfrm>
          <a:prstGeom prst="ellips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Graphic 10">
            <a:extLst>
              <a:ext uri="{FF2B5EF4-FFF2-40B4-BE49-F238E27FC236}">
                <a16:creationId xmlns:a16="http://schemas.microsoft.com/office/drawing/2014/main" id="{0E35A12B-AAE5-DA30-45B1-1ADFE68492A3}"/>
              </a:ext>
            </a:extLst>
          </p:cNvPr>
          <p:cNvSpPr/>
          <p:nvPr/>
        </p:nvSpPr>
        <p:spPr>
          <a:xfrm>
            <a:off x="1143000" y="980381"/>
            <a:ext cx="866997" cy="910160"/>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12700" cap="flat">
            <a:solidFill>
              <a:schemeClr val="bg1"/>
            </a:solidFill>
            <a:prstDash val="solid"/>
            <a:miter/>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4000500" y="-4038600"/>
            <a:ext cx="10287000" cy="18288000"/>
            <a:chOff x="0" y="0"/>
            <a:chExt cx="13716000" cy="24384000"/>
          </a:xfrm>
        </p:grpSpPr>
        <p:sp>
          <p:nvSpPr>
            <p:cNvPr id="3" name="Freeform 3"/>
            <p:cNvSpPr/>
            <p:nvPr/>
          </p:nvSpPr>
          <p:spPr>
            <a:xfrm>
              <a:off x="0" y="0"/>
              <a:ext cx="13716000" cy="24384000"/>
            </a:xfrm>
            <a:custGeom>
              <a:avLst/>
              <a:gdLst/>
              <a:ahLst/>
              <a:cxnLst/>
              <a:rect l="l" t="t" r="r" b="b"/>
              <a:pathLst>
                <a:path w="13716000" h="24384000">
                  <a:moveTo>
                    <a:pt x="0" y="0"/>
                  </a:moveTo>
                  <a:lnTo>
                    <a:pt x="13716000" y="0"/>
                  </a:lnTo>
                  <a:lnTo>
                    <a:pt x="13716000" y="24384000"/>
                  </a:lnTo>
                  <a:lnTo>
                    <a:pt x="0" y="24384000"/>
                  </a:lnTo>
                  <a:lnTo>
                    <a:pt x="0" y="0"/>
                  </a:lnTo>
                  <a:close/>
                </a:path>
              </a:pathLst>
            </a:custGeom>
            <a:blipFill>
              <a:blip r:embed="rId3"/>
              <a:stretch>
                <a:fillRect l="-14761" r="-14761"/>
              </a:stretch>
            </a:blipFill>
          </p:spPr>
          <p:txBody>
            <a:bodyPr/>
            <a:lstStyle/>
            <a:p>
              <a:endParaRPr lang="en-US"/>
            </a:p>
          </p:txBody>
        </p:sp>
      </p:grpSp>
      <p:sp>
        <p:nvSpPr>
          <p:cNvPr id="4" name="TextBox 4"/>
          <p:cNvSpPr txBox="1"/>
          <p:nvPr/>
        </p:nvSpPr>
        <p:spPr>
          <a:xfrm>
            <a:off x="2438400" y="731914"/>
            <a:ext cx="11506200" cy="1287386"/>
          </a:xfrm>
          <a:prstGeom prst="rect">
            <a:avLst/>
          </a:prstGeom>
        </p:spPr>
        <p:txBody>
          <a:bodyPr lIns="0" tIns="0" rIns="0" bIns="0" rtlCol="0" anchor="t">
            <a:spAutoFit/>
          </a:bodyPr>
          <a:lstStyle/>
          <a:p>
            <a:pPr algn="l">
              <a:lnSpc>
                <a:spcPts val="8399"/>
              </a:lnSpc>
            </a:pPr>
            <a:r>
              <a:rPr lang="en-US" sz="6000" b="1">
                <a:solidFill>
                  <a:srgbClr val="FFFFFF"/>
                </a:solidFill>
                <a:latin typeface=" Avenir Next Arabic Bold"/>
                <a:ea typeface=" Avenir Next Arabic Bold"/>
                <a:cs typeface=" Avenir Next Arabic Bold"/>
                <a:sym typeface=" Avenir Next Arabic Bold"/>
              </a:rPr>
              <a:t>Additional</a:t>
            </a:r>
            <a:r>
              <a:rPr lang="en-US" sz="6000" b="1">
                <a:solidFill>
                  <a:srgbClr val="F8F8F0"/>
                </a:solidFill>
                <a:latin typeface=" Avenir Next Arabic Bold"/>
                <a:ea typeface=" Avenir Next Arabic Bold"/>
                <a:cs typeface=" Avenir Next Arabic Bold"/>
                <a:sym typeface=" Avenir Next Arabic Bold"/>
              </a:rPr>
              <a:t> </a:t>
            </a:r>
            <a:r>
              <a:rPr lang="en-US" sz="6000" b="1">
                <a:solidFill>
                  <a:srgbClr val="FFFFFF"/>
                </a:solidFill>
                <a:latin typeface=" Avenir Next Arabic Bold"/>
                <a:ea typeface=" Avenir Next Arabic Bold"/>
                <a:cs typeface=" Avenir Next Arabic Bold"/>
                <a:sym typeface=" Avenir Next Arabic Bold"/>
              </a:rPr>
              <a:t>Resources</a:t>
            </a:r>
          </a:p>
        </p:txBody>
      </p:sp>
      <p:sp>
        <p:nvSpPr>
          <p:cNvPr id="5" name="TextBox 5"/>
          <p:cNvSpPr txBox="1"/>
          <p:nvPr/>
        </p:nvSpPr>
        <p:spPr>
          <a:xfrm>
            <a:off x="1143000" y="2476500"/>
            <a:ext cx="16559215" cy="5539978"/>
          </a:xfrm>
          <a:prstGeom prst="rect">
            <a:avLst/>
          </a:prstGeom>
        </p:spPr>
        <p:txBody>
          <a:bodyPr lIns="0" tIns="0" rIns="0" bIns="0" rtlCol="0" anchor="t">
            <a:spAutoFit/>
          </a:bodyPr>
          <a:lstStyle/>
          <a:p>
            <a:pPr marL="482600" lvl="1" indent="-241300" algn="l">
              <a:lnSpc>
                <a:spcPts val="4800"/>
              </a:lnSpc>
              <a:buFont typeface="Arial"/>
              <a:buChar char="•"/>
            </a:pPr>
            <a:r>
              <a:rPr lang="en-US" sz="4000" dirty="0">
                <a:solidFill>
                  <a:srgbClr val="FFFFFF"/>
                </a:solidFill>
                <a:latin typeface=" Avenir Next Arabic Medium"/>
                <a:ea typeface=" Avenir Next Arabic Medium"/>
                <a:cs typeface=" Avenir Next Arabic Medium"/>
                <a:sym typeface=" Avenir Next Arabic Medium"/>
              </a:rPr>
              <a:t>Anthony R. Petterson, ed. David W. Baker and Gordon J. </a:t>
            </a:r>
            <a:r>
              <a:rPr lang="en-US" sz="4000" dirty="0" err="1">
                <a:solidFill>
                  <a:srgbClr val="FFFFFF"/>
                </a:solidFill>
                <a:latin typeface=" Avenir Next Arabic Medium"/>
                <a:ea typeface=" Avenir Next Arabic Medium"/>
                <a:cs typeface=" Avenir Next Arabic Medium"/>
                <a:sym typeface=" Avenir Next Arabic Medium"/>
              </a:rPr>
              <a:t>Wenham,vol</a:t>
            </a:r>
            <a:r>
              <a:rPr lang="en-US" sz="4000" dirty="0">
                <a:solidFill>
                  <a:srgbClr val="FFFFFF"/>
                </a:solidFill>
                <a:latin typeface=" Avenir Next Arabic Medium"/>
                <a:ea typeface=" Avenir Next Arabic Medium"/>
                <a:cs typeface=" Avenir Next Arabic Medium"/>
                <a:sym typeface=" Avenir Next Arabic Medium"/>
              </a:rPr>
              <a:t>. 25, Apollos Old Testament Commentary (</a:t>
            </a:r>
            <a:r>
              <a:rPr lang="en-US" sz="4000" dirty="0" err="1">
                <a:solidFill>
                  <a:srgbClr val="FFFFFF"/>
                </a:solidFill>
                <a:latin typeface=" Avenir Next Arabic Medium"/>
                <a:ea typeface=" Avenir Next Arabic Medium"/>
                <a:cs typeface=" Avenir Next Arabic Medium"/>
                <a:sym typeface=" Avenir Next Arabic Medium"/>
              </a:rPr>
              <a:t>Nottingham,England</a:t>
            </a:r>
            <a:r>
              <a:rPr lang="en-US" sz="4000" dirty="0">
                <a:solidFill>
                  <a:srgbClr val="FFFFFF"/>
                </a:solidFill>
                <a:latin typeface=" Avenir Next Arabic Medium"/>
                <a:ea typeface=" Avenir Next Arabic Medium"/>
                <a:cs typeface=" Avenir Next Arabic Medium"/>
                <a:sym typeface=" Avenir Next Arabic Medium"/>
              </a:rPr>
              <a:t>; Downers Grove, IL: Apollos; InterVarsity Press, 2015)​</a:t>
            </a:r>
          </a:p>
          <a:p>
            <a:pPr marL="482600" lvl="1" indent="-241300" algn="l">
              <a:lnSpc>
                <a:spcPts val="4800"/>
              </a:lnSpc>
              <a:buFont typeface="Arial"/>
              <a:buChar char="•"/>
            </a:pPr>
            <a:r>
              <a:rPr lang="en-US" sz="4000" dirty="0">
                <a:solidFill>
                  <a:srgbClr val="FFFFFF"/>
                </a:solidFill>
                <a:latin typeface=" Avenir Next Arabic Medium"/>
                <a:ea typeface=" Avenir Next Arabic Medium"/>
                <a:cs typeface=" Avenir Next Arabic Medium"/>
                <a:sym typeface=" Avenir Next Arabic Medium"/>
              </a:rPr>
              <a:t>Andrew E. Hill, , ed. David G. Firth, vol. 28, Tyndale Old </a:t>
            </a:r>
            <a:r>
              <a:rPr lang="en-US" sz="4000" dirty="0" err="1">
                <a:solidFill>
                  <a:srgbClr val="FFFFFF"/>
                </a:solidFill>
                <a:latin typeface=" Avenir Next Arabic Medium"/>
                <a:ea typeface=" Avenir Next Arabic Medium"/>
                <a:cs typeface=" Avenir Next Arabic Medium"/>
                <a:sym typeface=" Avenir Next Arabic Medium"/>
              </a:rPr>
              <a:t>TestamentCommentaries</a:t>
            </a:r>
            <a:r>
              <a:rPr lang="en-US" sz="4000" dirty="0">
                <a:solidFill>
                  <a:srgbClr val="FFFFFF"/>
                </a:solidFill>
                <a:latin typeface=" Avenir Next Arabic Medium"/>
                <a:ea typeface=" Avenir Next Arabic Medium"/>
                <a:cs typeface=" Avenir Next Arabic Medium"/>
                <a:sym typeface=" Avenir Next Arabic Medium"/>
              </a:rPr>
              <a:t> (Nottingham, England: Inter-Varsity Press, </a:t>
            </a:r>
            <a:r>
              <a:rPr lang="en-US" sz="4000">
                <a:solidFill>
                  <a:srgbClr val="FFFFFF"/>
                </a:solidFill>
                <a:latin typeface=" Avenir Next Arabic Medium"/>
                <a:ea typeface=" Avenir Next Arabic Medium"/>
                <a:cs typeface=" Avenir Next Arabic Medium"/>
                <a:sym typeface=" Avenir Next Arabic Medium"/>
              </a:rPr>
              <a:t>2012)​</a:t>
            </a:r>
            <a:endParaRPr lang="en-US" sz="4000">
              <a:solidFill>
                <a:srgbClr val="FFFFFF"/>
              </a:solidFill>
              <a:latin typeface=" Avenir Next Arabic Medium"/>
              <a:ea typeface=" Avenir Next Arabic Medium"/>
              <a:cs typeface=" Avenir Next Arabic Medium"/>
            </a:endParaRPr>
          </a:p>
          <a:p>
            <a:pPr marL="481965" lvl="1" indent="-240665" algn="l">
              <a:lnSpc>
                <a:spcPts val="4800"/>
              </a:lnSpc>
              <a:buFont typeface="Arial"/>
              <a:buChar char="•"/>
            </a:pPr>
            <a:r>
              <a:rPr lang="en-US" sz="4000" dirty="0">
                <a:solidFill>
                  <a:srgbClr val="FFFFFF"/>
                </a:solidFill>
                <a:latin typeface=" Avenir Next Arabic Medium"/>
                <a:ea typeface=" Avenir Next Arabic Medium"/>
                <a:cs typeface=" Avenir Next Arabic Medium"/>
                <a:sym typeface=" Avenir Next Arabic Medium"/>
              </a:rPr>
              <a:t>Mark J. Boda, , The NIV Application Commentary (Grand </a:t>
            </a:r>
            <a:r>
              <a:rPr lang="en-US" sz="4000" dirty="0" err="1">
                <a:solidFill>
                  <a:srgbClr val="FFFFFF"/>
                </a:solidFill>
                <a:latin typeface=" Avenir Next Arabic Medium"/>
                <a:ea typeface=" Avenir Next Arabic Medium"/>
                <a:cs typeface=" Avenir Next Arabic Medium"/>
                <a:sym typeface=" Avenir Next Arabic Medium"/>
              </a:rPr>
              <a:t>Rapids,MI</a:t>
            </a:r>
            <a:r>
              <a:rPr lang="en-US" sz="4000" dirty="0">
                <a:solidFill>
                  <a:srgbClr val="FFFFFF"/>
                </a:solidFill>
                <a:latin typeface=" Avenir Next Arabic Medium"/>
                <a:ea typeface=" Avenir Next Arabic Medium"/>
                <a:cs typeface=" Avenir Next Arabic Medium"/>
                <a:sym typeface=" Avenir Next Arabic Medium"/>
              </a:rPr>
              <a:t>: </a:t>
            </a:r>
            <a:r>
              <a:rPr lang="en-US" sz="4000">
                <a:solidFill>
                  <a:srgbClr val="FFFFFF"/>
                </a:solidFill>
                <a:latin typeface=" Avenir Next Arabic Medium"/>
                <a:ea typeface=" Avenir Next Arabic Medium"/>
                <a:cs typeface=" Avenir Next Arabic Medium"/>
                <a:sym typeface=" Avenir Next Arabic Medium"/>
              </a:rPr>
              <a:t>Zondervan Publishing House, 2004)</a:t>
            </a:r>
            <a:endParaRPr lang="en-US" sz="4000" dirty="0">
              <a:solidFill>
                <a:srgbClr val="FFFFFF"/>
              </a:solidFill>
              <a:latin typeface=" Avenir Next Arabic Medium"/>
              <a:ea typeface=" Avenir Next Arabic Medium"/>
              <a:cs typeface=" Avenir Next Arabic Medium"/>
            </a:endParaRPr>
          </a:p>
        </p:txBody>
      </p:sp>
      <p:sp>
        <p:nvSpPr>
          <p:cNvPr id="8" name="Freeform 8" descr="Books outline"/>
          <p:cNvSpPr/>
          <p:nvPr/>
        </p:nvSpPr>
        <p:spPr>
          <a:xfrm>
            <a:off x="1066800" y="894349"/>
            <a:ext cx="914400" cy="914400"/>
          </a:xfrm>
          <a:custGeom>
            <a:avLst/>
            <a:gdLst/>
            <a:ahLst/>
            <a:cxnLst/>
            <a:rect l="l" t="t" r="r" b="b"/>
            <a:pathLst>
              <a:path w="914400" h="914400">
                <a:moveTo>
                  <a:pt x="0" y="0"/>
                </a:moveTo>
                <a:lnTo>
                  <a:pt x="914400" y="0"/>
                </a:lnTo>
                <a:lnTo>
                  <a:pt x="914400" y="914400"/>
                </a:lnTo>
                <a:lnTo>
                  <a:pt x="0" y="914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5">
            <a:extLst>
              <a:ext uri="{FF2B5EF4-FFF2-40B4-BE49-F238E27FC236}">
                <a16:creationId xmlns:a16="http://schemas.microsoft.com/office/drawing/2014/main" id="{38BD2945-EF62-142F-B7C2-F2354A8B5BB3}"/>
              </a:ext>
            </a:extLst>
          </p:cNvPr>
          <p:cNvSpPr/>
          <p:nvPr/>
        </p:nvSpPr>
        <p:spPr>
          <a:xfrm>
            <a:off x="1065583" y="2019300"/>
            <a:ext cx="15982950" cy="47625"/>
          </a:xfrm>
          <a:custGeom>
            <a:avLst/>
            <a:gdLst/>
            <a:ahLst/>
            <a:cxnLst/>
            <a:rect l="l" t="t" r="r" b="b"/>
            <a:pathLst>
              <a:path w="21310600" h="63500">
                <a:moveTo>
                  <a:pt x="0" y="0"/>
                </a:moveTo>
                <a:lnTo>
                  <a:pt x="21310600" y="0"/>
                </a:lnTo>
                <a:lnTo>
                  <a:pt x="21310600" y="63500"/>
                </a:lnTo>
                <a:lnTo>
                  <a:pt x="0" y="63500"/>
                </a:lnTo>
                <a:close/>
              </a:path>
            </a:pathLst>
          </a:custGeom>
          <a:solidFill>
            <a:srgbClr val="CF8741"/>
          </a:solidFill>
          <a:ln w="12700">
            <a:solidFill>
              <a:srgbClr val="000000"/>
            </a:solidFill>
          </a:ln>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 Avenir Next Arabic Bold"/>
        <a:ea typeface=""/>
        <a:cs typeface=""/>
      </a:majorFont>
      <a:minorFont>
        <a:latin typeface=" Avenir Next Arabic Medium"/>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CF8741"/>
        </a:solidFill>
        <a:ln w="12700">
          <a:solidFill>
            <a:srgbClr val="000000"/>
          </a:solidFill>
        </a:ln>
      </a:spPr>
      <a:bodyPr/>
      <a:lstStyle>
        <a:defPPr algn="l">
          <a:defRPr/>
        </a:defPPr>
      </a:lst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D9444FCC16F1B4093FEE91AD6D7587E" ma:contentTypeVersion="15" ma:contentTypeDescription="Create a new document." ma:contentTypeScope="" ma:versionID="7d7cd0aa029e362887ddca02552ae521">
  <xsd:schema xmlns:xsd="http://www.w3.org/2001/XMLSchema" xmlns:xs="http://www.w3.org/2001/XMLSchema" xmlns:p="http://schemas.microsoft.com/office/2006/metadata/properties" xmlns:ns2="eea9b92b-d4a4-4073-8933-a23700a8b8bc" xmlns:ns3="c38deafa-2afa-4821-9b46-ebe1d0511af9" targetNamespace="http://schemas.microsoft.com/office/2006/metadata/properties" ma:root="true" ma:fieldsID="585f2bd1917d82862f7ba597f64b4699" ns2:_="" ns3:_="">
    <xsd:import namespace="eea9b92b-d4a4-4073-8933-a23700a8b8bc"/>
    <xsd:import namespace="c38deafa-2afa-4821-9b46-ebe1d0511af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LengthInSeconds" minOccurs="0"/>
                <xsd:element ref="ns2:MediaServiceDateTak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9b92b-d4a4-4073-8933-a23700a8b8b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5beb9cd-130b-4777-abfe-47055f7eff6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8deafa-2afa-4821-9b46-ebe1d0511af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b3d89f-b594-48ce-8f4d-b08741307a7d}" ma:internalName="TaxCatchAll" ma:showField="CatchAllData" ma:web="c38deafa-2afa-4821-9b46-ebe1d0511af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ea9b92b-d4a4-4073-8933-a23700a8b8bc">
      <Terms xmlns="http://schemas.microsoft.com/office/infopath/2007/PartnerControls"/>
    </lcf76f155ced4ddcb4097134ff3c332f>
    <TaxCatchAll xmlns="c38deafa-2afa-4821-9b46-ebe1d0511af9" xsi:nil="true"/>
  </documentManagement>
</p:properties>
</file>

<file path=customXml/itemProps1.xml><?xml version="1.0" encoding="utf-8"?>
<ds:datastoreItem xmlns:ds="http://schemas.openxmlformats.org/officeDocument/2006/customXml" ds:itemID="{6C1D6B83-86BA-4F1A-A890-1328D02F069E}">
  <ds:schemaRefs>
    <ds:schemaRef ds:uri="http://schemas.microsoft.com/sharepoint/v3/contenttype/forms"/>
  </ds:schemaRefs>
</ds:datastoreItem>
</file>

<file path=customXml/itemProps2.xml><?xml version="1.0" encoding="utf-8"?>
<ds:datastoreItem xmlns:ds="http://schemas.openxmlformats.org/officeDocument/2006/customXml" ds:itemID="{B241928D-5667-4637-9003-F5E8707610A3}">
  <ds:schemaRefs>
    <ds:schemaRef ds:uri="c38deafa-2afa-4821-9b46-ebe1d0511af9"/>
    <ds:schemaRef ds:uri="eea9b92b-d4a4-4073-8933-a23700a8b8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F3B5A2F-70EB-4016-9FAC-6F7B59FD4633}">
  <ds:schemaRefs>
    <ds:schemaRef ds:uri="c38deafa-2afa-4821-9b46-ebe1d0511af9"/>
    <ds:schemaRef ds:uri="http://schemas.microsoft.com/office/2006/metadata/properties"/>
    <ds:schemaRef ds:uri="http://purl.org/dc/terms/"/>
    <ds:schemaRef ds:uri="eea9b92b-d4a4-4073-8933-a23700a8b8bc"/>
    <ds:schemaRef ds:uri="http://purl.org/dc/elements/1.1/"/>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22</TotalTime>
  <Words>2813</Words>
  <Application>Microsoft Office PowerPoint</Application>
  <PresentationFormat>Custom</PresentationFormat>
  <Paragraphs>290</Paragraphs>
  <Slides>26</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 Avenir Next Arabic Bold</vt:lpstr>
      <vt:lpstr> Avenir Next Arabic Medium</vt:lpstr>
      <vt:lpstr>Avenir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Study1-Haggai-Intro-BuildGodsHouse.pptx</dc:title>
  <dc:creator>Joo Lian Tan</dc:creator>
  <cp:lastModifiedBy>Joo Lian Tan</cp:lastModifiedBy>
  <cp:revision>61</cp:revision>
  <dcterms:created xsi:type="dcterms:W3CDTF">2006-08-16T00:00:00Z</dcterms:created>
  <dcterms:modified xsi:type="dcterms:W3CDTF">2026-04-27T07:48:58Z</dcterms:modified>
  <dc:identifier>DAG7AP76jlI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0x0101009D9444FCC16F1B4093FEE91AD6D7587E</vt:lpwstr>
  </property>
  <property fmtid="{D5CDD505-2E9C-101B-9397-08002B2CF9AE}" pid="3" name="MediaServiceImageTags">
    <vt:lpwstr/>
  </property>
</Properties>
</file>