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6"/>
  </p:notesMasterIdLst>
  <p:sldIdLst>
    <p:sldId id="256" r:id="rId5"/>
    <p:sldId id="257" r:id="rId6"/>
    <p:sldId id="259" r:id="rId7"/>
    <p:sldId id="260" r:id="rId8"/>
    <p:sldId id="262" r:id="rId9"/>
    <p:sldId id="280" r:id="rId10"/>
    <p:sldId id="281" r:id="rId11"/>
    <p:sldId id="283" r:id="rId12"/>
    <p:sldId id="282" r:id="rId13"/>
    <p:sldId id="284" r:id="rId14"/>
    <p:sldId id="286" r:id="rId15"/>
    <p:sldId id="287" r:id="rId16"/>
    <p:sldId id="288" r:id="rId17"/>
    <p:sldId id="289" r:id="rId18"/>
    <p:sldId id="290" r:id="rId19"/>
    <p:sldId id="291" r:id="rId20"/>
    <p:sldId id="292" r:id="rId21"/>
    <p:sldId id="293" r:id="rId22"/>
    <p:sldId id="294" r:id="rId23"/>
    <p:sldId id="295" r:id="rId24"/>
    <p:sldId id="276" r:id="rId25"/>
  </p:sldIdLst>
  <p:sldSz cx="18288000" cy="10287000"/>
  <p:notesSz cx="6858000" cy="9144000"/>
  <p:embeddedFontLst>
    <p:embeddedFont>
      <p:font typeface=" Avenir Next Arabic Bold" panose="020B0604020202020204" charset="-78"/>
      <p:regular r:id="rId27"/>
      <p:bold r:id="rId28"/>
    </p:embeddedFont>
    <p:embeddedFont>
      <p:font typeface=" Avenir Next Arabic Medium" panose="020B0604020202020204" charset="-78"/>
      <p:regular r:id="rId29"/>
    </p:embeddedFont>
    <p:embeddedFont>
      <p:font typeface="Avenir Next LT Pro" panose="020B0504020202020204" pitchFamily="34" charset="0"/>
      <p:regular r:id="rId30"/>
    </p:embeddedFont>
    <p:embeddedFont>
      <p:font typeface="Avenir Next LT Pro Demi" panose="020B0704020202020204" pitchFamily="34" charset="0"/>
      <p:bold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5" d="100"/>
          <a:sy n="45" d="100"/>
        </p:scale>
        <p:origin x="548"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23.03.2026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2764279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100982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SG" sz="1200" b="0" i="0" u="sng" kern="1200">
                <a:solidFill>
                  <a:schemeClr val="tx1"/>
                </a:solidFill>
                <a:effectLst/>
                <a:latin typeface="+mn-lt"/>
                <a:ea typeface="+mn-ea"/>
                <a:cs typeface="+mn-cs"/>
              </a:rPr>
              <a:t>Facilitator Notes​</a:t>
            </a:r>
          </a:p>
          <a:p>
            <a:pPr rtl="0" fontAlgn="base"/>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15-20min</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Tip: as the Spirit leads you, have a short time after worship for people to respond to God in prayer.</a:t>
            </a:r>
            <a:endParaRPr lang="en-SG"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970414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 Notes​</a:t>
            </a:r>
          </a:p>
          <a:p>
            <a:pPr rtl="0" fontAlgn="base"/>
            <a:r>
              <a:rPr lang="en-SG" sz="1200" b="0" i="0" u="sng"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15min</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Fun activity meant to review key verses</a:t>
            </a:r>
            <a:endParaRPr lang="en-US" sz="1200" b="0" i="0" kern="120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endParaRPr lang="en-US" sz="1200" b="0" i="0" kern="120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8B6C9-84FE-6BAF-9606-B11FCE9C7BC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0EEEF5-4ED6-3685-8AF1-CF19E9E6856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D12394F-48F8-19EB-2922-7B9ED8D68F8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DB47BC4-E768-B49F-2DAA-8BE30963912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D4676FB-BC4B-B420-7F12-94BA6C4761C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endParaRPr lang="en-US" sz="1200" b="0" i="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776BE23F-861D-88DD-5A97-552702A7341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B668283-7A18-6DCA-753F-8F65E16A742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998817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3F8B8-259C-BC1F-CC54-61372C019F9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779C7B-FF48-AA6B-8B21-74786F60F8B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60D6C96-FA34-AE12-C311-E833A6B9EF9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3FA9779-9FD1-9B89-D7D4-E62804F1C1A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FF58151-DC32-C5C3-3E3D-A5D77102B4E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This is the first of the 6 disputations in the book of Malachi.</a:t>
            </a:r>
          </a:p>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The people doubted and disputed God’s goodness and love.</a:t>
            </a:r>
          </a:p>
        </p:txBody>
      </p:sp>
      <p:sp>
        <p:nvSpPr>
          <p:cNvPr id="6" name="Footer Placeholder 5">
            <a:extLst>
              <a:ext uri="{FF2B5EF4-FFF2-40B4-BE49-F238E27FC236}">
                <a16:creationId xmlns:a16="http://schemas.microsoft.com/office/drawing/2014/main" id="{914AF3C3-E977-4A13-F8F2-BC59FC7C28E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FC109A6-F759-08E1-EE41-047E9ABA6B2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04864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33E5D-89AF-23A5-0F16-2B619072FB3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468931-4B57-4A91-6A74-4053B3ACC78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BA5F2F9-5849-C8C7-F91F-A663BF3AC1F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94BCB8D-7BFA-C46E-3C66-F9C454007CA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3816DFC-516B-AE07-BE27-7EB03CE191A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endParaRPr lang="en-US" sz="1200" b="0" i="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B61AEA74-C4C0-1EAC-5B1A-517FD85EEAF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766D1BE-9470-E5D2-BE23-6B7B15939FA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00909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20A25-FA28-3BF8-C1C5-595C9CED1EE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FF0022-49A3-5709-2852-7AF65D3E499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C85F33E-338F-6379-007C-CACEAF6AD90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7B67F70-BFAF-218A-6C33-B17290A6E06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420C7D2-9C45-6BF9-038F-5CF45767D22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endParaRPr lang="en-US" sz="1200" b="0" i="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C7CBF267-8D31-9718-25BF-C0F1D999D70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DB4FCB1-AB33-8DDD-BBAE-ED5FC5A13A1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3135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609BA-0F7C-AAFF-375C-2782C4D9BCD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52DB20-4147-D4CB-F506-F061943745C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7C740F2-30C9-C8E5-A822-99AE30AA789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0C46874-FC77-BF59-4744-94E0C15045D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BF0E851-0B36-300E-589C-5FC2A678128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It’s Joshua the high priest.</a:t>
            </a:r>
          </a:p>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Why it’s significant: we need cleansing and renewal as God’s priests.</a:t>
            </a:r>
          </a:p>
        </p:txBody>
      </p:sp>
      <p:sp>
        <p:nvSpPr>
          <p:cNvPr id="6" name="Footer Placeholder 5">
            <a:extLst>
              <a:ext uri="{FF2B5EF4-FFF2-40B4-BE49-F238E27FC236}">
                <a16:creationId xmlns:a16="http://schemas.microsoft.com/office/drawing/2014/main" id="{51A3B0E2-FBDC-6325-C0DB-A65C53F151B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1A2B918-FEEF-A36C-C9C5-1567B3B8909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16264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80474-29DF-D562-402F-22B4CCC3AB0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04593D7-B303-187C-07BE-63E194BDB3A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1D89DCA-EFD2-D2E0-D46F-851FD69B856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EB96DCF-856F-949F-7056-778047EF2DB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142FD2E-5049-B01F-47A0-B3DE75115D4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endParaRPr lang="en-US" sz="1200" b="0" i="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2C3DFDEC-EB7F-C58A-C8AA-EC88A80CC70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7D46CB0-CC08-F566-5EF7-6E4C0495259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01529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CF63F-1354-F64B-6F66-6CBED8A9E83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757B62-82AD-7493-819A-360F5B2F989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DC252F9-CCD7-9200-2970-F1A54A1B934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FF7699E-E61B-11C8-A58B-A3445EDE010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FAF156A-888A-1BCC-375A-6234B093B55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endParaRPr lang="en-US" sz="1200" b="0" i="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F1996127-4570-520E-2AF8-EB4800EDA32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EFD2682-A055-9C9E-A85D-D04A863519D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92921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C30BC-0447-E9ED-935C-F1DF1A7250B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68BF10-1CF2-F385-7F2E-86C2EE34755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45DE1BB-565F-D7F0-6F6E-6923957F49A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4678C96-59A7-F5DB-EEBB-3DA81BC22A3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25B18F8-3132-6E90-2DE8-7FFD5F9C1E4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God is rightly jealous for us, because we rightfully belong to Him.</a:t>
            </a:r>
          </a:p>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He longs for our full and undivided love and allegiance.</a:t>
            </a:r>
          </a:p>
        </p:txBody>
      </p:sp>
      <p:sp>
        <p:nvSpPr>
          <p:cNvPr id="6" name="Footer Placeholder 5">
            <a:extLst>
              <a:ext uri="{FF2B5EF4-FFF2-40B4-BE49-F238E27FC236}">
                <a16:creationId xmlns:a16="http://schemas.microsoft.com/office/drawing/2014/main" id="{A850B8CD-198E-02CD-B816-869BA81967A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54873C7-7DFA-F953-BB9E-E57C630AE74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65975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6AE3F-AE05-9099-E4BC-8AB38559816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C90F1B-E2BB-A4DD-BBAC-AA686F44778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68AEEE4-B9DE-47BF-B4C3-54C654667EB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2B01929-FD8A-C6E3-36D5-B29CC07CB50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E0A984E-CB71-A348-B708-80E2EF56C2A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endParaRPr lang="en-US" sz="1200" b="0" i="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BEB43553-C84B-72DE-4701-3EC1D6F8AF9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9823D20-8A77-A4EE-FB55-929FA981091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85381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877C0-F8D7-44B0-155A-792B9F2B7B1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8A842F-F26A-371A-BABE-A2A719140BB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EB0B574-37C0-A3A6-26D7-34FE93D92AC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6F4A49F-EE7E-C028-2037-8F8CB8772BF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45CDABE-8880-FDA8-5A59-3C3E5E1CF1E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endParaRPr lang="en-US" sz="1200" b="0" i="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2DB3F5F0-A2BB-04A0-A586-7B06D464428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3A3A6B5-5E8F-FA62-AD11-E505BB20D0A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2691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366DD-F2E0-6DD8-3C41-E0754795129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9D62F0-016A-2A2F-5473-2AD557C2A3A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E90EBBA-9300-5E01-D113-801B3908723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899197D-FCF6-C0B9-9FF1-25FD7752ADA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1DB236A-A113-EF17-D3BF-72DFA5AC64A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The people may have been discouraged because life was hard; they were struggling to survive in Judah after the exile, and to rebuild their own lives.</a:t>
            </a:r>
          </a:p>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They may also have been discouraged by opposition to the rebuilding of God’s house.</a:t>
            </a:r>
          </a:p>
        </p:txBody>
      </p:sp>
      <p:sp>
        <p:nvSpPr>
          <p:cNvPr id="6" name="Footer Placeholder 5">
            <a:extLst>
              <a:ext uri="{FF2B5EF4-FFF2-40B4-BE49-F238E27FC236}">
                <a16:creationId xmlns:a16="http://schemas.microsoft.com/office/drawing/2014/main" id="{FBB6C844-41C7-F95A-DAC2-B04B3E64FC1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60F9BD3-B150-ED9E-950F-EE49811B5B1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06813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1F005-0DB8-6975-508F-3CBE10912B4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6A56C3-86A7-8E03-1F61-5473538894A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CF2CD8B-AB88-99B2-CECE-A769D122B22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74B4A2E-D54A-82D0-83FC-A02B25BFBF3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23AEF0F-9182-13C1-E9DB-843419C47E7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endParaRPr lang="en-US" sz="1200" b="0" i="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B9833CF2-C411-9AB1-04FC-A4DC187A625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162E8E5-42C3-D12C-BD02-6E4D2BF025F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68889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72A3A-D5CD-EB0C-7B23-E56365BC762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3837CB-26FC-EC6E-CED1-C930EF27AA6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C7C37B7-1D38-90B3-1216-FF64B60B313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C62F7B3-CD57-C9A3-4E58-1258202DC7D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8D8E627-AAC8-A838-D2C8-9A06838BFAE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endParaRPr lang="en-US" sz="1200" b="0" i="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4BB2F556-C159-C689-F786-1E4436CA7BA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405008B-C729-90BB-8EFC-848C70D2A52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89583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C70FC-48A6-931A-B5C3-E73A389CF10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C797A5-51AE-0E00-302D-C4E6AFCACE2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5E20FE1-0C37-568E-8051-43F26F25D48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AA0685B-D029-68FE-9EB8-E68545CA171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CB3D79F-BE56-0FAF-24E2-21599C8C8E8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This is a significant verse because the LORD was calling both the governor and the high priest and all the people to be strengthened by Him and arise to complete the mission before them.</a:t>
            </a:r>
          </a:p>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The LORD also calls us to receive His strength.</a:t>
            </a:r>
          </a:p>
        </p:txBody>
      </p:sp>
      <p:sp>
        <p:nvSpPr>
          <p:cNvPr id="6" name="Footer Placeholder 5">
            <a:extLst>
              <a:ext uri="{FF2B5EF4-FFF2-40B4-BE49-F238E27FC236}">
                <a16:creationId xmlns:a16="http://schemas.microsoft.com/office/drawing/2014/main" id="{73ACDAB2-6833-DD7F-72DB-284FA91678E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57DFAA5-2B55-28C9-0497-D4E5DC3C5CF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86537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1C2C1-BD75-403E-3F9A-DB766F60058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A89AD1-4E8F-B7C9-0228-355AD8317A0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80034A2-B813-3701-5663-93FDEBE9391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2EF0E4F-3C65-6377-22FC-B048BB20A5C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8C28B58-10FE-3D66-E6A6-990E07529CC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 Notes​</a:t>
            </a:r>
          </a:p>
          <a:p>
            <a:pPr rtl="0" fontAlgn="base"/>
            <a:r>
              <a:rPr lang="en-SG" sz="1200" b="0" i="0" u="sng"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45min</a:t>
            </a:r>
            <a:endParaRPr lang="en-US" sz="1200" b="0" i="0" kern="1200">
              <a:solidFill>
                <a:schemeClr val="tx1"/>
              </a:solidFill>
              <a:effectLst/>
              <a:latin typeface="+mn-lt"/>
              <a:ea typeface="+mn-ea"/>
              <a:cs typeface="+mn-cs"/>
            </a:endParaRP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Do give your CG the full 15min to re-read the Scriptures so that we can recall lessons learnt from the Scriptures. We don’t often review.</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Some people may not have a particular passage that “stood out” for them. That’s ok. Allow them to share anything that the Lord has been speaking to them about or leading them this year. If they don’t have anything, that’s ok. Let them listen to what others are sharing.</a:t>
            </a:r>
            <a:endParaRPr lang="en-US" sz="1200" b="0" i="0" kern="120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59D994F3-B9AC-17B2-C341-783BAF0B1E0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EB94B67-E90C-E955-448D-FEE0E13BD32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1522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SG" sz="1200" b="0" i="0" u="sng" kern="1200">
                <a:solidFill>
                  <a:schemeClr val="tx1"/>
                </a:solidFill>
                <a:effectLst/>
                <a:latin typeface="+mn-lt"/>
                <a:ea typeface="+mn-ea"/>
                <a:cs typeface="+mn-cs"/>
              </a:rPr>
              <a:t>Facilitator Notes​</a:t>
            </a:r>
          </a:p>
          <a:p>
            <a:pPr marL="171450" indent="-171450" rtl="0" fontAlgn="base">
              <a:buFont typeface="Arial" panose="020B0604020202020204" pitchFamily="34" charset="0"/>
              <a:buChar char="•"/>
            </a:pPr>
            <a:endParaRPr lang="en-SG" sz="1200" b="0" i="0" u="sng" kern="1200">
              <a:solidFill>
                <a:schemeClr val="tx1"/>
              </a:solidFill>
              <a:effectLst/>
              <a:latin typeface="+mn-lt"/>
              <a:ea typeface="+mn-ea"/>
              <a:cs typeface="+mn-cs"/>
            </a:endParaRP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10min</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End this time with prayer and thanksgiving.</a:t>
            </a: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2833476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png"/><Relationship Id="rId7" Type="http://schemas.openxmlformats.org/officeDocument/2006/relationships/hyperlink" Target="https://www.youtube.com/watch?v=zN_TPRIq3hI"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ww.youtube.com/watch?v=Of5IcFWiEpg" TargetMode="External"/><Relationship Id="rId5" Type="http://schemas.openxmlformats.org/officeDocument/2006/relationships/hyperlink" Target="https://www.youtube.com/watch?v=0XsB0ltXmRs" TargetMode="External"/><Relationship Id="rId10" Type="http://schemas.openxmlformats.org/officeDocument/2006/relationships/image" Target="../media/image7.jpeg"/><Relationship Id="rId4" Type="http://schemas.openxmlformats.org/officeDocument/2006/relationships/hyperlink" Target="https://www.youtube.com/watch?v=hpb02shcAis" TargetMode="External"/><Relationship Id="rId9"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png"/><Relationship Id="rId7"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0" y="0"/>
            <a:ext cx="18288000" cy="10287000"/>
            <a:chOff x="0" y="0"/>
            <a:chExt cx="24384000" cy="13716000"/>
          </a:xfrm>
        </p:grpSpPr>
        <p:sp>
          <p:nvSpPr>
            <p:cNvPr id="3" name="Freeform 3"/>
            <p:cNvSpPr>
              <a:spLocks noGrp="1" noRot="1" noMove="1" noResize="1" noEditPoints="1" noAdjustHandles="1" noChangeArrowheads="1" noChangeShapeType="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US"/>
            </a:p>
          </p:txBody>
        </p:sp>
      </p:grpSp>
      <p:sp>
        <p:nvSpPr>
          <p:cNvPr id="4" name="TextBox 4"/>
          <p:cNvSpPr txBox="1"/>
          <p:nvPr/>
        </p:nvSpPr>
        <p:spPr>
          <a:xfrm>
            <a:off x="4443697" y="3827536"/>
            <a:ext cx="9400606" cy="1747044"/>
          </a:xfrm>
          <a:prstGeom prst="rect">
            <a:avLst/>
          </a:prstGeom>
        </p:spPr>
        <p:txBody>
          <a:bodyPr lIns="0" tIns="0" rIns="0" bIns="0" rtlCol="0" anchor="t">
            <a:spAutoFit/>
          </a:bodyPr>
          <a:lstStyle/>
          <a:p>
            <a:pPr algn="ctr">
              <a:lnSpc>
                <a:spcPts val="7558"/>
              </a:lnSpc>
            </a:pPr>
            <a:r>
              <a:rPr lang="en-US" sz="9000" b="1" spc="-853">
                <a:solidFill>
                  <a:srgbClr val="F8F8F0"/>
                </a:solidFill>
                <a:latin typeface=" Avenir Next Arabic Bold"/>
                <a:ea typeface=" Avenir Next Arabic Bold"/>
                <a:cs typeface=" Avenir Next Arabic Bold"/>
                <a:sym typeface=" Avenir Next Arabic Bold"/>
              </a:rPr>
              <a:t>POSTEXILIC PROPHETS</a:t>
            </a:r>
          </a:p>
        </p:txBody>
      </p:sp>
      <p:sp>
        <p:nvSpPr>
          <p:cNvPr id="5" name="TextBox 5"/>
          <p:cNvSpPr txBox="1"/>
          <p:nvPr/>
        </p:nvSpPr>
        <p:spPr>
          <a:xfrm>
            <a:off x="3876671" y="5734441"/>
            <a:ext cx="10534659" cy="671338"/>
          </a:xfrm>
          <a:prstGeom prst="rect">
            <a:avLst/>
          </a:prstGeom>
        </p:spPr>
        <p:txBody>
          <a:bodyPr lIns="0" tIns="0" rIns="0" bIns="0" rtlCol="0" anchor="t">
            <a:spAutoFit/>
          </a:bodyPr>
          <a:lstStyle/>
          <a:p>
            <a:pPr algn="ctr">
              <a:lnSpc>
                <a:spcPts val="4999"/>
              </a:lnSpc>
            </a:pPr>
            <a:r>
              <a:rPr lang="en-US" sz="5000" b="1" spc="-450">
                <a:solidFill>
                  <a:srgbClr val="EBE9E6"/>
                </a:solidFill>
                <a:latin typeface=" Avenir Next Arabic Bold"/>
                <a:ea typeface=" Avenir Next Arabic Bold"/>
                <a:cs typeface=" Avenir Next Arabic Bold"/>
                <a:sym typeface=" Avenir Next Arabic Bold"/>
              </a:rPr>
              <a:t>HAGGAI, ZECHARIAH &amp; MALACHI</a:t>
            </a:r>
            <a:endParaRPr lang="en-US" sz="5000" b="1" spc="-450">
              <a:solidFill>
                <a:srgbClr val="EBE9E6"/>
              </a:solidFill>
              <a:latin typeface=" Avenir Next Arabic Bold"/>
              <a:ea typeface=" Avenir Next Arabic Bold"/>
              <a:cs typeface=" Avenir Next Arabic Bold"/>
            </a:endParaRPr>
          </a:p>
        </p:txBody>
      </p:sp>
      <p:sp>
        <p:nvSpPr>
          <p:cNvPr id="7" name="Freeform 3">
            <a:extLst>
              <a:ext uri="{FF2B5EF4-FFF2-40B4-BE49-F238E27FC236}">
                <a16:creationId xmlns:a16="http://schemas.microsoft.com/office/drawing/2014/main" id="{0276CCA9-1B2B-3756-22AD-D4C5D2B9A1FB}"/>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1" y="0"/>
            <a:ext cx="18288000" cy="10287000"/>
            <a:chOff x="0" y="0"/>
            <a:chExt cx="24384000" cy="13716000"/>
          </a:xfrm>
        </p:grpSpPr>
        <p:sp>
          <p:nvSpPr>
            <p:cNvPr id="3" name="Freeform 3"/>
            <p:cNvSpPr>
              <a:spLocks noGrp="1" noRot="1" noMove="1" noResize="1" noEditPoints="1" noAdjustHandles="1" noChangeArrowheads="1" noChangeShapeType="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US"/>
            </a:p>
          </p:txBody>
        </p:sp>
      </p:grpSp>
      <p:sp>
        <p:nvSpPr>
          <p:cNvPr id="4" name="TextBox 4"/>
          <p:cNvSpPr txBox="1"/>
          <p:nvPr/>
        </p:nvSpPr>
        <p:spPr>
          <a:xfrm>
            <a:off x="4443696" y="3829263"/>
            <a:ext cx="9400606" cy="1077218"/>
          </a:xfrm>
          <a:prstGeom prst="rect">
            <a:avLst/>
          </a:prstGeom>
        </p:spPr>
        <p:txBody>
          <a:bodyPr lIns="0" tIns="0" rIns="0" bIns="0" rtlCol="0" anchor="t">
            <a:spAutoFit/>
          </a:bodyPr>
          <a:lstStyle/>
          <a:p>
            <a:pPr algn="ctr">
              <a:lnSpc>
                <a:spcPts val="7558"/>
              </a:lnSpc>
            </a:pPr>
            <a:r>
              <a:rPr lang="en-US" sz="9000" b="1" spc="-853">
                <a:solidFill>
                  <a:srgbClr val="F8F8F0"/>
                </a:solidFill>
                <a:latin typeface=" Avenir Next Arabic Bold"/>
                <a:ea typeface=" Avenir Next Arabic Bold"/>
                <a:cs typeface=" Avenir Next Arabic Bold"/>
                <a:sym typeface=" Avenir Next Arabic Bold"/>
              </a:rPr>
              <a:t>STUDY 10</a:t>
            </a:r>
          </a:p>
        </p:txBody>
      </p:sp>
      <p:sp>
        <p:nvSpPr>
          <p:cNvPr id="7" name="Freeform 3">
            <a:extLst>
              <a:ext uri="{FF2B5EF4-FFF2-40B4-BE49-F238E27FC236}">
                <a16:creationId xmlns:a16="http://schemas.microsoft.com/office/drawing/2014/main" id="{4158AD7C-DEB1-9904-5FEE-ECE058891293}"/>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
        <p:nvSpPr>
          <p:cNvPr id="6" name="TextBox 5">
            <a:extLst>
              <a:ext uri="{FF2B5EF4-FFF2-40B4-BE49-F238E27FC236}">
                <a16:creationId xmlns:a16="http://schemas.microsoft.com/office/drawing/2014/main" id="{EC080325-8D87-74E3-03B2-B72AF1AF5B03}"/>
              </a:ext>
            </a:extLst>
          </p:cNvPr>
          <p:cNvSpPr txBox="1"/>
          <p:nvPr/>
        </p:nvSpPr>
        <p:spPr>
          <a:xfrm>
            <a:off x="2459827" y="5143500"/>
            <a:ext cx="13368343" cy="1314399"/>
          </a:xfrm>
          <a:prstGeom prst="rect">
            <a:avLst/>
          </a:prstGeom>
        </p:spPr>
        <p:txBody>
          <a:bodyPr wrap="square" lIns="0" tIns="0" rIns="0" bIns="0" rtlCol="0" anchor="t">
            <a:spAutoFit/>
          </a:bodyPr>
          <a:lstStyle/>
          <a:p>
            <a:pPr algn="ctr">
              <a:lnSpc>
                <a:spcPts val="4999"/>
              </a:lnSpc>
            </a:pPr>
            <a:r>
              <a:rPr lang="en-US" sz="4950" b="1" spc="-450" dirty="0">
                <a:solidFill>
                  <a:srgbClr val="EBE9E6"/>
                </a:solidFill>
                <a:latin typeface=" Avenir Next Arabic Bold"/>
                <a:cs typeface=" Avenir Next Arabic Bold"/>
                <a:sym typeface=" Avenir Next Arabic Bold"/>
              </a:rPr>
              <a:t>REVIEW:  </a:t>
            </a:r>
            <a:r>
              <a:rPr lang="en-US" sz="4950" b="1" spc="-450" dirty="0">
                <a:solidFill>
                  <a:srgbClr val="EBE9E6"/>
                </a:solidFill>
                <a:latin typeface=" Avenir Next Arabic Bold"/>
                <a:ea typeface=" Avenir Next Arabic Bold"/>
                <a:cs typeface=" Avenir Next Arabic Bold"/>
                <a:sym typeface=" Avenir Next Arabic Bold"/>
              </a:rPr>
              <a:t>Remembering And Renewing</a:t>
            </a:r>
          </a:p>
          <a:p>
            <a:pPr algn="ctr">
              <a:lnSpc>
                <a:spcPts val="4999"/>
              </a:lnSpc>
            </a:pPr>
            <a:r>
              <a:rPr lang="en-US" sz="4950" b="1" spc="-450" dirty="0">
                <a:solidFill>
                  <a:srgbClr val="EBE9E6"/>
                </a:solidFill>
                <a:latin typeface=" Avenir Next Arabic Bold"/>
                <a:ea typeface=" Avenir Next Arabic Bold"/>
                <a:cs typeface=" Avenir Next Arabic Bold"/>
                <a:sym typeface=" Avenir Next Arabic Bold"/>
              </a:rPr>
              <a:t> -  </a:t>
            </a:r>
            <a:r>
              <a:rPr lang="en-US" sz="4999" b="1" spc="-450" dirty="0">
                <a:solidFill>
                  <a:srgbClr val="EBE9E6"/>
                </a:solidFill>
                <a:latin typeface=" Avenir Next Arabic Bold"/>
                <a:ea typeface=" Avenir Next Arabic Bold"/>
                <a:cs typeface=" Avenir Next Arabic Bold"/>
                <a:sym typeface=" Avenir Next Arabic Bold"/>
              </a:rPr>
              <a:t>What Has God Deposited In Your Heart This Year?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2">
            <a:extLst>
              <a:ext uri="{FF2B5EF4-FFF2-40B4-BE49-F238E27FC236}">
                <a16:creationId xmlns:a16="http://schemas.microsoft.com/office/drawing/2014/main" id="{10B2FD48-BF48-8A96-5F15-CC32EDD1BEC0}"/>
              </a:ext>
            </a:extLst>
          </p:cNvPr>
          <p:cNvGrpSpPr>
            <a:grpSpLocks noGrp="1" noUngrp="1" noRot="1" noMove="1" noResize="1"/>
          </p:cNvGrpSpPr>
          <p:nvPr/>
        </p:nvGrpSpPr>
        <p:grpSpPr>
          <a:xfrm rot="16200000">
            <a:off x="4134727" y="-4162823"/>
            <a:ext cx="10818647" cy="19088101"/>
            <a:chOff x="0" y="0"/>
            <a:chExt cx="13716000" cy="24384000"/>
          </a:xfrm>
        </p:grpSpPr>
        <p:sp>
          <p:nvSpPr>
            <p:cNvPr id="14" name="Freeform 3">
              <a:extLst>
                <a:ext uri="{FF2B5EF4-FFF2-40B4-BE49-F238E27FC236}">
                  <a16:creationId xmlns:a16="http://schemas.microsoft.com/office/drawing/2014/main" id="{8639DBE6-F25B-F491-8B98-282628674C7E}"/>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p:cNvSpPr txBox="1"/>
          <p:nvPr/>
        </p:nvSpPr>
        <p:spPr>
          <a:xfrm>
            <a:off x="2709312" y="1181100"/>
            <a:ext cx="8337147" cy="1146468"/>
          </a:xfrm>
          <a:prstGeom prst="rect">
            <a:avLst/>
          </a:prstGeom>
        </p:spPr>
        <p:txBody>
          <a:bodyPr wrap="square" lIns="0" tIns="0" rIns="0" bIns="0" rtlCol="0" anchor="t">
            <a:spAutoFit/>
          </a:bodyPr>
          <a:lstStyle/>
          <a:p>
            <a:pPr algn="l">
              <a:lnSpc>
                <a:spcPts val="8399"/>
              </a:lnSpc>
            </a:pPr>
            <a:r>
              <a:rPr lang="en-US" sz="8000" b="1" spc="-948">
                <a:solidFill>
                  <a:srgbClr val="000000"/>
                </a:solidFill>
                <a:latin typeface=" Avenir Next Arabic Bold"/>
                <a:ea typeface=" Avenir Next Arabic Bold"/>
                <a:cs typeface=" Avenir Next Arabic Bold"/>
                <a:sym typeface=" Avenir Next Arabic Bold"/>
              </a:rPr>
              <a:t>WORSHIP</a:t>
            </a:r>
          </a:p>
        </p:txBody>
      </p:sp>
      <p:sp>
        <p:nvSpPr>
          <p:cNvPr id="7" name="TextBox 7"/>
          <p:cNvSpPr txBox="1"/>
          <p:nvPr/>
        </p:nvSpPr>
        <p:spPr>
          <a:xfrm>
            <a:off x="1028603" y="2791691"/>
            <a:ext cx="10401397" cy="4062651"/>
          </a:xfrm>
          <a:prstGeom prst="rect">
            <a:avLst/>
          </a:prstGeom>
        </p:spPr>
        <p:txBody>
          <a:bodyPr wrap="square" lIns="0" tIns="0" rIns="0" bIns="0" rtlCol="0" anchor="t">
            <a:spAutoFit/>
          </a:bodyPr>
          <a:lstStyle/>
          <a:p>
            <a:r>
              <a:rPr lang="en-US" sz="4800" b="1" spc="-150" dirty="0">
                <a:solidFill>
                  <a:srgbClr val="000000"/>
                </a:solidFill>
                <a:latin typeface=" Avenir Next Arabic Medium" panose="020B0604020202020204" charset="-78"/>
                <a:cs typeface=" Avenir Next Arabic Medium" panose="020B0604020202020204" charset="-78"/>
                <a:sym typeface="Avenir Medium"/>
              </a:rPr>
              <a:t>Come before Him in thanksgiving and praise!</a:t>
            </a:r>
          </a:p>
          <a:p>
            <a:endParaRPr lang="en-US" sz="4800" b="1" spc="-150" dirty="0">
              <a:solidFill>
                <a:srgbClr val="000000"/>
              </a:solidFill>
              <a:latin typeface=" Avenir Next Arabic Medium" panose="020B0604020202020204" charset="-78"/>
              <a:cs typeface=" Avenir Next Arabic Medium" panose="020B0604020202020204" charset="-78"/>
              <a:sym typeface="Avenir Medium"/>
            </a:endParaRPr>
          </a:p>
          <a:p>
            <a:pPr marL="571500" indent="-571500">
              <a:buFont typeface="Arial" panose="020B0604020202020204" pitchFamily="34" charset="0"/>
              <a:buChar char="•"/>
            </a:pPr>
            <a:r>
              <a:rPr lang="en-US" sz="4000" u="sng" dirty="0">
                <a:latin typeface=" Avenir Next Arabic Medium" panose="020B0604020202020204" charset="-78"/>
                <a:ea typeface="Avenir Medium"/>
                <a:cs typeface=" Avenir Next Arabic Medium" panose="020B0604020202020204" charset="-78"/>
                <a:sym typeface="Avenir Medium"/>
                <a:hlinkClick r:id="rId4">
                  <a:extLst>
                    <a:ext uri="{A12FA001-AC4F-418D-AE19-62706E023703}">
                      <ahyp:hlinkClr xmlns:ahyp="http://schemas.microsoft.com/office/drawing/2018/hyperlinkcolor" val="tx"/>
                    </a:ext>
                  </a:extLst>
                </a:hlinkClick>
              </a:rPr>
              <a:t>Great are you Lord (All Sons &amp; Daughters)</a:t>
            </a:r>
            <a:r>
              <a:rPr lang="en-US" sz="4000" dirty="0">
                <a:latin typeface=" Avenir Next Arabic Medium" panose="020B0604020202020204" charset="-78"/>
                <a:ea typeface="Avenir Medium"/>
                <a:cs typeface=" Avenir Next Arabic Medium" panose="020B0604020202020204" charset="-78"/>
                <a:sym typeface="Avenir Medium"/>
              </a:rPr>
              <a:t>​</a:t>
            </a:r>
          </a:p>
          <a:p>
            <a:pPr marL="571500" indent="-571500" algn="l">
              <a:buFont typeface="Arial" panose="020B0604020202020204" pitchFamily="34" charset="0"/>
              <a:buChar char="•"/>
            </a:pPr>
            <a:r>
              <a:rPr lang="en-US" sz="4000" dirty="0">
                <a:latin typeface=" Avenir Next Arabic Medium" panose="020B0604020202020204" charset="-78"/>
                <a:ea typeface="Avenir Medium"/>
                <a:cs typeface=" Avenir Next Arabic Medium" panose="020B0604020202020204" charset="-78"/>
                <a:sym typeface="Avenir Medium"/>
                <a:hlinkClick r:id="rId5" tooltip="https://www.youtube.com/watch?v=zN_TPRIq3hI">
                  <a:extLst>
                    <a:ext uri="{A12FA001-AC4F-418D-AE19-62706E023703}">
                      <ahyp:hlinkClr xmlns:ahyp="http://schemas.microsoft.com/office/drawing/2018/hyperlinkcolor" val="tx"/>
                    </a:ext>
                  </a:extLst>
                </a:hlinkClick>
              </a:rPr>
              <a:t>The Heart of Worship (Matt Redman)</a:t>
            </a:r>
            <a:endParaRPr lang="en-US" sz="4000" dirty="0">
              <a:latin typeface=" Avenir Next Arabic Medium" panose="020B0604020202020204" charset="-78"/>
              <a:ea typeface="Avenir Medium"/>
              <a:cs typeface=" Avenir Next Arabic Medium" panose="020B0604020202020204" charset="-78"/>
              <a:sym typeface="Avenir Medium"/>
            </a:endParaRPr>
          </a:p>
          <a:p>
            <a:pPr marL="571500" indent="-571500" algn="l">
              <a:buFont typeface="Arial" panose="020B0604020202020204" pitchFamily="34" charset="0"/>
              <a:buChar char="•"/>
            </a:pPr>
            <a:r>
              <a:rPr lang="en-US" sz="4000" dirty="0">
                <a:latin typeface=" Avenir Next Arabic Medium" panose="020B0604020202020204" charset="-78"/>
                <a:ea typeface="Avenir Medium"/>
                <a:cs typeface=" Avenir Next Arabic Medium" panose="020B0604020202020204" charset="-78"/>
                <a:sym typeface="Avenir Medium"/>
                <a:hlinkClick r:id="rId6" tooltip="https://www.youtube.com/watch?v=zN_TPRIq3hI">
                  <a:extLst>
                    <a:ext uri="{A12FA001-AC4F-418D-AE19-62706E023703}">
                      <ahyp:hlinkClr xmlns:ahyp="http://schemas.microsoft.com/office/drawing/2018/hyperlinkcolor" val="tx"/>
                    </a:ext>
                  </a:extLst>
                </a:hlinkClick>
              </a:rPr>
              <a:t>King of Kings (Hillsong)</a:t>
            </a:r>
            <a:endParaRPr lang="en-US" sz="4000" dirty="0">
              <a:latin typeface=" Avenir Next Arabic Medium" panose="020B0604020202020204" charset="-78"/>
              <a:ea typeface="Avenir Medium"/>
              <a:cs typeface=" Avenir Next Arabic Medium" panose="020B0604020202020204" charset="-78"/>
              <a:sym typeface="Avenir Medium"/>
              <a:hlinkClick r:id="rId7" tooltip="https://www.youtube.com/watch?v=zN_TPRIq3hI">
                <a:extLst>
                  <a:ext uri="{A12FA001-AC4F-418D-AE19-62706E023703}">
                    <ahyp:hlinkClr xmlns:ahyp="http://schemas.microsoft.com/office/drawing/2018/hyperlinkcolor" val="tx"/>
                  </a:ext>
                </a:extLst>
              </a:hlinkClick>
            </a:endParaRPr>
          </a:p>
        </p:txBody>
      </p:sp>
      <p:sp>
        <p:nvSpPr>
          <p:cNvPr id="9" name="Oval 8">
            <a:extLst>
              <a:ext uri="{FF2B5EF4-FFF2-40B4-BE49-F238E27FC236}">
                <a16:creationId xmlns:a16="http://schemas.microsoft.com/office/drawing/2014/main" id="{C97A2C43-47EF-E83B-8AB2-C7F4F51AAD84}"/>
              </a:ext>
            </a:extLst>
          </p:cNvPr>
          <p:cNvSpPr/>
          <p:nvPr/>
        </p:nvSpPr>
        <p:spPr>
          <a:xfrm>
            <a:off x="1097882" y="835177"/>
            <a:ext cx="1371600" cy="1371600"/>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descr="Harp with solid fill">
            <a:extLst>
              <a:ext uri="{FF2B5EF4-FFF2-40B4-BE49-F238E27FC236}">
                <a16:creationId xmlns:a16="http://schemas.microsoft.com/office/drawing/2014/main" id="{94A1B434-E98A-5ED6-CC28-D5751DCE13E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44994" y="1104900"/>
            <a:ext cx="856848" cy="822960"/>
          </a:xfrm>
          <a:prstGeom prst="rect">
            <a:avLst/>
          </a:prstGeom>
        </p:spPr>
      </p:pic>
      <p:pic>
        <p:nvPicPr>
          <p:cNvPr id="3" name="Picture 2">
            <a:extLst>
              <a:ext uri="{FF2B5EF4-FFF2-40B4-BE49-F238E27FC236}">
                <a16:creationId xmlns:a16="http://schemas.microsoft.com/office/drawing/2014/main" id="{D861DB8F-45DA-43C5-1739-DF4C2F66914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150541" y="-28096"/>
            <a:ext cx="6733309" cy="10287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2">
            <a:extLst>
              <a:ext uri="{FF2B5EF4-FFF2-40B4-BE49-F238E27FC236}">
                <a16:creationId xmlns:a16="http://schemas.microsoft.com/office/drawing/2014/main" id="{451FD5D1-76E3-987C-E624-080DEF448F58}"/>
              </a:ext>
            </a:extLst>
          </p:cNvPr>
          <p:cNvGrpSpPr>
            <a:grpSpLocks noGrp="1" noUngrp="1" noRot="1" noMove="1" noResize="1"/>
          </p:cNvGrpSpPr>
          <p:nvPr/>
        </p:nvGrpSpPr>
        <p:grpSpPr>
          <a:xfrm rot="-5400000">
            <a:off x="4071050" y="-4127385"/>
            <a:ext cx="10553700" cy="18695799"/>
            <a:chOff x="-5044661" y="333831"/>
            <a:chExt cx="14071600" cy="24927732"/>
          </a:xfrm>
        </p:grpSpPr>
        <p:sp>
          <p:nvSpPr>
            <p:cNvPr id="14" name="Freeform 3">
              <a:extLst>
                <a:ext uri="{FF2B5EF4-FFF2-40B4-BE49-F238E27FC236}">
                  <a16:creationId xmlns:a16="http://schemas.microsoft.com/office/drawing/2014/main" id="{CA13A430-9157-1700-718E-F44A43B60AAD}"/>
                </a:ext>
              </a:extLst>
            </p:cNvPr>
            <p:cNvSpPr>
              <a:spLocks noGrp="1" noRot="1" noMove="1" noResize="1" noEditPoints="1" noAdjustHandles="1" noChangeArrowheads="1" noChangeShapeType="1"/>
            </p:cNvSpPr>
            <p:nvPr/>
          </p:nvSpPr>
          <p:spPr>
            <a:xfrm>
              <a:off x="-5044661" y="333831"/>
              <a:ext cx="14071600" cy="24927732"/>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4" name="TextBox 4"/>
          <p:cNvSpPr txBox="1"/>
          <p:nvPr/>
        </p:nvSpPr>
        <p:spPr>
          <a:xfrm>
            <a:off x="2614198" y="1027204"/>
            <a:ext cx="9958802" cy="1115690"/>
          </a:xfrm>
          <a:prstGeom prst="rect">
            <a:avLst/>
          </a:prstGeom>
        </p:spPr>
        <p:txBody>
          <a:bodyPr wrap="square" lIns="0" tIns="0" rIns="0" bIns="0" rtlCol="0" anchor="t">
            <a:spAutoFit/>
          </a:bodyPr>
          <a:lstStyle/>
          <a:p>
            <a:pPr algn="l">
              <a:lnSpc>
                <a:spcPts val="8399"/>
              </a:lnSpc>
            </a:pPr>
            <a:r>
              <a:rPr lang="en-US" sz="8000" b="1" spc="-948">
                <a:solidFill>
                  <a:srgbClr val="000000"/>
                </a:solidFill>
                <a:latin typeface=" Avenir Next Arabic Bold"/>
                <a:ea typeface=" Avenir Next Arabic Bold"/>
                <a:cs typeface=" Avenir Next Arabic Bold"/>
                <a:sym typeface=" Avenir Next Arabic Bold"/>
              </a:rPr>
              <a:t>WORD</a:t>
            </a:r>
          </a:p>
        </p:txBody>
      </p:sp>
      <p:grpSp>
        <p:nvGrpSpPr>
          <p:cNvPr id="5" name="Group 5"/>
          <p:cNvGrpSpPr/>
          <p:nvPr/>
        </p:nvGrpSpPr>
        <p:grpSpPr>
          <a:xfrm flipV="1">
            <a:off x="1156594" y="3675029"/>
            <a:ext cx="16459200" cy="0"/>
            <a:chOff x="-16808" y="1265616"/>
            <a:chExt cx="20929855" cy="108458"/>
          </a:xfrm>
        </p:grpSpPr>
        <p:sp>
          <p:nvSpPr>
            <p:cNvPr id="6" name="Freeform 6"/>
            <p:cNvSpPr/>
            <p:nvPr/>
          </p:nvSpPr>
          <p:spPr>
            <a:xfrm>
              <a:off x="-16808" y="1265616"/>
              <a:ext cx="20929855"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000000"/>
            </a:solidFill>
            <a:ln w="12700">
              <a:solidFill>
                <a:srgbClr val="000000"/>
              </a:solidFill>
            </a:ln>
          </p:spPr>
          <p:txBody>
            <a:bodyPr/>
            <a:lstStyle/>
            <a:p>
              <a:endParaRPr lang="en-US"/>
            </a:p>
          </p:txBody>
        </p:sp>
      </p:grpSp>
      <p:sp>
        <p:nvSpPr>
          <p:cNvPr id="12" name="TextBox 12"/>
          <p:cNvSpPr txBox="1"/>
          <p:nvPr/>
        </p:nvSpPr>
        <p:spPr>
          <a:xfrm>
            <a:off x="1156593" y="3695700"/>
            <a:ext cx="9596251" cy="5943935"/>
          </a:xfrm>
          <a:prstGeom prst="rect">
            <a:avLst/>
          </a:prstGeom>
        </p:spPr>
        <p:txBody>
          <a:bodyPr wrap="square" lIns="0" tIns="0" rIns="0" bIns="0" rtlCol="0" anchor="t">
            <a:spAutoFit/>
          </a:bodyPr>
          <a:lstStyle/>
          <a:p>
            <a:pPr algn="l">
              <a:lnSpc>
                <a:spcPts val="4239"/>
              </a:lnSpc>
            </a:pPr>
            <a:endParaRPr lang="en-US" sz="4000" dirty="0">
              <a:solidFill>
                <a:srgbClr val="000000"/>
              </a:solidFill>
              <a:latin typeface=" Avenir Next Arabic Medium"/>
              <a:ea typeface=" Avenir Next Arabic Medium"/>
              <a:cs typeface=" Avenir Next Arabic Medium"/>
              <a:sym typeface=" Avenir Next Arabic Medium"/>
            </a:endParaRPr>
          </a:p>
          <a:p>
            <a:pPr>
              <a:lnSpc>
                <a:spcPts val="4239"/>
              </a:lnSpc>
            </a:pPr>
            <a:r>
              <a:rPr lang="en-US" sz="4200" spc="-150" dirty="0">
                <a:solidFill>
                  <a:srgbClr val="000000"/>
                </a:solidFill>
                <a:latin typeface=" Avenir Next Arabic Medium"/>
                <a:ea typeface=" Avenir Next Arabic Medium"/>
                <a:cs typeface=" Avenir Next Arabic Medium"/>
                <a:sym typeface=" Avenir Next Arabic Medium"/>
              </a:rPr>
              <a:t>For each of the following </a:t>
            </a:r>
            <a:r>
              <a:rPr lang="en-US" sz="4200" b="1" u="sng" spc="-150" dirty="0">
                <a:solidFill>
                  <a:srgbClr val="000000"/>
                </a:solidFill>
                <a:latin typeface=" Avenir Next Arabic Medium"/>
                <a:ea typeface=" Avenir Next Arabic Medium"/>
                <a:cs typeface=" Avenir Next Arabic Medium"/>
                <a:sym typeface=" Avenir Next Arabic Medium"/>
              </a:rPr>
              <a:t>5 quotes</a:t>
            </a:r>
            <a:r>
              <a:rPr lang="en-US" sz="4200" spc="-150" dirty="0">
                <a:solidFill>
                  <a:srgbClr val="000000"/>
                </a:solidFill>
                <a:latin typeface=" Avenir Next Arabic Medium"/>
                <a:ea typeface=" Avenir Next Arabic Medium"/>
                <a:cs typeface=" Avenir Next Arabic Medium"/>
                <a:sym typeface=" Avenir Next Arabic Medium"/>
              </a:rPr>
              <a:t>, identify which prophet said it: Haggai, Zechariah or Malachi :)</a:t>
            </a:r>
          </a:p>
          <a:p>
            <a:pPr>
              <a:lnSpc>
                <a:spcPts val="4239"/>
              </a:lnSpc>
            </a:pPr>
            <a:endParaRPr lang="en-US" sz="4200" spc="-150" dirty="0">
              <a:solidFill>
                <a:srgbClr val="000000"/>
              </a:solidFill>
              <a:latin typeface=" Avenir Next Arabic Medium"/>
              <a:ea typeface=" Avenir Next Arabic Medium"/>
              <a:cs typeface=" Avenir Next Arabic Medium"/>
              <a:sym typeface=" Avenir Next Arabic Medium"/>
            </a:endParaRPr>
          </a:p>
          <a:p>
            <a:pPr>
              <a:lnSpc>
                <a:spcPts val="4239"/>
              </a:lnSpc>
            </a:pPr>
            <a:r>
              <a:rPr lang="en-US" sz="4200" spc="-150" dirty="0">
                <a:solidFill>
                  <a:srgbClr val="000000"/>
                </a:solidFill>
                <a:latin typeface=" Avenir Next Arabic Medium"/>
                <a:ea typeface=" Avenir Next Arabic Medium"/>
                <a:cs typeface=" Avenir Next Arabic Medium"/>
                <a:sym typeface=" Avenir Next Arabic Medium"/>
              </a:rPr>
              <a:t>After each quote there will be 1 trivia question based on the quote.</a:t>
            </a:r>
          </a:p>
          <a:p>
            <a:pPr>
              <a:lnSpc>
                <a:spcPts val="4239"/>
              </a:lnSpc>
            </a:pPr>
            <a:endParaRPr lang="en-US" sz="4200" spc="-150" dirty="0">
              <a:solidFill>
                <a:srgbClr val="000000"/>
              </a:solidFill>
              <a:latin typeface=" Avenir Next Arabic Medium"/>
              <a:ea typeface=" Avenir Next Arabic Medium"/>
              <a:cs typeface=" Avenir Next Arabic Medium"/>
              <a:sym typeface=" Avenir Next Arabic Medium"/>
            </a:endParaRPr>
          </a:p>
          <a:p>
            <a:pPr>
              <a:lnSpc>
                <a:spcPts val="4239"/>
              </a:lnSpc>
            </a:pPr>
            <a:r>
              <a:rPr lang="en-US" sz="4200" spc="-150" dirty="0">
                <a:solidFill>
                  <a:srgbClr val="000000"/>
                </a:solidFill>
                <a:latin typeface=" Avenir Next Arabic Medium"/>
                <a:ea typeface=" Avenir Next Arabic Medium"/>
                <a:cs typeface=" Avenir Next Arabic Medium"/>
                <a:sym typeface=" Avenir Next Arabic Medium"/>
              </a:rPr>
              <a:t>The prizes are … eternal rewards in heaven! (Or, you can buy for yourselves.)</a:t>
            </a:r>
            <a:endParaRPr lang="en-US" sz="4200" spc="-150" dirty="0">
              <a:solidFill>
                <a:srgbClr val="000000"/>
              </a:solidFill>
              <a:latin typeface=" Avenir Next Arabic Medium" panose="020B0604020202020204" charset="-78"/>
              <a:ea typeface=" Avenir Next Arabic Medium"/>
              <a:cs typeface=" Avenir Next Arabic Medium" panose="020B0604020202020204" charset="-78"/>
              <a:sym typeface=" Avenir Next Arabic Medium"/>
            </a:endParaRPr>
          </a:p>
          <a:p>
            <a:pPr algn="l">
              <a:lnSpc>
                <a:spcPts val="4239"/>
              </a:lnSpc>
            </a:pPr>
            <a:endParaRPr lang="en-US" sz="4000" b="1" dirty="0">
              <a:solidFill>
                <a:srgbClr val="000000"/>
              </a:solidFill>
              <a:latin typeface=" Avenir Next Arabic Medium"/>
              <a:ea typeface=" Avenir Next Arabic Medium"/>
              <a:cs typeface=" Avenir Next Arabic Medium"/>
              <a:sym typeface=" Avenir Next Arabic Medium"/>
            </a:endParaRPr>
          </a:p>
        </p:txBody>
      </p:sp>
      <p:pic>
        <p:nvPicPr>
          <p:cNvPr id="17" name="Graphic 16" descr="Scroll outline">
            <a:extLst>
              <a:ext uri="{FF2B5EF4-FFF2-40B4-BE49-F238E27FC236}">
                <a16:creationId xmlns:a16="http://schemas.microsoft.com/office/drawing/2014/main" id="{3211DE83-D933-DD22-604B-A2AB772D5D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06606" y="826778"/>
            <a:ext cx="914400" cy="914400"/>
          </a:xfrm>
          <a:prstGeom prst="rect">
            <a:avLst/>
          </a:prstGeom>
        </p:spPr>
      </p:pic>
      <p:sp>
        <p:nvSpPr>
          <p:cNvPr id="21" name="TextBox 4">
            <a:extLst>
              <a:ext uri="{FF2B5EF4-FFF2-40B4-BE49-F238E27FC236}">
                <a16:creationId xmlns:a16="http://schemas.microsoft.com/office/drawing/2014/main" id="{88D5CED2-3FC0-BCFE-A593-3CF674786FA4}"/>
              </a:ext>
            </a:extLst>
          </p:cNvPr>
          <p:cNvSpPr txBox="1"/>
          <p:nvPr/>
        </p:nvSpPr>
        <p:spPr>
          <a:xfrm>
            <a:off x="1098339" y="2354275"/>
            <a:ext cx="14047693" cy="1077218"/>
          </a:xfrm>
          <a:prstGeom prst="rect">
            <a:avLst/>
          </a:prstGeom>
        </p:spPr>
        <p:txBody>
          <a:bodyPr wrap="square" lIns="0" tIns="0" rIns="0" bIns="0" rtlCol="0" anchor="t">
            <a:spAutoFit/>
          </a:bodyPr>
          <a:lstStyle/>
          <a:p>
            <a:pPr>
              <a:lnSpc>
                <a:spcPts val="8399"/>
              </a:lnSpc>
            </a:pPr>
            <a:r>
              <a:rPr lang="en-US" sz="6000" b="1" spc="-300">
                <a:solidFill>
                  <a:srgbClr val="000000"/>
                </a:solidFill>
                <a:latin typeface=" Avenir Next Arabic Bold" panose="020B0604020202020204" charset="-78"/>
                <a:cs typeface=" Avenir Next Arabic Bold" panose="020B0604020202020204" charset="-78"/>
                <a:sym typeface=" Avenir Next Arabic Bold"/>
              </a:rPr>
              <a:t>Activity 1: WHO SAY ONE? </a:t>
            </a:r>
            <a:endParaRPr lang="en-US" sz="3200" b="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endParaRPr>
          </a:p>
        </p:txBody>
      </p:sp>
      <p:grpSp>
        <p:nvGrpSpPr>
          <p:cNvPr id="8" name="Group 7">
            <a:extLst>
              <a:ext uri="{FF2B5EF4-FFF2-40B4-BE49-F238E27FC236}">
                <a16:creationId xmlns:a16="http://schemas.microsoft.com/office/drawing/2014/main" id="{9C30627F-0F05-2740-1184-F72FC789E3FD}"/>
              </a:ext>
            </a:extLst>
          </p:cNvPr>
          <p:cNvGrpSpPr/>
          <p:nvPr/>
        </p:nvGrpSpPr>
        <p:grpSpPr>
          <a:xfrm>
            <a:off x="1078461" y="739140"/>
            <a:ext cx="1371600" cy="1371600"/>
            <a:chOff x="1729300" y="663480"/>
            <a:chExt cx="1588539" cy="1555986"/>
          </a:xfrm>
        </p:grpSpPr>
        <p:sp>
          <p:nvSpPr>
            <p:cNvPr id="3" name="Oval 2">
              <a:extLst>
                <a:ext uri="{FF2B5EF4-FFF2-40B4-BE49-F238E27FC236}">
                  <a16:creationId xmlns:a16="http://schemas.microsoft.com/office/drawing/2014/main" id="{A04AEB80-D459-00B3-CA22-6A0539F4A72A}"/>
                </a:ext>
              </a:extLst>
            </p:cNvPr>
            <p:cNvSpPr/>
            <p:nvPr/>
          </p:nvSpPr>
          <p:spPr>
            <a:xfrm>
              <a:off x="1729300" y="663480"/>
              <a:ext cx="1588539" cy="1555986"/>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19E576FA-5714-2F05-1AF8-B313EA815B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13393" y="968759"/>
              <a:ext cx="1020351" cy="1020351"/>
            </a:xfrm>
            <a:prstGeom prst="rect">
              <a:avLst/>
            </a:prstGeom>
          </p:spPr>
        </p:pic>
      </p:grpSp>
      <p:sp>
        <p:nvSpPr>
          <p:cNvPr id="2" name="Freeform 3">
            <a:extLst>
              <a:ext uri="{FF2B5EF4-FFF2-40B4-BE49-F238E27FC236}">
                <a16:creationId xmlns:a16="http://schemas.microsoft.com/office/drawing/2014/main" id="{B8F32D42-3AD2-440E-29D4-5BB30F7893BC}"/>
              </a:ext>
            </a:extLst>
          </p:cNvPr>
          <p:cNvSpPr/>
          <p:nvPr/>
        </p:nvSpPr>
        <p:spPr>
          <a:xfrm>
            <a:off x="10752845" y="4254351"/>
            <a:ext cx="6378561" cy="4699149"/>
          </a:xfrm>
          <a:custGeom>
            <a:avLst/>
            <a:gdLst/>
            <a:ahLst/>
            <a:cxnLst/>
            <a:rect l="l" t="t" r="r" b="b"/>
            <a:pathLst>
              <a:path w="4687946" h="3129204">
                <a:moveTo>
                  <a:pt x="0" y="0"/>
                </a:moveTo>
                <a:lnTo>
                  <a:pt x="4687947" y="0"/>
                </a:lnTo>
                <a:lnTo>
                  <a:pt x="4687947" y="3129204"/>
                </a:lnTo>
                <a:lnTo>
                  <a:pt x="0" y="31292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SG"/>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rot="-5400000">
            <a:off x="4000500" y="-4000500"/>
            <a:ext cx="10287000" cy="18288000"/>
            <a:chOff x="0" y="0"/>
            <a:chExt cx="13716000" cy="24384000"/>
          </a:xfrm>
        </p:grpSpPr>
        <p:sp>
          <p:nvSpPr>
            <p:cNvPr id="3" name="Freeform 3"/>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p:cNvSpPr txBox="1"/>
          <p:nvPr/>
        </p:nvSpPr>
        <p:spPr>
          <a:xfrm>
            <a:off x="864390" y="3771900"/>
            <a:ext cx="16559215" cy="2215991"/>
          </a:xfrm>
          <a:prstGeom prst="rect">
            <a:avLst/>
          </a:prstGeom>
        </p:spPr>
        <p:txBody>
          <a:bodyPr lIns="0" tIns="0" rIns="0" bIns="0" rtlCol="0" anchor="t">
            <a:spAutoFit/>
          </a:bodyPr>
          <a:lstStyle/>
          <a:p>
            <a:pPr algn="ctr"/>
            <a:r>
              <a:rPr lang="en-US" sz="7200" spc="-300">
                <a:solidFill>
                  <a:srgbClr val="000000"/>
                </a:solidFill>
                <a:latin typeface=" Avenir Next Arabic Medium"/>
                <a:ea typeface=" Avenir Next Arabic Medium"/>
                <a:cs typeface=" Avenir Next Arabic Medium"/>
                <a:sym typeface=" Avenir Next Arabic Medium"/>
              </a:rPr>
              <a:t>“I have loved you,” says the Lord. But you say, “How have you loved us?”</a:t>
            </a:r>
          </a:p>
        </p:txBody>
      </p:sp>
      <p:pic>
        <p:nvPicPr>
          <p:cNvPr id="4" name="Graphic 3" descr="Open quotation mark with solid fill">
            <a:extLst>
              <a:ext uri="{FF2B5EF4-FFF2-40B4-BE49-F238E27FC236}">
                <a16:creationId xmlns:a16="http://schemas.microsoft.com/office/drawing/2014/main" id="{6F059AB9-60F9-3CE0-3E41-2D3C5478FDB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FA74B286-8CB3-A2CD-3FE2-8B4683B8CED6}"/>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rPr>
              <a:t>QUOTE 1 – </a:t>
            </a:r>
            <a:r>
              <a:rPr lang="en-US" sz="7200" b="1" i="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rPr>
              <a:t>who say one</a:t>
            </a:r>
            <a:r>
              <a:rPr lang="en-US" sz="7200" b="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49856-6F35-75D1-AE0A-15A8A92D99E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94918F5-6BEE-FE2D-FC18-CF521556B398}"/>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4853FFAD-DC1C-C3E0-CB23-20E036F9B26E}"/>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782A86C0-09EB-3BFE-5474-8B824ACD0A77}"/>
              </a:ext>
            </a:extLst>
          </p:cNvPr>
          <p:cNvSpPr txBox="1"/>
          <p:nvPr/>
        </p:nvSpPr>
        <p:spPr>
          <a:xfrm>
            <a:off x="864390" y="3771900"/>
            <a:ext cx="16559215" cy="2215991"/>
          </a:xfrm>
          <a:prstGeom prst="rect">
            <a:avLst/>
          </a:prstGeom>
        </p:spPr>
        <p:txBody>
          <a:bodyPr lIns="0" tIns="0" rIns="0" bIns="0" rtlCol="0" anchor="t">
            <a:spAutoFit/>
          </a:bodyPr>
          <a:lstStyle/>
          <a:p>
            <a:pPr algn="ctr"/>
            <a:r>
              <a:rPr lang="en-US" sz="7200" spc="-300">
                <a:solidFill>
                  <a:srgbClr val="000000"/>
                </a:solidFill>
                <a:latin typeface=" Avenir Next Arabic Medium"/>
                <a:ea typeface=" Avenir Next Arabic Medium"/>
                <a:cs typeface=" Avenir Next Arabic Medium"/>
                <a:sym typeface=" Avenir Next Arabic Medium"/>
              </a:rPr>
              <a:t>“I have loved you,” says the Lord. But you say, “How have you loved us?”</a:t>
            </a:r>
          </a:p>
        </p:txBody>
      </p:sp>
      <p:pic>
        <p:nvPicPr>
          <p:cNvPr id="4" name="Graphic 3" descr="Open quotation mark with solid fill">
            <a:extLst>
              <a:ext uri="{FF2B5EF4-FFF2-40B4-BE49-F238E27FC236}">
                <a16:creationId xmlns:a16="http://schemas.microsoft.com/office/drawing/2014/main" id="{2C744CAD-BC2C-A3C3-E536-55DA2D2EFE2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A157C8B0-5D17-8689-837A-76A9F4A77B93}"/>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MALACHI </a:t>
            </a:r>
            <a:r>
              <a:rPr lang="en-US" sz="7200" b="1" i="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say one!</a:t>
            </a:r>
            <a:r>
              <a:rPr lang="en-US" sz="7200" b="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  (1:2a)</a:t>
            </a:r>
          </a:p>
        </p:txBody>
      </p:sp>
    </p:spTree>
    <p:extLst>
      <p:ext uri="{BB962C8B-B14F-4D97-AF65-F5344CB8AC3E}">
        <p14:creationId xmlns:p14="http://schemas.microsoft.com/office/powerpoint/2010/main" val="689584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DD03C-632B-4783-AEAC-95E25D9FEC5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407748E-09D8-29BF-0888-AF0C9A93C5D2}"/>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7E2F93FB-5095-60EE-1DEE-C4CFCB30A7AD}"/>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88C91470-617F-6D44-68A4-1728A2BDB494}"/>
              </a:ext>
            </a:extLst>
          </p:cNvPr>
          <p:cNvSpPr txBox="1"/>
          <p:nvPr/>
        </p:nvSpPr>
        <p:spPr>
          <a:xfrm>
            <a:off x="864390" y="3771900"/>
            <a:ext cx="16559215" cy="2215991"/>
          </a:xfrm>
          <a:prstGeom prst="rect">
            <a:avLst/>
          </a:prstGeom>
        </p:spPr>
        <p:txBody>
          <a:bodyPr lIns="0" tIns="0" rIns="0" bIns="0" rtlCol="0" anchor="t">
            <a:spAutoFit/>
          </a:bodyPr>
          <a:lstStyle/>
          <a:p>
            <a:pPr algn="ctr"/>
            <a:r>
              <a:rPr lang="en-US" sz="7200" spc="-300" dirty="0">
                <a:solidFill>
                  <a:srgbClr val="000000"/>
                </a:solidFill>
                <a:latin typeface=" Avenir Next Arabic Medium"/>
                <a:ea typeface=" Avenir Next Arabic Medium"/>
                <a:cs typeface=" Avenir Next Arabic Medium"/>
                <a:sym typeface=" Avenir Next Arabic Medium"/>
              </a:rPr>
              <a:t>“I have loved you,” says the Lord. But you say, “How have you loved us?”</a:t>
            </a:r>
          </a:p>
        </p:txBody>
      </p:sp>
      <p:pic>
        <p:nvPicPr>
          <p:cNvPr id="4" name="Graphic 3" descr="Open quotation mark with solid fill">
            <a:extLst>
              <a:ext uri="{FF2B5EF4-FFF2-40B4-BE49-F238E27FC236}">
                <a16:creationId xmlns:a16="http://schemas.microsoft.com/office/drawing/2014/main" id="{A9358165-0F69-AE83-1F56-9DF82CF7F5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4437781E-F750-38D1-FCE6-B6600EA2BB0B}"/>
              </a:ext>
            </a:extLst>
          </p:cNvPr>
          <p:cNvSpPr txBox="1"/>
          <p:nvPr/>
        </p:nvSpPr>
        <p:spPr>
          <a:xfrm>
            <a:off x="1296587" y="7312104"/>
            <a:ext cx="16559215" cy="2215991"/>
          </a:xfrm>
          <a:prstGeom prst="rect">
            <a:avLst/>
          </a:prstGeom>
        </p:spPr>
        <p:txBody>
          <a:bodyPr lIns="0" tIns="0" rIns="0" bIns="0" rtlCol="0" anchor="t">
            <a:spAutoFit/>
          </a:bodyPr>
          <a:lstStyle/>
          <a:p>
            <a:pPr algn="ctr"/>
            <a:r>
              <a:rPr lang="en-US" sz="7200" b="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Anyone remember why Malachi said this to God’s people?</a:t>
            </a:r>
          </a:p>
        </p:txBody>
      </p:sp>
    </p:spTree>
    <p:extLst>
      <p:ext uri="{BB962C8B-B14F-4D97-AF65-F5344CB8AC3E}">
        <p14:creationId xmlns:p14="http://schemas.microsoft.com/office/powerpoint/2010/main" val="2657412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7D1E7-E8BB-AFFD-68D0-9D93EC2F441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CED03B1-36C1-0156-7E88-57E8376210FA}"/>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DE8D78FD-4B66-8E52-5AA9-9F891E3CC5C4}"/>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40946048-433E-91F2-97CA-4BC468F49CA9}"/>
              </a:ext>
            </a:extLst>
          </p:cNvPr>
          <p:cNvSpPr txBox="1"/>
          <p:nvPr/>
        </p:nvSpPr>
        <p:spPr>
          <a:xfrm>
            <a:off x="864390" y="3771900"/>
            <a:ext cx="16559215" cy="3323987"/>
          </a:xfrm>
          <a:prstGeom prst="rect">
            <a:avLst/>
          </a:prstGeom>
        </p:spPr>
        <p:txBody>
          <a:bodyPr lIns="0" tIns="0" rIns="0" bIns="0" rtlCol="0" anchor="t">
            <a:spAutoFit/>
          </a:bodyPr>
          <a:lstStyle/>
          <a:p>
            <a:pPr algn="ctr"/>
            <a:r>
              <a:rPr lang="en-US" sz="7200" spc="-300">
                <a:solidFill>
                  <a:srgbClr val="000000"/>
                </a:solidFill>
                <a:latin typeface=" Avenir Next Arabic Medium"/>
                <a:ea typeface=" Avenir Next Arabic Medium"/>
                <a:cs typeface=" Avenir Next Arabic Medium"/>
                <a:sym typeface=" Avenir Next Arabic Medium"/>
              </a:rPr>
              <a:t>And the angel said to those who were standing before him, “Remove the filthy garments from him.” </a:t>
            </a:r>
          </a:p>
        </p:txBody>
      </p:sp>
      <p:pic>
        <p:nvPicPr>
          <p:cNvPr id="4" name="Graphic 3" descr="Open quotation mark with solid fill">
            <a:extLst>
              <a:ext uri="{FF2B5EF4-FFF2-40B4-BE49-F238E27FC236}">
                <a16:creationId xmlns:a16="http://schemas.microsoft.com/office/drawing/2014/main" id="{71036853-E32C-F7B4-09AC-4E0B08675BA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6E93D128-4DF5-2A4C-BFC5-8BC3CABD0916}"/>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rPr>
              <a:t>QUOTE 2 -</a:t>
            </a:r>
            <a:r>
              <a:rPr lang="en-US" sz="7200" b="1" i="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rPr>
              <a:t>who say one</a:t>
            </a:r>
            <a:r>
              <a:rPr lang="en-US" sz="7200" b="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rPr>
              <a:t>?</a:t>
            </a:r>
          </a:p>
        </p:txBody>
      </p:sp>
    </p:spTree>
    <p:extLst>
      <p:ext uri="{BB962C8B-B14F-4D97-AF65-F5344CB8AC3E}">
        <p14:creationId xmlns:p14="http://schemas.microsoft.com/office/powerpoint/2010/main" val="3004724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09231-B90D-B1A2-0D74-317D19A6035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D2E84F3-D3D8-C550-7138-98ABD9BC3DD8}"/>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14DB5C85-20C1-1A50-59B4-02F1E9A16A15}"/>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47993060-6E28-CA9D-9159-7E8E1EE09833}"/>
              </a:ext>
            </a:extLst>
          </p:cNvPr>
          <p:cNvSpPr txBox="1"/>
          <p:nvPr/>
        </p:nvSpPr>
        <p:spPr>
          <a:xfrm>
            <a:off x="864390" y="3771900"/>
            <a:ext cx="16559215" cy="3323987"/>
          </a:xfrm>
          <a:prstGeom prst="rect">
            <a:avLst/>
          </a:prstGeom>
        </p:spPr>
        <p:txBody>
          <a:bodyPr lIns="0" tIns="0" rIns="0" bIns="0" rtlCol="0" anchor="t">
            <a:spAutoFit/>
          </a:bodyPr>
          <a:lstStyle/>
          <a:p>
            <a:pPr algn="ctr"/>
            <a:r>
              <a:rPr lang="en-US" sz="7200" spc="-300">
                <a:solidFill>
                  <a:srgbClr val="000000"/>
                </a:solidFill>
                <a:latin typeface=" Avenir Next Arabic Medium"/>
                <a:ea typeface=" Avenir Next Arabic Medium"/>
                <a:cs typeface=" Avenir Next Arabic Medium"/>
                <a:sym typeface=" Avenir Next Arabic Medium"/>
              </a:rPr>
              <a:t>And the angel said to those who were standing before him, “Remove the filthy garments from him.” </a:t>
            </a:r>
          </a:p>
        </p:txBody>
      </p:sp>
      <p:pic>
        <p:nvPicPr>
          <p:cNvPr id="4" name="Graphic 3" descr="Open quotation mark with solid fill">
            <a:extLst>
              <a:ext uri="{FF2B5EF4-FFF2-40B4-BE49-F238E27FC236}">
                <a16:creationId xmlns:a16="http://schemas.microsoft.com/office/drawing/2014/main" id="{9E61A7A9-0008-FAF5-91F0-37D49F44B81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4421809F-2540-D3E3-5869-6377F8868743}"/>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ZECHARIAH </a:t>
            </a:r>
            <a:r>
              <a:rPr lang="en-US" sz="7200" b="1" i="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say one!</a:t>
            </a:r>
            <a:r>
              <a:rPr lang="en-US" sz="7200" b="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 (3:4)</a:t>
            </a:r>
          </a:p>
        </p:txBody>
      </p:sp>
    </p:spTree>
    <p:extLst>
      <p:ext uri="{BB962C8B-B14F-4D97-AF65-F5344CB8AC3E}">
        <p14:creationId xmlns:p14="http://schemas.microsoft.com/office/powerpoint/2010/main" val="273857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E4FE7-53AF-8297-8BA7-1930C2D41D0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850A78E-DADB-35B0-24AB-AA38984ABC8E}"/>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7961FB61-416B-4407-645F-7C775952A2BE}"/>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FC49B71C-1D2C-DB78-A97C-FB651A51C1CE}"/>
              </a:ext>
            </a:extLst>
          </p:cNvPr>
          <p:cNvSpPr txBox="1"/>
          <p:nvPr/>
        </p:nvSpPr>
        <p:spPr>
          <a:xfrm>
            <a:off x="864390" y="3771900"/>
            <a:ext cx="16559215" cy="3323987"/>
          </a:xfrm>
          <a:prstGeom prst="rect">
            <a:avLst/>
          </a:prstGeom>
        </p:spPr>
        <p:txBody>
          <a:bodyPr lIns="0" tIns="0" rIns="0" bIns="0" rtlCol="0" anchor="t">
            <a:spAutoFit/>
          </a:bodyPr>
          <a:lstStyle/>
          <a:p>
            <a:pPr algn="ctr"/>
            <a:r>
              <a:rPr lang="en-US" sz="7200" spc="-300">
                <a:solidFill>
                  <a:srgbClr val="000000"/>
                </a:solidFill>
                <a:latin typeface=" Avenir Next Arabic Medium"/>
                <a:ea typeface=" Avenir Next Arabic Medium"/>
                <a:cs typeface=" Avenir Next Arabic Medium"/>
                <a:sym typeface=" Avenir Next Arabic Medium"/>
              </a:rPr>
              <a:t>And the angel said to those who were standing before him, “Remove the filthy garments from him.” </a:t>
            </a:r>
          </a:p>
        </p:txBody>
      </p:sp>
      <p:pic>
        <p:nvPicPr>
          <p:cNvPr id="4" name="Graphic 3" descr="Open quotation mark with solid fill">
            <a:extLst>
              <a:ext uri="{FF2B5EF4-FFF2-40B4-BE49-F238E27FC236}">
                <a16:creationId xmlns:a16="http://schemas.microsoft.com/office/drawing/2014/main" id="{2C98A623-D64E-AEFB-6A24-D70F9A5975B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67DEA6C6-CB4F-862A-E651-F653EAD02B2F}"/>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Who is the “him” in this verse?</a:t>
            </a:r>
          </a:p>
        </p:txBody>
      </p:sp>
    </p:spTree>
    <p:extLst>
      <p:ext uri="{BB962C8B-B14F-4D97-AF65-F5344CB8AC3E}">
        <p14:creationId xmlns:p14="http://schemas.microsoft.com/office/powerpoint/2010/main" val="2313512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CC8AE-EFDE-FF43-BA38-9397AD0352E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B050CCC-9EBC-C2BD-260A-6C47A0844413}"/>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9935E1AD-1A19-AE46-FA0A-BF6FB064760E}"/>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5ACF110B-1A37-6044-107B-F9AD24E27A6D}"/>
              </a:ext>
            </a:extLst>
          </p:cNvPr>
          <p:cNvSpPr txBox="1"/>
          <p:nvPr/>
        </p:nvSpPr>
        <p:spPr>
          <a:xfrm>
            <a:off x="864390" y="3771900"/>
            <a:ext cx="16559215" cy="3046988"/>
          </a:xfrm>
          <a:prstGeom prst="rect">
            <a:avLst/>
          </a:prstGeom>
        </p:spPr>
        <p:txBody>
          <a:bodyPr lIns="0" tIns="0" rIns="0" bIns="0" rtlCol="0" anchor="t">
            <a:spAutoFit/>
          </a:bodyPr>
          <a:lstStyle/>
          <a:p>
            <a:pPr algn="ctr"/>
            <a:r>
              <a:rPr lang="en-US" sz="6600" spc="-300">
                <a:solidFill>
                  <a:srgbClr val="000000"/>
                </a:solidFill>
                <a:latin typeface=" Avenir Next Arabic Medium"/>
                <a:ea typeface=" Avenir Next Arabic Medium"/>
                <a:cs typeface=" Avenir Next Arabic Medium"/>
                <a:sym typeface=" Avenir Next Arabic Medium"/>
              </a:rPr>
              <a:t>Thus says the Lord of hosts: I am jealous for Zion with great jealousy, and I am jealous for her with great wrath.</a:t>
            </a:r>
          </a:p>
        </p:txBody>
      </p:sp>
      <p:pic>
        <p:nvPicPr>
          <p:cNvPr id="4" name="Graphic 3" descr="Open quotation mark with solid fill">
            <a:extLst>
              <a:ext uri="{FF2B5EF4-FFF2-40B4-BE49-F238E27FC236}">
                <a16:creationId xmlns:a16="http://schemas.microsoft.com/office/drawing/2014/main" id="{42EE9788-06DC-9277-98E8-AC1F8BC3C6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11F14D84-2A06-DE61-4C9A-3F35567D3FEB}"/>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latin typeface=" Avenir Next Arabic Bold" panose="020B0604020202020204" charset="-78"/>
                <a:ea typeface=" Avenir Next Arabic Medium"/>
                <a:cs typeface=" Avenir Next Arabic Bold" panose="020B0604020202020204" charset="-78"/>
                <a:sym typeface=" Avenir Next Arabic Medium"/>
              </a:rPr>
              <a:t>QUOTE 3 - </a:t>
            </a:r>
            <a:r>
              <a:rPr lang="en-US" sz="7200" b="1" i="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rPr>
              <a:t>who say one</a:t>
            </a:r>
            <a:r>
              <a:rPr lang="en-US" sz="7200" b="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rPr>
              <a:t>?</a:t>
            </a:r>
            <a:endParaRPr lang="en-US" sz="7200" b="1" spc="-300">
              <a:latin typeface=" Avenir Next Arabic Bold" panose="020B0604020202020204" charset="-78"/>
              <a:ea typeface=" Avenir Next Arabic Medium"/>
              <a:cs typeface=" Avenir Next Arabic Bold" panose="020B0604020202020204" charset="-78"/>
              <a:sym typeface=" Avenir Next Arabic Medium"/>
            </a:endParaRPr>
          </a:p>
        </p:txBody>
      </p:sp>
    </p:spTree>
    <p:extLst>
      <p:ext uri="{BB962C8B-B14F-4D97-AF65-F5344CB8AC3E}">
        <p14:creationId xmlns:p14="http://schemas.microsoft.com/office/powerpoint/2010/main" val="3060024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98891-DDCE-F68D-77D7-C0738BB5C94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2AE0AB0-83B4-BDCE-5A7A-03551BFE2761}"/>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BA8AC5D4-7223-C89C-B60C-74CBAC0D2ADB}"/>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pic>
        <p:nvPicPr>
          <p:cNvPr id="4" name="Graphic 3" descr="Open quotation mark with solid fill">
            <a:extLst>
              <a:ext uri="{FF2B5EF4-FFF2-40B4-BE49-F238E27FC236}">
                <a16:creationId xmlns:a16="http://schemas.microsoft.com/office/drawing/2014/main" id="{A5C71551-FFDB-CA2F-5FB5-3E68815F3A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DECC1E7F-5066-2527-4945-513C1D868583}"/>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ZECHARIAH </a:t>
            </a:r>
            <a:r>
              <a:rPr lang="en-US" sz="7200" b="1" i="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say one!</a:t>
            </a:r>
            <a:r>
              <a:rPr lang="en-US" sz="7200" b="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 (8:2)</a:t>
            </a:r>
          </a:p>
        </p:txBody>
      </p:sp>
      <p:sp>
        <p:nvSpPr>
          <p:cNvPr id="6" name="TextBox 7">
            <a:extLst>
              <a:ext uri="{FF2B5EF4-FFF2-40B4-BE49-F238E27FC236}">
                <a16:creationId xmlns:a16="http://schemas.microsoft.com/office/drawing/2014/main" id="{AAE826D0-533F-0EA1-1925-651260923024}"/>
              </a:ext>
            </a:extLst>
          </p:cNvPr>
          <p:cNvSpPr txBox="1"/>
          <p:nvPr/>
        </p:nvSpPr>
        <p:spPr>
          <a:xfrm>
            <a:off x="864390" y="3771900"/>
            <a:ext cx="16559215" cy="3046988"/>
          </a:xfrm>
          <a:prstGeom prst="rect">
            <a:avLst/>
          </a:prstGeom>
        </p:spPr>
        <p:txBody>
          <a:bodyPr lIns="0" tIns="0" rIns="0" bIns="0" rtlCol="0" anchor="t">
            <a:spAutoFit/>
          </a:bodyPr>
          <a:lstStyle/>
          <a:p>
            <a:pPr algn="ctr"/>
            <a:r>
              <a:rPr lang="en-US" sz="6600" spc="-300">
                <a:solidFill>
                  <a:srgbClr val="000000"/>
                </a:solidFill>
                <a:latin typeface=" Avenir Next Arabic Medium"/>
                <a:ea typeface=" Avenir Next Arabic Medium"/>
                <a:cs typeface=" Avenir Next Arabic Medium"/>
                <a:sym typeface=" Avenir Next Arabic Medium"/>
              </a:rPr>
              <a:t>Thus says the Lord of hosts: I am jealous for Zion with great jealousy, and I am jealous for her with great wrath.</a:t>
            </a:r>
          </a:p>
        </p:txBody>
      </p:sp>
    </p:spTree>
    <p:extLst>
      <p:ext uri="{BB962C8B-B14F-4D97-AF65-F5344CB8AC3E}">
        <p14:creationId xmlns:p14="http://schemas.microsoft.com/office/powerpoint/2010/main" val="17408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ABE3E-827D-B7A7-9DD8-557DC204B35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94F1680-C67A-2160-4A31-C7DB80F95658}"/>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9E5BA4DC-AE8B-166B-514B-F006D30DACC7}"/>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pic>
        <p:nvPicPr>
          <p:cNvPr id="4" name="Graphic 3" descr="Open quotation mark with solid fill">
            <a:extLst>
              <a:ext uri="{FF2B5EF4-FFF2-40B4-BE49-F238E27FC236}">
                <a16:creationId xmlns:a16="http://schemas.microsoft.com/office/drawing/2014/main" id="{5596742E-0F30-B1E6-0496-8BE88388ED8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EE40B4A0-8486-5D2F-345F-B8A0CA2D3259}"/>
              </a:ext>
            </a:extLst>
          </p:cNvPr>
          <p:cNvSpPr txBox="1"/>
          <p:nvPr/>
        </p:nvSpPr>
        <p:spPr>
          <a:xfrm>
            <a:off x="1296587" y="7312104"/>
            <a:ext cx="16559215" cy="2215991"/>
          </a:xfrm>
          <a:prstGeom prst="rect">
            <a:avLst/>
          </a:prstGeom>
        </p:spPr>
        <p:txBody>
          <a:bodyPr lIns="0" tIns="0" rIns="0" bIns="0" rtlCol="0" anchor="t">
            <a:spAutoFit/>
          </a:bodyPr>
          <a:lstStyle/>
          <a:p>
            <a:pPr algn="ctr"/>
            <a:r>
              <a:rPr lang="en-US" sz="7200" b="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What does it mean for God to be </a:t>
            </a:r>
          </a:p>
          <a:p>
            <a:pPr algn="ctr"/>
            <a:r>
              <a:rPr lang="en-US" sz="7200" b="1" spc="-300">
                <a:solidFill>
                  <a:schemeClr val="accent2"/>
                </a:solidFill>
                <a:latin typeface=" Avenir Next Arabic Bold" panose="020B0604020202020204" charset="-78"/>
                <a:ea typeface=" Avenir Next Arabic Medium"/>
                <a:cs typeface=" Avenir Next Arabic Bold" panose="020B0604020202020204" charset="-78"/>
                <a:sym typeface=" Avenir Next Arabic Medium"/>
              </a:rPr>
              <a:t>jealous for us?</a:t>
            </a:r>
          </a:p>
        </p:txBody>
      </p:sp>
      <p:sp>
        <p:nvSpPr>
          <p:cNvPr id="6" name="TextBox 7">
            <a:extLst>
              <a:ext uri="{FF2B5EF4-FFF2-40B4-BE49-F238E27FC236}">
                <a16:creationId xmlns:a16="http://schemas.microsoft.com/office/drawing/2014/main" id="{4D4AEFC2-C592-7C9D-CBD7-1E33CC1AA670}"/>
              </a:ext>
            </a:extLst>
          </p:cNvPr>
          <p:cNvSpPr txBox="1"/>
          <p:nvPr/>
        </p:nvSpPr>
        <p:spPr>
          <a:xfrm>
            <a:off x="864390" y="3771900"/>
            <a:ext cx="16559215" cy="3046988"/>
          </a:xfrm>
          <a:prstGeom prst="rect">
            <a:avLst/>
          </a:prstGeom>
        </p:spPr>
        <p:txBody>
          <a:bodyPr lIns="0" tIns="0" rIns="0" bIns="0" rtlCol="0" anchor="t">
            <a:spAutoFit/>
          </a:bodyPr>
          <a:lstStyle/>
          <a:p>
            <a:pPr algn="ctr"/>
            <a:r>
              <a:rPr lang="en-US" sz="6600" spc="-300" dirty="0">
                <a:solidFill>
                  <a:srgbClr val="000000"/>
                </a:solidFill>
                <a:latin typeface=" Avenir Next Arabic Medium"/>
                <a:ea typeface=" Avenir Next Arabic Medium"/>
                <a:cs typeface=" Avenir Next Arabic Medium"/>
                <a:sym typeface=" Avenir Next Arabic Medium"/>
              </a:rPr>
              <a:t>Thus says the Lord of hosts: I am jealous for Zion with great jealousy, and I am jealous for her with great wrath.</a:t>
            </a:r>
          </a:p>
        </p:txBody>
      </p:sp>
    </p:spTree>
    <p:extLst>
      <p:ext uri="{BB962C8B-B14F-4D97-AF65-F5344CB8AC3E}">
        <p14:creationId xmlns:p14="http://schemas.microsoft.com/office/powerpoint/2010/main" val="414470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A53F1-8168-349D-92B6-E0425041687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DADC4B4-83D5-9012-ED52-D76694095EFE}"/>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221EE378-BEE2-3825-596F-B1754724B1E9}"/>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D01885A1-0510-ED37-5D6A-53AA4523632E}"/>
              </a:ext>
            </a:extLst>
          </p:cNvPr>
          <p:cNvSpPr txBox="1"/>
          <p:nvPr/>
        </p:nvSpPr>
        <p:spPr>
          <a:xfrm>
            <a:off x="864390" y="3771900"/>
            <a:ext cx="16559215" cy="3046988"/>
          </a:xfrm>
          <a:prstGeom prst="rect">
            <a:avLst/>
          </a:prstGeom>
        </p:spPr>
        <p:txBody>
          <a:bodyPr lIns="0" tIns="0" rIns="0" bIns="0" rtlCol="0" anchor="t">
            <a:spAutoFit/>
          </a:bodyPr>
          <a:lstStyle/>
          <a:p>
            <a:pPr algn="ctr"/>
            <a:r>
              <a:rPr lang="en-US" sz="6600" spc="-300">
                <a:solidFill>
                  <a:srgbClr val="000000"/>
                </a:solidFill>
                <a:latin typeface=" Avenir Next Arabic Medium"/>
                <a:ea typeface=" Avenir Next Arabic Medium"/>
                <a:cs typeface=" Avenir Next Arabic Medium"/>
                <a:sym typeface=" Avenir Next Arabic Medium"/>
              </a:rPr>
              <a:t>Thus says the Lord of hosts: These people say the time has not yet come to rebuild the house of the Lord.</a:t>
            </a:r>
          </a:p>
        </p:txBody>
      </p:sp>
      <p:pic>
        <p:nvPicPr>
          <p:cNvPr id="4" name="Graphic 3" descr="Open quotation mark with solid fill">
            <a:extLst>
              <a:ext uri="{FF2B5EF4-FFF2-40B4-BE49-F238E27FC236}">
                <a16:creationId xmlns:a16="http://schemas.microsoft.com/office/drawing/2014/main" id="{9F9FF74D-AF62-D18B-E675-80BD83A6E52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77B0BECC-C923-5E5C-9CA5-FFA586C9A1AB}"/>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latin typeface=" Avenir Next Arabic Bold" panose="020B0604020202020204" charset="-78"/>
                <a:ea typeface=" Avenir Next Arabic Medium"/>
                <a:cs typeface=" Avenir Next Arabic Bold" panose="020B0604020202020204" charset="-78"/>
                <a:sym typeface=" Avenir Next Arabic Medium"/>
              </a:rPr>
              <a:t>QUOTE 4 - </a:t>
            </a:r>
            <a:r>
              <a:rPr lang="en-US" sz="7200" b="1" i="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rPr>
              <a:t>who say one</a:t>
            </a:r>
            <a:r>
              <a:rPr lang="en-US" sz="7200" b="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rPr>
              <a:t>?</a:t>
            </a:r>
            <a:endParaRPr lang="en-US" sz="7200" b="1" spc="-300">
              <a:latin typeface=" Avenir Next Arabic Bold" panose="020B0604020202020204" charset="-78"/>
              <a:ea typeface=" Avenir Next Arabic Medium"/>
              <a:cs typeface=" Avenir Next Arabic Bold" panose="020B0604020202020204" charset="-78"/>
              <a:sym typeface=" Avenir Next Arabic Medium"/>
            </a:endParaRPr>
          </a:p>
        </p:txBody>
      </p:sp>
    </p:spTree>
    <p:extLst>
      <p:ext uri="{BB962C8B-B14F-4D97-AF65-F5344CB8AC3E}">
        <p14:creationId xmlns:p14="http://schemas.microsoft.com/office/powerpoint/2010/main" val="1028571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B24C5-7A75-2833-08DB-8C548DD5E62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5EE2CD7-EB38-9BAB-2DE8-1E8A2F3DFB74}"/>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49AAC0A5-11D7-EF92-D28A-E34EF831FE1F}"/>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C615DC31-B79A-6A35-6DF8-C2AB55D477E7}"/>
              </a:ext>
            </a:extLst>
          </p:cNvPr>
          <p:cNvSpPr txBox="1"/>
          <p:nvPr/>
        </p:nvSpPr>
        <p:spPr>
          <a:xfrm>
            <a:off x="864390" y="3771900"/>
            <a:ext cx="16559215" cy="3046988"/>
          </a:xfrm>
          <a:prstGeom prst="rect">
            <a:avLst/>
          </a:prstGeom>
        </p:spPr>
        <p:txBody>
          <a:bodyPr lIns="0" tIns="0" rIns="0" bIns="0" rtlCol="0" anchor="t">
            <a:spAutoFit/>
          </a:bodyPr>
          <a:lstStyle/>
          <a:p>
            <a:pPr algn="ctr"/>
            <a:r>
              <a:rPr lang="en-US" sz="6600" spc="-300">
                <a:solidFill>
                  <a:srgbClr val="000000"/>
                </a:solidFill>
                <a:latin typeface=" Avenir Next Arabic Medium"/>
                <a:ea typeface=" Avenir Next Arabic Medium"/>
                <a:cs typeface=" Avenir Next Arabic Medium"/>
                <a:sym typeface=" Avenir Next Arabic Medium"/>
              </a:rPr>
              <a:t>Thus says the Lord of hosts: These people say the time has not yet come to rebuild the house of the Lord.</a:t>
            </a:r>
          </a:p>
        </p:txBody>
      </p:sp>
      <p:pic>
        <p:nvPicPr>
          <p:cNvPr id="4" name="Graphic 3" descr="Open quotation mark with solid fill">
            <a:extLst>
              <a:ext uri="{FF2B5EF4-FFF2-40B4-BE49-F238E27FC236}">
                <a16:creationId xmlns:a16="http://schemas.microsoft.com/office/drawing/2014/main" id="{6F8F8800-3788-E0B5-8571-4D6F04291DA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A38FB877-1FAE-FF87-AD77-DB6CD56102D0}"/>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solidFill>
                  <a:schemeClr val="accent2"/>
                </a:solidFill>
                <a:latin typeface=" Avenir Next Arabic Bold" panose="020B0604020202020204" charset="-78"/>
                <a:cs typeface=" Avenir Next Arabic Bold" panose="020B0604020202020204" charset="-78"/>
                <a:sym typeface=" Avenir Next Arabic Medium"/>
              </a:rPr>
              <a:t>HAGGAI </a:t>
            </a:r>
            <a:r>
              <a:rPr lang="en-US" sz="7200" b="1" i="1" spc="-300">
                <a:solidFill>
                  <a:schemeClr val="accent2"/>
                </a:solidFill>
                <a:latin typeface=" Avenir Next Arabic Bold" panose="020B0604020202020204" charset="-78"/>
                <a:cs typeface=" Avenir Next Arabic Bold" panose="020B0604020202020204" charset="-78"/>
                <a:sym typeface=" Avenir Next Arabic Medium"/>
              </a:rPr>
              <a:t>say one!</a:t>
            </a:r>
            <a:r>
              <a:rPr lang="en-US" sz="7200" b="1" spc="-300">
                <a:solidFill>
                  <a:schemeClr val="accent2"/>
                </a:solidFill>
                <a:latin typeface=" Avenir Next Arabic Bold" panose="020B0604020202020204" charset="-78"/>
                <a:cs typeface=" Avenir Next Arabic Bold" panose="020B0604020202020204" charset="-78"/>
                <a:sym typeface=" Avenir Next Arabic Medium"/>
              </a:rPr>
              <a:t>  (1:2)</a:t>
            </a:r>
          </a:p>
        </p:txBody>
      </p:sp>
    </p:spTree>
    <p:extLst>
      <p:ext uri="{BB962C8B-B14F-4D97-AF65-F5344CB8AC3E}">
        <p14:creationId xmlns:p14="http://schemas.microsoft.com/office/powerpoint/2010/main" val="1386908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FAC6A-9567-8E8B-596E-9AB2E031ADB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4EEFA8A-8488-6CF0-DA26-D0F72C3FC826}"/>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0BA48357-D928-41BE-4AA5-54380728E96B}"/>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3B5D1124-ACA0-F633-CC8F-B1CD96AE1A21}"/>
              </a:ext>
            </a:extLst>
          </p:cNvPr>
          <p:cNvSpPr txBox="1"/>
          <p:nvPr/>
        </p:nvSpPr>
        <p:spPr>
          <a:xfrm>
            <a:off x="864390" y="3771900"/>
            <a:ext cx="16559215" cy="3046988"/>
          </a:xfrm>
          <a:prstGeom prst="rect">
            <a:avLst/>
          </a:prstGeom>
        </p:spPr>
        <p:txBody>
          <a:bodyPr lIns="0" tIns="0" rIns="0" bIns="0" rtlCol="0" anchor="t">
            <a:spAutoFit/>
          </a:bodyPr>
          <a:lstStyle/>
          <a:p>
            <a:pPr algn="ctr"/>
            <a:r>
              <a:rPr lang="en-US" sz="6600" spc="-300">
                <a:solidFill>
                  <a:srgbClr val="000000"/>
                </a:solidFill>
                <a:latin typeface=" Avenir Next Arabic Medium"/>
                <a:ea typeface=" Avenir Next Arabic Medium"/>
                <a:cs typeface=" Avenir Next Arabic Medium"/>
                <a:sym typeface=" Avenir Next Arabic Medium"/>
              </a:rPr>
              <a:t>Thus says the Lord of hosts: These people say the time has not yet come to rebuild the house of the Lord.</a:t>
            </a:r>
          </a:p>
        </p:txBody>
      </p:sp>
      <p:pic>
        <p:nvPicPr>
          <p:cNvPr id="4" name="Graphic 3" descr="Open quotation mark with solid fill">
            <a:extLst>
              <a:ext uri="{FF2B5EF4-FFF2-40B4-BE49-F238E27FC236}">
                <a16:creationId xmlns:a16="http://schemas.microsoft.com/office/drawing/2014/main" id="{CC83C4EF-530E-6665-ECE9-86C1211E7B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DD51580E-112C-43A6-59D8-3F0636C6D5D3}"/>
              </a:ext>
            </a:extLst>
          </p:cNvPr>
          <p:cNvSpPr txBox="1"/>
          <p:nvPr/>
        </p:nvSpPr>
        <p:spPr>
          <a:xfrm>
            <a:off x="1296587" y="7312104"/>
            <a:ext cx="16559215" cy="2215991"/>
          </a:xfrm>
          <a:prstGeom prst="rect">
            <a:avLst/>
          </a:prstGeom>
        </p:spPr>
        <p:txBody>
          <a:bodyPr lIns="0" tIns="0" rIns="0" bIns="0" rtlCol="0" anchor="t">
            <a:spAutoFit/>
          </a:bodyPr>
          <a:lstStyle/>
          <a:p>
            <a:pPr algn="ctr"/>
            <a:r>
              <a:rPr lang="en-US" sz="7200" b="1" spc="-300">
                <a:solidFill>
                  <a:schemeClr val="accent2"/>
                </a:solidFill>
                <a:latin typeface=" Avenir Next Arabic Bold" panose="020B0604020202020204" charset="-78"/>
                <a:cs typeface=" Avenir Next Arabic Bold" panose="020B0604020202020204" charset="-78"/>
                <a:sym typeface=" Avenir Next Arabic Medium"/>
              </a:rPr>
              <a:t>Why were God’s people unwilling to rebuild the house of the Lord?</a:t>
            </a:r>
          </a:p>
        </p:txBody>
      </p:sp>
    </p:spTree>
    <p:extLst>
      <p:ext uri="{BB962C8B-B14F-4D97-AF65-F5344CB8AC3E}">
        <p14:creationId xmlns:p14="http://schemas.microsoft.com/office/powerpoint/2010/main" val="1431327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BEB34-0078-AC5F-E066-4B96E2E150A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E7F8A80-3DCA-98F8-2460-F4EF5B4D8CBE}"/>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71A32530-5792-7801-1E4F-3949BE90C59E}"/>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A24CD796-8DC2-DE1E-32E0-A67F316D4C13}"/>
              </a:ext>
            </a:extLst>
          </p:cNvPr>
          <p:cNvSpPr txBox="1"/>
          <p:nvPr/>
        </p:nvSpPr>
        <p:spPr>
          <a:xfrm>
            <a:off x="864390" y="3771900"/>
            <a:ext cx="16559215" cy="3323987"/>
          </a:xfrm>
          <a:prstGeom prst="rect">
            <a:avLst/>
          </a:prstGeom>
        </p:spPr>
        <p:txBody>
          <a:bodyPr lIns="0" tIns="0" rIns="0" bIns="0" rtlCol="0" anchor="t">
            <a:spAutoFit/>
          </a:bodyPr>
          <a:lstStyle/>
          <a:p>
            <a:pPr algn="ctr"/>
            <a:r>
              <a:rPr lang="en-US" sz="5400" spc="-300">
                <a:solidFill>
                  <a:srgbClr val="000000"/>
                </a:solidFill>
                <a:latin typeface=" Avenir Next Arabic Medium"/>
                <a:ea typeface=" Avenir Next Arabic Medium"/>
                <a:cs typeface=" Avenir Next Arabic Medium"/>
                <a:sym typeface=" Avenir Next Arabic Medium"/>
              </a:rPr>
              <a:t>Yet now be strong, O Zerubbabel, declares the Lord. Be strong, O Joshua, son of Jehozadak, the high priest. Be strong, all you people of the land, declares the Lord. Work, for I am with you, declares the Lord of hosts …</a:t>
            </a:r>
          </a:p>
        </p:txBody>
      </p:sp>
      <p:pic>
        <p:nvPicPr>
          <p:cNvPr id="4" name="Graphic 3" descr="Open quotation mark with solid fill">
            <a:extLst>
              <a:ext uri="{FF2B5EF4-FFF2-40B4-BE49-F238E27FC236}">
                <a16:creationId xmlns:a16="http://schemas.microsoft.com/office/drawing/2014/main" id="{917063C9-BE0B-AD7F-4CAF-7A73209411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E8D6D866-7094-76C9-2C9C-6FA4230D05CF}"/>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latin typeface=" Avenir Next Arabic Bold" panose="020B0604020202020204" charset="-78"/>
                <a:cs typeface=" Avenir Next Arabic Bold" panose="020B0604020202020204" charset="-78"/>
                <a:sym typeface=" Avenir Next Arabic Medium"/>
              </a:rPr>
              <a:t>QUOTE 5 – </a:t>
            </a:r>
            <a:r>
              <a:rPr lang="en-US" sz="7200" b="1" i="1" spc="-300">
                <a:latin typeface=" Avenir Next Arabic Bold" panose="020B0604020202020204" charset="-78"/>
                <a:cs typeface=" Avenir Next Arabic Bold" panose="020B0604020202020204" charset="-78"/>
                <a:sym typeface=" Avenir Next Arabic Medium"/>
              </a:rPr>
              <a:t>who say one?</a:t>
            </a:r>
          </a:p>
        </p:txBody>
      </p:sp>
    </p:spTree>
    <p:extLst>
      <p:ext uri="{BB962C8B-B14F-4D97-AF65-F5344CB8AC3E}">
        <p14:creationId xmlns:p14="http://schemas.microsoft.com/office/powerpoint/2010/main" val="4282653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6AE62-F4C3-C49F-E987-C2DFC902FE5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4C6F829-5F1E-7DE8-E2F1-AD36F128120A}"/>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FCFEEEF4-4B79-290C-E34F-6CC0E45C2F67}"/>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F7B169EC-5FED-227D-93C3-BC1627DDB98A}"/>
              </a:ext>
            </a:extLst>
          </p:cNvPr>
          <p:cNvSpPr txBox="1"/>
          <p:nvPr/>
        </p:nvSpPr>
        <p:spPr>
          <a:xfrm>
            <a:off x="864390" y="3771900"/>
            <a:ext cx="16559215" cy="3323987"/>
          </a:xfrm>
          <a:prstGeom prst="rect">
            <a:avLst/>
          </a:prstGeom>
        </p:spPr>
        <p:txBody>
          <a:bodyPr lIns="0" tIns="0" rIns="0" bIns="0" rtlCol="0" anchor="t">
            <a:spAutoFit/>
          </a:bodyPr>
          <a:lstStyle/>
          <a:p>
            <a:pPr algn="ctr"/>
            <a:r>
              <a:rPr lang="en-US" sz="5400" spc="-300">
                <a:solidFill>
                  <a:srgbClr val="000000"/>
                </a:solidFill>
                <a:latin typeface=" Avenir Next Arabic Medium"/>
                <a:ea typeface=" Avenir Next Arabic Medium"/>
                <a:cs typeface=" Avenir Next Arabic Medium"/>
                <a:sym typeface=" Avenir Next Arabic Medium"/>
              </a:rPr>
              <a:t>Yet now be strong, O Zerubbabel, declares the Lord. Be strong, O Joshua, son of Jehozadak, the high priest. Be strong, all you people of the land, declares the Lord. Work, for I am with you, declares the Lord of hosts …</a:t>
            </a:r>
          </a:p>
        </p:txBody>
      </p:sp>
      <p:pic>
        <p:nvPicPr>
          <p:cNvPr id="4" name="Graphic 3" descr="Open quotation mark with solid fill">
            <a:extLst>
              <a:ext uri="{FF2B5EF4-FFF2-40B4-BE49-F238E27FC236}">
                <a16:creationId xmlns:a16="http://schemas.microsoft.com/office/drawing/2014/main" id="{FBD63B6A-2AF9-CFB6-045C-80CCCAB58F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D8D68EFC-AFD9-698A-70D8-1F92C010954A}"/>
              </a:ext>
            </a:extLst>
          </p:cNvPr>
          <p:cNvSpPr txBox="1"/>
          <p:nvPr/>
        </p:nvSpPr>
        <p:spPr>
          <a:xfrm>
            <a:off x="1296587" y="7312104"/>
            <a:ext cx="16559215" cy="1107996"/>
          </a:xfrm>
          <a:prstGeom prst="rect">
            <a:avLst/>
          </a:prstGeom>
        </p:spPr>
        <p:txBody>
          <a:bodyPr lIns="0" tIns="0" rIns="0" bIns="0" rtlCol="0" anchor="t">
            <a:spAutoFit/>
          </a:bodyPr>
          <a:lstStyle/>
          <a:p>
            <a:pPr algn="ctr"/>
            <a:r>
              <a:rPr lang="en-US" sz="7200" b="1" spc="-300">
                <a:solidFill>
                  <a:schemeClr val="accent2"/>
                </a:solidFill>
                <a:latin typeface=" Avenir Next Arabic Bold" panose="020B0604020202020204" charset="-78"/>
                <a:cs typeface=" Avenir Next Arabic Bold" panose="020B0604020202020204" charset="-78"/>
                <a:sym typeface=" Avenir Next Arabic Medium"/>
              </a:rPr>
              <a:t>HAGGAI </a:t>
            </a:r>
            <a:r>
              <a:rPr lang="en-US" sz="7200" b="1" i="1" spc="-300">
                <a:solidFill>
                  <a:schemeClr val="accent2"/>
                </a:solidFill>
                <a:latin typeface=" Avenir Next Arabic Bold" panose="020B0604020202020204" charset="-78"/>
                <a:cs typeface=" Avenir Next Arabic Bold" panose="020B0604020202020204" charset="-78"/>
                <a:sym typeface=" Avenir Next Arabic Medium"/>
              </a:rPr>
              <a:t>say one!</a:t>
            </a:r>
            <a:r>
              <a:rPr lang="en-US" sz="7200" b="1" spc="-300">
                <a:solidFill>
                  <a:schemeClr val="accent2"/>
                </a:solidFill>
                <a:latin typeface=" Avenir Next Arabic Bold" panose="020B0604020202020204" charset="-78"/>
                <a:cs typeface=" Avenir Next Arabic Bold" panose="020B0604020202020204" charset="-78"/>
                <a:sym typeface=" Avenir Next Arabic Medium"/>
              </a:rPr>
              <a:t>  (2:4)</a:t>
            </a:r>
          </a:p>
        </p:txBody>
      </p:sp>
    </p:spTree>
    <p:extLst>
      <p:ext uri="{BB962C8B-B14F-4D97-AF65-F5344CB8AC3E}">
        <p14:creationId xmlns:p14="http://schemas.microsoft.com/office/powerpoint/2010/main" val="2381245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761A6-1CAF-54F5-0377-3F9674AB3D8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9FF8A13-E15F-ECE9-6BE4-63F9A06C682A}"/>
              </a:ext>
            </a:extLst>
          </p:cNvPr>
          <p:cNvGrpSpPr>
            <a:grpSpLocks noGrp="1" noUngrp="1" noRot="1" noMove="1" noResize="1"/>
          </p:cNvGrpSpPr>
          <p:nvPr/>
        </p:nvGrpSpPr>
        <p:grpSpPr>
          <a:xfrm rot="-5400000">
            <a:off x="4000500" y="-4000500"/>
            <a:ext cx="10287000" cy="18288000"/>
            <a:chOff x="0" y="0"/>
            <a:chExt cx="13716000" cy="24384000"/>
          </a:xfrm>
        </p:grpSpPr>
        <p:sp>
          <p:nvSpPr>
            <p:cNvPr id="3" name="Freeform 3">
              <a:extLst>
                <a:ext uri="{FF2B5EF4-FFF2-40B4-BE49-F238E27FC236}">
                  <a16:creationId xmlns:a16="http://schemas.microsoft.com/office/drawing/2014/main" id="{AAB95CAC-D3A6-2C90-F28E-35632B3F522D}"/>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a:extLst>
              <a:ext uri="{FF2B5EF4-FFF2-40B4-BE49-F238E27FC236}">
                <a16:creationId xmlns:a16="http://schemas.microsoft.com/office/drawing/2014/main" id="{8765CF32-A089-A6EB-F0E1-FDEA811A5513}"/>
              </a:ext>
            </a:extLst>
          </p:cNvPr>
          <p:cNvSpPr txBox="1"/>
          <p:nvPr/>
        </p:nvSpPr>
        <p:spPr>
          <a:xfrm>
            <a:off x="864390" y="3771900"/>
            <a:ext cx="16559215" cy="3323987"/>
          </a:xfrm>
          <a:prstGeom prst="rect">
            <a:avLst/>
          </a:prstGeom>
        </p:spPr>
        <p:txBody>
          <a:bodyPr lIns="0" tIns="0" rIns="0" bIns="0" rtlCol="0" anchor="t">
            <a:spAutoFit/>
          </a:bodyPr>
          <a:lstStyle/>
          <a:p>
            <a:pPr algn="ctr"/>
            <a:r>
              <a:rPr lang="en-US" sz="5400" spc="-300">
                <a:solidFill>
                  <a:srgbClr val="000000"/>
                </a:solidFill>
                <a:latin typeface=" Avenir Next Arabic Medium"/>
                <a:ea typeface=" Avenir Next Arabic Medium"/>
                <a:cs typeface=" Avenir Next Arabic Medium"/>
                <a:sym typeface=" Avenir Next Arabic Medium"/>
              </a:rPr>
              <a:t>Yet now be strong, O Zerubbabel, declares the Lord. Be strong, O Joshua, son of Jehozadak, the high priest. Be strong, all you people of the land, declares the Lord. Work, for I am with you, declares the Lord of hosts …</a:t>
            </a:r>
          </a:p>
        </p:txBody>
      </p:sp>
      <p:pic>
        <p:nvPicPr>
          <p:cNvPr id="4" name="Graphic 3" descr="Open quotation mark with solid fill">
            <a:extLst>
              <a:ext uri="{FF2B5EF4-FFF2-40B4-BE49-F238E27FC236}">
                <a16:creationId xmlns:a16="http://schemas.microsoft.com/office/drawing/2014/main" id="{E328A148-DE5C-49CF-A104-CF8A3BB04AB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47431" y="0"/>
            <a:ext cx="3393135" cy="3393135"/>
          </a:xfrm>
          <a:prstGeom prst="rect">
            <a:avLst/>
          </a:prstGeom>
        </p:spPr>
      </p:pic>
      <p:sp>
        <p:nvSpPr>
          <p:cNvPr id="5" name="TextBox 7">
            <a:extLst>
              <a:ext uri="{FF2B5EF4-FFF2-40B4-BE49-F238E27FC236}">
                <a16:creationId xmlns:a16="http://schemas.microsoft.com/office/drawing/2014/main" id="{C32148CF-8EBA-522B-AA8A-4CCF134807AE}"/>
              </a:ext>
            </a:extLst>
          </p:cNvPr>
          <p:cNvSpPr txBox="1"/>
          <p:nvPr/>
        </p:nvSpPr>
        <p:spPr>
          <a:xfrm>
            <a:off x="1296587" y="7312104"/>
            <a:ext cx="16559215" cy="2215991"/>
          </a:xfrm>
          <a:prstGeom prst="rect">
            <a:avLst/>
          </a:prstGeom>
        </p:spPr>
        <p:txBody>
          <a:bodyPr lIns="0" tIns="0" rIns="0" bIns="0" rtlCol="0" anchor="t">
            <a:spAutoFit/>
          </a:bodyPr>
          <a:lstStyle/>
          <a:p>
            <a:pPr algn="ctr"/>
            <a:r>
              <a:rPr lang="en-US" sz="7200" b="1" spc="-300">
                <a:solidFill>
                  <a:schemeClr val="accent2"/>
                </a:solidFill>
                <a:latin typeface=" Avenir Next Arabic Bold" panose="020B0604020202020204" charset="-78"/>
                <a:cs typeface=" Avenir Next Arabic Bold" panose="020B0604020202020204" charset="-78"/>
                <a:sym typeface=" Avenir Next Arabic Medium"/>
              </a:rPr>
              <a:t>Who was Zerubbabel? Why was God calling him to be strong?</a:t>
            </a:r>
          </a:p>
        </p:txBody>
      </p:sp>
    </p:spTree>
    <p:extLst>
      <p:ext uri="{BB962C8B-B14F-4D97-AF65-F5344CB8AC3E}">
        <p14:creationId xmlns:p14="http://schemas.microsoft.com/office/powerpoint/2010/main" val="2495178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38D82-E151-F5F3-C0A4-089BA4344408}"/>
            </a:ext>
          </a:extLst>
        </p:cNvPr>
        <p:cNvGrpSpPr/>
        <p:nvPr/>
      </p:nvGrpSpPr>
      <p:grpSpPr>
        <a:xfrm>
          <a:off x="0" y="0"/>
          <a:ext cx="0" cy="0"/>
          <a:chOff x="0" y="0"/>
          <a:chExt cx="0" cy="0"/>
        </a:xfrm>
      </p:grpSpPr>
      <p:grpSp>
        <p:nvGrpSpPr>
          <p:cNvPr id="13" name="Group 2">
            <a:extLst>
              <a:ext uri="{FF2B5EF4-FFF2-40B4-BE49-F238E27FC236}">
                <a16:creationId xmlns:a16="http://schemas.microsoft.com/office/drawing/2014/main" id="{F1F3BD3F-496D-4B44-E770-C0668D7342C2}"/>
              </a:ext>
            </a:extLst>
          </p:cNvPr>
          <p:cNvGrpSpPr>
            <a:grpSpLocks noGrp="1" noUngrp="1" noRot="1" noMove="1" noResize="1"/>
          </p:cNvGrpSpPr>
          <p:nvPr/>
        </p:nvGrpSpPr>
        <p:grpSpPr>
          <a:xfrm rot="-5400000">
            <a:off x="3867150" y="-4071049"/>
            <a:ext cx="10553700" cy="18695799"/>
            <a:chOff x="-406400" y="-750835"/>
            <a:chExt cx="14071600" cy="24927732"/>
          </a:xfrm>
        </p:grpSpPr>
        <p:sp>
          <p:nvSpPr>
            <p:cNvPr id="14" name="Freeform 3">
              <a:extLst>
                <a:ext uri="{FF2B5EF4-FFF2-40B4-BE49-F238E27FC236}">
                  <a16:creationId xmlns:a16="http://schemas.microsoft.com/office/drawing/2014/main" id="{62EC7530-ADAC-2228-34AE-4B49E76E5053}"/>
                </a:ext>
              </a:extLst>
            </p:cNvPr>
            <p:cNvSpPr>
              <a:spLocks noGrp="1" noRot="1" noMove="1" noResize="1" noEditPoints="1" noAdjustHandles="1" noChangeArrowheads="1" noChangeShapeType="1"/>
            </p:cNvSpPr>
            <p:nvPr/>
          </p:nvSpPr>
          <p:spPr>
            <a:xfrm>
              <a:off x="-406400" y="-750835"/>
              <a:ext cx="14071600" cy="24927732"/>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grpSp>
        <p:nvGrpSpPr>
          <p:cNvPr id="5" name="Group 5">
            <a:extLst>
              <a:ext uri="{FF2B5EF4-FFF2-40B4-BE49-F238E27FC236}">
                <a16:creationId xmlns:a16="http://schemas.microsoft.com/office/drawing/2014/main" id="{C7810DE8-4152-1DA1-8F83-AED40A100927}"/>
              </a:ext>
            </a:extLst>
          </p:cNvPr>
          <p:cNvGrpSpPr/>
          <p:nvPr/>
        </p:nvGrpSpPr>
        <p:grpSpPr>
          <a:xfrm flipV="1">
            <a:off x="1156594" y="2343432"/>
            <a:ext cx="16459200" cy="0"/>
            <a:chOff x="-16808" y="1265616"/>
            <a:chExt cx="20929855" cy="108458"/>
          </a:xfrm>
        </p:grpSpPr>
        <p:sp>
          <p:nvSpPr>
            <p:cNvPr id="6" name="Freeform 6">
              <a:extLst>
                <a:ext uri="{FF2B5EF4-FFF2-40B4-BE49-F238E27FC236}">
                  <a16:creationId xmlns:a16="http://schemas.microsoft.com/office/drawing/2014/main" id="{355DD3A7-47F9-6A74-F13C-B74C86F9319E}"/>
                </a:ext>
              </a:extLst>
            </p:cNvPr>
            <p:cNvSpPr/>
            <p:nvPr/>
          </p:nvSpPr>
          <p:spPr>
            <a:xfrm>
              <a:off x="-16808" y="1265616"/>
              <a:ext cx="20929855"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000000"/>
            </a:solidFill>
            <a:ln w="12700">
              <a:solidFill>
                <a:srgbClr val="000000"/>
              </a:solidFill>
            </a:ln>
          </p:spPr>
          <p:txBody>
            <a:bodyPr/>
            <a:lstStyle/>
            <a:p>
              <a:endParaRPr lang="en-US"/>
            </a:p>
          </p:txBody>
        </p:sp>
      </p:grpSp>
      <p:sp>
        <p:nvSpPr>
          <p:cNvPr id="12" name="TextBox 12">
            <a:extLst>
              <a:ext uri="{FF2B5EF4-FFF2-40B4-BE49-F238E27FC236}">
                <a16:creationId xmlns:a16="http://schemas.microsoft.com/office/drawing/2014/main" id="{7E6C486E-6F96-6B6A-8B55-06F4F2B2AA06}"/>
              </a:ext>
            </a:extLst>
          </p:cNvPr>
          <p:cNvSpPr txBox="1"/>
          <p:nvPr/>
        </p:nvSpPr>
        <p:spPr>
          <a:xfrm>
            <a:off x="1156594" y="3314700"/>
            <a:ext cx="16459200" cy="5405326"/>
          </a:xfrm>
          <a:prstGeom prst="rect">
            <a:avLst/>
          </a:prstGeom>
        </p:spPr>
        <p:txBody>
          <a:bodyPr wrap="square" lIns="0" tIns="0" rIns="0" bIns="0" rtlCol="0" anchor="t">
            <a:spAutoFit/>
          </a:bodyPr>
          <a:lstStyle/>
          <a:p>
            <a:pPr>
              <a:lnSpc>
                <a:spcPts val="4239"/>
              </a:lnSpc>
            </a:pPr>
            <a:r>
              <a:rPr lang="en-US" sz="4000" dirty="0">
                <a:solidFill>
                  <a:srgbClr val="000000"/>
                </a:solidFill>
                <a:latin typeface=" Avenir Next Arabic Medium"/>
                <a:ea typeface=" Avenir Next Arabic Medium"/>
                <a:cs typeface=" Avenir Next Arabic Medium"/>
                <a:sym typeface=" Avenir Next Arabic Medium"/>
              </a:rPr>
              <a:t>Take 10-15min to skim read Haggai </a:t>
            </a:r>
            <a:r>
              <a:rPr lang="en-US" sz="4000" b="1" u="sng" dirty="0">
                <a:solidFill>
                  <a:srgbClr val="000000"/>
                </a:solidFill>
                <a:latin typeface=" Avenir Next Arabic Medium"/>
                <a:ea typeface=" Avenir Next Arabic Medium"/>
                <a:cs typeface=" Avenir Next Arabic Medium"/>
                <a:sym typeface=" Avenir Next Arabic Medium"/>
              </a:rPr>
              <a:t>or</a:t>
            </a:r>
            <a:r>
              <a:rPr lang="en-US" sz="4000" dirty="0">
                <a:solidFill>
                  <a:srgbClr val="000000"/>
                </a:solidFill>
                <a:latin typeface=" Avenir Next Arabic Medium"/>
                <a:ea typeface=" Avenir Next Arabic Medium"/>
                <a:cs typeface=" Avenir Next Arabic Medium"/>
                <a:sym typeface=" Avenir Next Arabic Medium"/>
              </a:rPr>
              <a:t> Zechariah </a:t>
            </a:r>
            <a:r>
              <a:rPr lang="en-US" sz="4000" b="1" u="sng" dirty="0">
                <a:solidFill>
                  <a:srgbClr val="000000"/>
                </a:solidFill>
                <a:latin typeface=" Avenir Next Arabic Medium"/>
                <a:ea typeface=" Avenir Next Arabic Medium"/>
                <a:cs typeface=" Avenir Next Arabic Medium"/>
                <a:sym typeface=" Avenir Next Arabic Medium"/>
              </a:rPr>
              <a:t>or</a:t>
            </a:r>
            <a:r>
              <a:rPr lang="en-US" sz="4000" dirty="0">
                <a:solidFill>
                  <a:srgbClr val="000000"/>
                </a:solidFill>
                <a:latin typeface=" Avenir Next Arabic Medium"/>
                <a:ea typeface=" Avenir Next Arabic Medium"/>
                <a:cs typeface=" Avenir Next Arabic Medium"/>
                <a:sym typeface=" Avenir Next Arabic Medium"/>
              </a:rPr>
              <a:t> Malachi.</a:t>
            </a:r>
          </a:p>
          <a:p>
            <a:pPr>
              <a:lnSpc>
                <a:spcPts val="4239"/>
              </a:lnSpc>
            </a:pPr>
            <a:endParaRPr lang="en-US" sz="4000" dirty="0">
              <a:solidFill>
                <a:srgbClr val="000000"/>
              </a:solidFill>
              <a:latin typeface=" Avenir Next Arabic Medium"/>
              <a:ea typeface=" Avenir Next Arabic Medium"/>
              <a:cs typeface=" Avenir Next Arabic Medium"/>
              <a:sym typeface=" Avenir Next Arabic Medium"/>
            </a:endParaRPr>
          </a:p>
          <a:p>
            <a:pPr>
              <a:lnSpc>
                <a:spcPts val="4239"/>
              </a:lnSpc>
            </a:pPr>
            <a:r>
              <a:rPr lang="en-US" sz="4000" dirty="0">
                <a:solidFill>
                  <a:srgbClr val="000000"/>
                </a:solidFill>
                <a:latin typeface=" Avenir Next Arabic Medium"/>
                <a:ea typeface=" Avenir Next Arabic Medium"/>
                <a:cs typeface=" Avenir Next Arabic Medium"/>
                <a:sym typeface=" Avenir Next Arabic Medium"/>
              </a:rPr>
              <a:t>Remember the teaching from these books that you have heard this year (during CG or in sermons). What was </a:t>
            </a:r>
            <a:r>
              <a:rPr lang="en-US" sz="4000" u="sng" dirty="0">
                <a:solidFill>
                  <a:srgbClr val="000000"/>
                </a:solidFill>
                <a:latin typeface=" Avenir Next Arabic Medium"/>
                <a:ea typeface=" Avenir Next Arabic Medium"/>
                <a:cs typeface=" Avenir Next Arabic Medium"/>
                <a:sym typeface=" Avenir Next Arabic Medium"/>
              </a:rPr>
              <a:t>one key passage </a:t>
            </a:r>
            <a:r>
              <a:rPr lang="en-US" sz="4000" dirty="0">
                <a:solidFill>
                  <a:srgbClr val="000000"/>
                </a:solidFill>
                <a:latin typeface=" Avenir Next Arabic Medium"/>
                <a:ea typeface=" Avenir Next Arabic Medium"/>
                <a:cs typeface=" Avenir Next Arabic Medium"/>
                <a:sym typeface=" Avenir Next Arabic Medium"/>
              </a:rPr>
              <a:t>that the Lord has deposited on your heart?</a:t>
            </a:r>
          </a:p>
          <a:p>
            <a:pPr>
              <a:lnSpc>
                <a:spcPts val="4239"/>
              </a:lnSpc>
            </a:pPr>
            <a:endParaRPr lang="en-US" sz="4000" dirty="0">
              <a:solidFill>
                <a:srgbClr val="000000"/>
              </a:solidFill>
              <a:latin typeface=" Avenir Next Arabic Medium"/>
              <a:ea typeface=" Avenir Next Arabic Medium"/>
              <a:cs typeface=" Avenir Next Arabic Medium"/>
              <a:sym typeface=" Avenir Next Arabic Medium"/>
            </a:endParaRPr>
          </a:p>
          <a:p>
            <a:pPr>
              <a:lnSpc>
                <a:spcPts val="4239"/>
              </a:lnSpc>
            </a:pPr>
            <a:r>
              <a:rPr lang="en-US" sz="4000" dirty="0">
                <a:solidFill>
                  <a:srgbClr val="000000"/>
                </a:solidFill>
                <a:latin typeface=" Avenir Next Arabic Medium"/>
                <a:ea typeface=" Avenir Next Arabic Medium"/>
                <a:cs typeface=" Avenir Next Arabic Medium"/>
                <a:sym typeface=" Avenir Next Arabic Medium"/>
              </a:rPr>
              <a:t>Share with your CG why that passage was particularly significant for you, and how God has led you to respond in faith to that passage of Scripture. </a:t>
            </a:r>
            <a:endParaRPr lang="en-US" sz="4000" dirty="0">
              <a:solidFill>
                <a:srgbClr val="000000"/>
              </a:solidFill>
              <a:latin typeface=" Avenir Next Arabic Medium" panose="020B0604020202020204" charset="-78"/>
              <a:ea typeface=" Avenir Next Arabic Medium"/>
              <a:cs typeface=" Avenir Next Arabic Medium" panose="020B0604020202020204" charset="-78"/>
              <a:sym typeface=" Avenir Next Arabic Medium"/>
            </a:endParaRPr>
          </a:p>
          <a:p>
            <a:pPr algn="l">
              <a:lnSpc>
                <a:spcPts val="4239"/>
              </a:lnSpc>
            </a:pPr>
            <a:endParaRPr lang="en-US" sz="4000" b="1" dirty="0">
              <a:solidFill>
                <a:srgbClr val="000000"/>
              </a:solidFill>
              <a:latin typeface=" Avenir Next Arabic Medium"/>
              <a:ea typeface=" Avenir Next Arabic Medium"/>
              <a:cs typeface=" Avenir Next Arabic Medium"/>
              <a:sym typeface=" Avenir Next Arabic Medium"/>
            </a:endParaRPr>
          </a:p>
        </p:txBody>
      </p:sp>
      <p:pic>
        <p:nvPicPr>
          <p:cNvPr id="17" name="Graphic 16" descr="Scroll outline">
            <a:extLst>
              <a:ext uri="{FF2B5EF4-FFF2-40B4-BE49-F238E27FC236}">
                <a16:creationId xmlns:a16="http://schemas.microsoft.com/office/drawing/2014/main" id="{D3BB8FC7-86DC-6629-19A6-04D26D0738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06606" y="826778"/>
            <a:ext cx="914400" cy="914400"/>
          </a:xfrm>
          <a:prstGeom prst="rect">
            <a:avLst/>
          </a:prstGeom>
        </p:spPr>
      </p:pic>
      <p:sp>
        <p:nvSpPr>
          <p:cNvPr id="21" name="TextBox 4">
            <a:extLst>
              <a:ext uri="{FF2B5EF4-FFF2-40B4-BE49-F238E27FC236}">
                <a16:creationId xmlns:a16="http://schemas.microsoft.com/office/drawing/2014/main" id="{F71AD35B-368E-DE98-47F9-ACDB5D30C0BB}"/>
              </a:ext>
            </a:extLst>
          </p:cNvPr>
          <p:cNvSpPr txBox="1"/>
          <p:nvPr/>
        </p:nvSpPr>
        <p:spPr>
          <a:xfrm>
            <a:off x="1156594" y="994307"/>
            <a:ext cx="15268183" cy="1077218"/>
          </a:xfrm>
          <a:prstGeom prst="rect">
            <a:avLst/>
          </a:prstGeom>
        </p:spPr>
        <p:txBody>
          <a:bodyPr wrap="square" lIns="0" tIns="0" rIns="0" bIns="0" rtlCol="0" anchor="t">
            <a:spAutoFit/>
          </a:bodyPr>
          <a:lstStyle/>
          <a:p>
            <a:pPr>
              <a:lnSpc>
                <a:spcPts val="8399"/>
              </a:lnSpc>
            </a:pPr>
            <a:r>
              <a:rPr lang="en-US" sz="6000" b="1" spc="-300">
                <a:solidFill>
                  <a:srgbClr val="000000"/>
                </a:solidFill>
                <a:latin typeface=" Avenir Next Arabic Bold"/>
                <a:cs typeface=" Avenir Next Arabic Bold"/>
                <a:sym typeface=" Avenir Next Arabic Bold"/>
              </a:rPr>
              <a:t>Activity 2: WHAT DID GOD SAY … TO YOU? </a:t>
            </a:r>
            <a:endParaRPr lang="en-US" sz="3200" b="1" spc="-300">
              <a:solidFill>
                <a:srgbClr val="000000"/>
              </a:solidFill>
              <a:latin typeface=" Avenir Next Arabic Bold"/>
              <a:ea typeface=" Avenir Next Arabic Medium"/>
              <a:cs typeface=" Avenir Next Arabic Bold"/>
              <a:sym typeface=" Avenir Next Arabic Medium"/>
            </a:endParaRPr>
          </a:p>
        </p:txBody>
      </p:sp>
    </p:spTree>
    <p:extLst>
      <p:ext uri="{BB962C8B-B14F-4D97-AF65-F5344CB8AC3E}">
        <p14:creationId xmlns:p14="http://schemas.microsoft.com/office/powerpoint/2010/main" val="992663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024592" y="-4087861"/>
            <a:ext cx="10615440" cy="18664624"/>
            <a:chOff x="-495808" y="-44704"/>
            <a:chExt cx="14207745" cy="25095199"/>
          </a:xfrm>
        </p:grpSpPr>
        <p:sp>
          <p:nvSpPr>
            <p:cNvPr id="3" name="Freeform 3"/>
            <p:cNvSpPr/>
            <p:nvPr/>
          </p:nvSpPr>
          <p:spPr>
            <a:xfrm>
              <a:off x="-495808" y="-44704"/>
              <a:ext cx="14207745" cy="25095199"/>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p:cNvSpPr txBox="1"/>
          <p:nvPr/>
        </p:nvSpPr>
        <p:spPr>
          <a:xfrm>
            <a:off x="833434" y="2637877"/>
            <a:ext cx="16082966" cy="6937797"/>
          </a:xfrm>
          <a:prstGeom prst="rect">
            <a:avLst/>
          </a:prstGeom>
        </p:spPr>
        <p:txBody>
          <a:bodyPr wrap="square" lIns="0" tIns="0" rIns="0" bIns="0" rtlCol="0" anchor="t">
            <a:spAutoFit/>
          </a:bodyPr>
          <a:lstStyle/>
          <a:p>
            <a:pPr algn="l">
              <a:lnSpc>
                <a:spcPts val="2799"/>
              </a:lnSpc>
            </a:pPr>
            <a:endParaRPr sz="4000" dirty="0">
              <a:latin typeface=" Avenir Next Arabic Medium" panose="020B0604020202020204" charset="-78"/>
              <a:cs typeface=" Avenir Next Arabic Medium" panose="020B0604020202020204" charset="-78"/>
            </a:endParaRPr>
          </a:p>
          <a:p>
            <a:pPr marL="482600" lvl="1" indent="-241300" algn="l">
              <a:lnSpc>
                <a:spcPts val="4800"/>
              </a:lnSpc>
              <a:buAutoNum type="arabicPeriod"/>
            </a:pPr>
            <a:r>
              <a:rPr lang="en-US" sz="4000" dirty="0">
                <a:solidFill>
                  <a:srgbClr val="000000"/>
                </a:solidFill>
                <a:latin typeface=" Avenir Next Arabic Medium" panose="020B0604020202020204" charset="-78"/>
                <a:ea typeface="Calibri (MS)"/>
                <a:cs typeface=" Avenir Next Arabic Medium" panose="020B0604020202020204" charset="-78"/>
                <a:sym typeface="Calibri (MS)"/>
              </a:rPr>
              <a:t>That we would treasure all that the LORD has taught us this year and act on it in faith and obedience. Let us all be hearers and doers! (James 1:22)</a:t>
            </a:r>
          </a:p>
          <a:p>
            <a:pPr marL="984250" lvl="1" indent="-742950" algn="l">
              <a:lnSpc>
                <a:spcPts val="4800"/>
              </a:lnSpc>
              <a:buFont typeface="+mj-lt"/>
              <a:buAutoNum type="arabicPeriod"/>
            </a:pPr>
            <a:endParaRPr lang="en-US" sz="4000" dirty="0">
              <a:solidFill>
                <a:srgbClr val="000000"/>
              </a:solidFill>
              <a:latin typeface=" Avenir Next Arabic Medium" panose="020B0604020202020204" charset="-78"/>
              <a:ea typeface="Calibri (MS)"/>
              <a:cs typeface=" Avenir Next Arabic Medium" panose="020B0604020202020204" charset="-78"/>
              <a:sym typeface="Calibri (MS)"/>
            </a:endParaRPr>
          </a:p>
          <a:p>
            <a:pPr marL="482600" lvl="1" indent="-241300" algn="l">
              <a:lnSpc>
                <a:spcPts val="4800"/>
              </a:lnSpc>
              <a:buAutoNum type="arabicPeriod"/>
            </a:pPr>
            <a:r>
              <a:rPr lang="en-US" sz="4000" dirty="0">
                <a:solidFill>
                  <a:srgbClr val="000000"/>
                </a:solidFill>
                <a:latin typeface=" Avenir Next Arabic Medium" panose="020B0604020202020204" charset="-78"/>
                <a:ea typeface="Calibri (MS)"/>
                <a:cs typeface=" Avenir Next Arabic Medium" panose="020B0604020202020204" charset="-78"/>
                <a:sym typeface="Calibri (MS)"/>
              </a:rPr>
              <a:t>That the Lord would continue to cleanse and empower us for His work! (Haggai 2:4, Zech 3:4)</a:t>
            </a:r>
          </a:p>
          <a:p>
            <a:pPr marL="241300" lvl="1" algn="l">
              <a:lnSpc>
                <a:spcPts val="4800"/>
              </a:lnSpc>
            </a:pPr>
            <a:endParaRPr lang="en-US" sz="4000" dirty="0">
              <a:solidFill>
                <a:srgbClr val="000000"/>
              </a:solidFill>
              <a:latin typeface=" Avenir Next Arabic Medium" panose="020B0604020202020204" charset="-78"/>
              <a:ea typeface="Calibri (MS)"/>
              <a:cs typeface=" Avenir Next Arabic Medium" panose="020B0604020202020204" charset="-78"/>
              <a:sym typeface="Calibri (MS)"/>
            </a:endParaRPr>
          </a:p>
          <a:p>
            <a:pPr marL="241300" lvl="1" algn="l">
              <a:lnSpc>
                <a:spcPts val="4800"/>
              </a:lnSpc>
            </a:pPr>
            <a:r>
              <a:rPr lang="en-US" sz="4000" dirty="0">
                <a:solidFill>
                  <a:srgbClr val="000000"/>
                </a:solidFill>
                <a:latin typeface=" Avenir Next Arabic Medium" panose="020B0604020202020204" charset="-78"/>
                <a:ea typeface="Calibri (MS)"/>
                <a:cs typeface=" Avenir Next Arabic Medium" panose="020B0604020202020204" charset="-78"/>
                <a:sym typeface="Calibri (MS)"/>
              </a:rPr>
              <a:t>3.That we would continue to hunger and thirst for the Lord and all His ways! (Matthew 5:6)</a:t>
            </a:r>
          </a:p>
          <a:p>
            <a:pPr marL="241300" lvl="1" algn="l">
              <a:lnSpc>
                <a:spcPts val="4800"/>
              </a:lnSpc>
            </a:pPr>
            <a:r>
              <a:rPr lang="en-US" sz="4000" dirty="0">
                <a:solidFill>
                  <a:srgbClr val="000000"/>
                </a:solidFill>
                <a:latin typeface=" Avenir Next Arabic Medium" panose="020B0604020202020204" charset="-78"/>
                <a:ea typeface="Calibri (MS)"/>
                <a:cs typeface=" Avenir Next Arabic Medium" panose="020B0604020202020204" charset="-78"/>
                <a:sym typeface="Calibri (MS)"/>
              </a:rPr>
              <a:t> </a:t>
            </a:r>
          </a:p>
          <a:p>
            <a:pPr marL="482600" lvl="1" indent="-241300" algn="l">
              <a:lnSpc>
                <a:spcPts val="2799"/>
              </a:lnSpc>
            </a:pPr>
            <a:endParaRPr lang="en-US" sz="4000" dirty="0">
              <a:solidFill>
                <a:srgbClr val="000000"/>
              </a:solidFill>
              <a:latin typeface=" Avenir Next Arabic Medium" panose="020B0604020202020204" charset="-78"/>
              <a:ea typeface="Calibri (MS)"/>
              <a:cs typeface=" Avenir Next Arabic Medium" panose="020B0604020202020204" charset="-78"/>
              <a:sym typeface="Calibri (MS)"/>
            </a:endParaRPr>
          </a:p>
        </p:txBody>
      </p:sp>
      <p:sp>
        <p:nvSpPr>
          <p:cNvPr id="16" name="Oval 15">
            <a:extLst>
              <a:ext uri="{FF2B5EF4-FFF2-40B4-BE49-F238E27FC236}">
                <a16:creationId xmlns:a16="http://schemas.microsoft.com/office/drawing/2014/main" id="{B093F12F-D09C-1C14-7C0A-4365449330CC}"/>
              </a:ext>
            </a:extLst>
          </p:cNvPr>
          <p:cNvSpPr>
            <a:spLocks noChangeAspect="1"/>
          </p:cNvSpPr>
          <p:nvPr/>
        </p:nvSpPr>
        <p:spPr>
          <a:xfrm>
            <a:off x="833434" y="723900"/>
            <a:ext cx="1371600" cy="1371600"/>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raphic 10">
            <a:extLst>
              <a:ext uri="{FF2B5EF4-FFF2-40B4-BE49-F238E27FC236}">
                <a16:creationId xmlns:a16="http://schemas.microsoft.com/office/drawing/2014/main" id="{0E35A12B-AAE5-DA30-45B1-1ADFE68492A3}"/>
              </a:ext>
            </a:extLst>
          </p:cNvPr>
          <p:cNvSpPr/>
          <p:nvPr/>
        </p:nvSpPr>
        <p:spPr>
          <a:xfrm>
            <a:off x="1143000" y="980381"/>
            <a:ext cx="866997" cy="910160"/>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12700" cap="flat">
            <a:solidFill>
              <a:schemeClr val="bg1"/>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TextBox 4">
            <a:extLst>
              <a:ext uri="{FF2B5EF4-FFF2-40B4-BE49-F238E27FC236}">
                <a16:creationId xmlns:a16="http://schemas.microsoft.com/office/drawing/2014/main" id="{28CC0AC3-D660-A670-EDCC-7D7B0F7BBB6D}"/>
              </a:ext>
            </a:extLst>
          </p:cNvPr>
          <p:cNvSpPr txBox="1"/>
          <p:nvPr/>
        </p:nvSpPr>
        <p:spPr>
          <a:xfrm>
            <a:off x="2614198" y="1027204"/>
            <a:ext cx="12854402" cy="1115690"/>
          </a:xfrm>
          <a:prstGeom prst="rect">
            <a:avLst/>
          </a:prstGeom>
        </p:spPr>
        <p:txBody>
          <a:bodyPr wrap="square" lIns="0" tIns="0" rIns="0" bIns="0" rtlCol="0" anchor="t">
            <a:spAutoFit/>
          </a:bodyPr>
          <a:lstStyle/>
          <a:p>
            <a:pPr algn="l">
              <a:lnSpc>
                <a:spcPts val="8399"/>
              </a:lnSpc>
            </a:pPr>
            <a:r>
              <a:rPr lang="en-US" sz="8000" b="1" spc="-948">
                <a:solidFill>
                  <a:srgbClr val="000000"/>
                </a:solidFill>
                <a:latin typeface=" Avenir Next Arabic Bold"/>
                <a:ea typeface=" Avenir Next Arabic Bold"/>
                <a:cs typeface=" Avenir Next Arabic Bold"/>
                <a:sym typeface=" Avenir Next Arabic Bold"/>
              </a:rPr>
              <a:t>PRAY FOR ONE ANOTHER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6">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F8741"/>
        </a:solidFill>
        <a:ln w="12700">
          <a:solidFill>
            <a:srgbClr val="000000"/>
          </a:solidFill>
        </a:ln>
      </a:spPr>
      <a:bodyPr/>
      <a:lstStyle>
        <a:defPPr algn="l">
          <a:defRPr/>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ea9b92b-d4a4-4073-8933-a23700a8b8bc">
      <Terms xmlns="http://schemas.microsoft.com/office/infopath/2007/PartnerControls"/>
    </lcf76f155ced4ddcb4097134ff3c332f>
    <TaxCatchAll xmlns="c38deafa-2afa-4821-9b46-ebe1d0511af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9444FCC16F1B4093FEE91AD6D7587E" ma:contentTypeVersion="15" ma:contentTypeDescription="Create a new document." ma:contentTypeScope="" ma:versionID="7d7cd0aa029e362887ddca02552ae521">
  <xsd:schema xmlns:xsd="http://www.w3.org/2001/XMLSchema" xmlns:xs="http://www.w3.org/2001/XMLSchema" xmlns:p="http://schemas.microsoft.com/office/2006/metadata/properties" xmlns:ns2="eea9b92b-d4a4-4073-8933-a23700a8b8bc" xmlns:ns3="c38deafa-2afa-4821-9b46-ebe1d0511af9" targetNamespace="http://schemas.microsoft.com/office/2006/metadata/properties" ma:root="true" ma:fieldsID="585f2bd1917d82862f7ba597f64b4699" ns2:_="" ns3:_="">
    <xsd:import namespace="eea9b92b-d4a4-4073-8933-a23700a8b8bc"/>
    <xsd:import namespace="c38deafa-2afa-4821-9b46-ebe1d0511af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LengthInSeconds"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9b92b-d4a4-4073-8933-a23700a8b8b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5beb9cd-130b-4777-abfe-47055f7eff6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8deafa-2afa-4821-9b46-ebe1d0511af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b3d89f-b594-48ce-8f4d-b08741307a7d}" ma:internalName="TaxCatchAll" ma:showField="CatchAllData" ma:web="c38deafa-2afa-4821-9b46-ebe1d0511af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3B5A2F-70EB-4016-9FAC-6F7B59FD4633}">
  <ds:schemaRefs>
    <ds:schemaRef ds:uri="c38deafa-2afa-4821-9b46-ebe1d0511af9"/>
    <ds:schemaRef ds:uri="http://purl.org/dc/dcmitype/"/>
    <ds:schemaRef ds:uri="http://schemas.microsoft.com/office/2006/documentManagement/types"/>
    <ds:schemaRef ds:uri="http://purl.org/dc/terms/"/>
    <ds:schemaRef ds:uri="http://schemas.microsoft.com/office/2006/metadata/properties"/>
    <ds:schemaRef ds:uri="eea9b92b-d4a4-4073-8933-a23700a8b8bc"/>
    <ds:schemaRef ds:uri="http://www.w3.org/XML/1998/namespace"/>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6C1D6B83-86BA-4F1A-A890-1328D02F069E}">
  <ds:schemaRefs>
    <ds:schemaRef ds:uri="http://schemas.microsoft.com/sharepoint/v3/contenttype/forms"/>
  </ds:schemaRefs>
</ds:datastoreItem>
</file>

<file path=customXml/itemProps3.xml><?xml version="1.0" encoding="utf-8"?>
<ds:datastoreItem xmlns:ds="http://schemas.openxmlformats.org/officeDocument/2006/customXml" ds:itemID="{B241928D-5667-4637-9003-F5E8707610A3}">
  <ds:schemaRefs>
    <ds:schemaRef ds:uri="c38deafa-2afa-4821-9b46-ebe1d0511af9"/>
    <ds:schemaRef ds:uri="eea9b92b-d4a4-4073-8933-a23700a8b8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7</TotalTime>
  <Words>1199</Words>
  <Application>Microsoft Office PowerPoint</Application>
  <PresentationFormat>Custom</PresentationFormat>
  <Paragraphs>129</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Avenir Next LT Pro Demi</vt:lpstr>
      <vt:lpstr> Avenir Next Arabic Medium</vt:lpstr>
      <vt:lpstr> Avenir Next Arabic Bold</vt:lpstr>
      <vt:lpstr>Avenir Next LT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Study1-Haggai-Intro-BuildGodsHouse.pptx</dc:title>
  <dc:creator>Joo Lian Tan</dc:creator>
  <cp:lastModifiedBy>Joo Lian Tan</cp:lastModifiedBy>
  <cp:revision>4</cp:revision>
  <dcterms:created xsi:type="dcterms:W3CDTF">2006-08-16T00:00:00Z</dcterms:created>
  <dcterms:modified xsi:type="dcterms:W3CDTF">2026-03-23T03:32:55Z</dcterms:modified>
  <dc:identifier>DAG7AP76jlI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0x0101009D9444FCC16F1B4093FEE91AD6D7587E</vt:lpwstr>
  </property>
  <property fmtid="{D5CDD505-2E9C-101B-9397-08002B2CF9AE}" pid="3" name="MediaServiceImageTags">
    <vt:lpwstr/>
  </property>
</Properties>
</file>