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320" r:id="rId5"/>
    <p:sldId id="257" r:id="rId6"/>
    <p:sldId id="286" r:id="rId7"/>
    <p:sldId id="277" r:id="rId8"/>
    <p:sldId id="302" r:id="rId9"/>
    <p:sldId id="321" r:id="rId10"/>
    <p:sldId id="289" r:id="rId11"/>
    <p:sldId id="288" r:id="rId12"/>
    <p:sldId id="317" r:id="rId13"/>
    <p:sldId id="307" r:id="rId14"/>
    <p:sldId id="304" r:id="rId15"/>
    <p:sldId id="305" r:id="rId16"/>
    <p:sldId id="319" r:id="rId17"/>
    <p:sldId id="318" r:id="rId18"/>
    <p:sldId id="311" r:id="rId19"/>
    <p:sldId id="264" r:id="rId20"/>
    <p:sldId id="270" r:id="rId21"/>
    <p:sldId id="269" r:id="rId22"/>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473D8-17BE-860D-D556-BE2DB7776F1D}" name="Ivan Ho" initials="IH" userId="S::ivan.ho@cefc.org.sg::69121789-9139-44ef-b0ab-54160b1c23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5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D2B46-4151-474D-A5A9-FCEDD2D4B0E7}" type="datetimeFigureOut">
              <a:rPr lang="en-SG" smtClean="0"/>
              <a:t>23/3/2026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4D7FA8-4B1E-44E3-8EFB-43AC8FCD2B0D}" type="slidenum">
              <a:rPr lang="en-SG" smtClean="0"/>
              <a:t>‹#›</a:t>
            </a:fld>
            <a:endParaRPr lang="en-SG"/>
          </a:p>
        </p:txBody>
      </p:sp>
    </p:spTree>
    <p:extLst>
      <p:ext uri="{BB962C8B-B14F-4D97-AF65-F5344CB8AC3E}">
        <p14:creationId xmlns:p14="http://schemas.microsoft.com/office/powerpoint/2010/main" val="437723094"/>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B4D7FA8-4B1E-44E3-8EFB-43AC8FCD2B0D}" type="slidenum">
              <a:rPr lang="en-SG" smtClean="0"/>
              <a:t>1</a:t>
            </a:fld>
            <a:endParaRPr lang="en-SG"/>
          </a:p>
        </p:txBody>
      </p:sp>
    </p:spTree>
    <p:extLst>
      <p:ext uri="{BB962C8B-B14F-4D97-AF65-F5344CB8AC3E}">
        <p14:creationId xmlns:p14="http://schemas.microsoft.com/office/powerpoint/2010/main" val="65886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CD890-FB6D-EACA-8407-C8128F32A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8247B-006A-9BE1-B509-A7A6F1104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91E31D-861A-65D9-0159-F03BDB48DEC5}"/>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 min</a:t>
            </a:r>
          </a:p>
          <a:p>
            <a:pPr marL="171450" indent="-171450">
              <a:buFont typeface="Arial" panose="020B0604020202020204" pitchFamily="34" charset="0"/>
              <a:buChar char="•"/>
            </a:pPr>
            <a:r>
              <a:rPr lang="en-SG" u="none"/>
              <a:t>The objective of the activity is to build psychological safety in the group, and get group members to learn to listen to one another and grow in sharing something a bit vulnerable/authentic.</a:t>
            </a:r>
          </a:p>
          <a:p>
            <a:pPr marL="171450" indent="-171450">
              <a:buFont typeface="Arial" panose="020B0604020202020204" pitchFamily="34" charset="0"/>
              <a:buChar char="•"/>
            </a:pPr>
            <a:r>
              <a:rPr lang="en-SG" u="none"/>
              <a:t>People can choose whichever they feel more comfortable sharing</a:t>
            </a:r>
            <a:endParaRPr lang="en-SG" u="sng"/>
          </a:p>
        </p:txBody>
      </p:sp>
      <p:sp>
        <p:nvSpPr>
          <p:cNvPr id="4" name="Slide Number Placeholder 3">
            <a:extLst>
              <a:ext uri="{FF2B5EF4-FFF2-40B4-BE49-F238E27FC236}">
                <a16:creationId xmlns:a16="http://schemas.microsoft.com/office/drawing/2014/main" id="{514363A0-FCB4-BF75-8E0D-1FC87F8E4103}"/>
              </a:ext>
            </a:extLst>
          </p:cNvPr>
          <p:cNvSpPr>
            <a:spLocks noGrp="1"/>
          </p:cNvSpPr>
          <p:nvPr>
            <p:ph type="sldNum" sz="quarter" idx="5"/>
          </p:nvPr>
        </p:nvSpPr>
        <p:spPr/>
        <p:txBody>
          <a:bodyPr/>
          <a:lstStyle/>
          <a:p>
            <a:fld id="{8B4D7FA8-4B1E-44E3-8EFB-43AC8FCD2B0D}" type="slidenum">
              <a:rPr lang="en-SG" smtClean="0"/>
              <a:t>3</a:t>
            </a:fld>
            <a:endParaRPr lang="en-SG"/>
          </a:p>
        </p:txBody>
      </p:sp>
    </p:spTree>
    <p:extLst>
      <p:ext uri="{BB962C8B-B14F-4D97-AF65-F5344CB8AC3E}">
        <p14:creationId xmlns:p14="http://schemas.microsoft.com/office/powerpoint/2010/main" val="2501152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4F42-469A-2EAF-5613-2844D275C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D9215-B6B1-51C7-761A-B7E920B19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DC7267-05CF-0C92-13E2-7B9C86AC545A}"/>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15-20min</a:t>
            </a:r>
          </a:p>
          <a:p>
            <a:r>
              <a:rPr lang="en-SG" u="none"/>
              <a:t>Tip: as the Spirit leads you, have a short time after worship for people to respond to God in prayer.</a:t>
            </a:r>
            <a:endParaRPr lang="en-SG" u="sng"/>
          </a:p>
        </p:txBody>
      </p:sp>
      <p:sp>
        <p:nvSpPr>
          <p:cNvPr id="4" name="Slide Number Placeholder 3">
            <a:extLst>
              <a:ext uri="{FF2B5EF4-FFF2-40B4-BE49-F238E27FC236}">
                <a16:creationId xmlns:a16="http://schemas.microsoft.com/office/drawing/2014/main" id="{3ADEA03E-E7B4-8BE8-0B67-BA81DDDC3A43}"/>
              </a:ext>
            </a:extLst>
          </p:cNvPr>
          <p:cNvSpPr>
            <a:spLocks noGrp="1"/>
          </p:cNvSpPr>
          <p:nvPr>
            <p:ph type="sldNum" sz="quarter" idx="5"/>
          </p:nvPr>
        </p:nvSpPr>
        <p:spPr/>
        <p:txBody>
          <a:bodyPr/>
          <a:lstStyle/>
          <a:p>
            <a:fld id="{8B4D7FA8-4B1E-44E3-8EFB-43AC8FCD2B0D}" type="slidenum">
              <a:rPr lang="en-SG" smtClean="0"/>
              <a:t>4</a:t>
            </a:fld>
            <a:endParaRPr lang="en-SG"/>
          </a:p>
        </p:txBody>
      </p:sp>
    </p:spTree>
    <p:extLst>
      <p:ext uri="{BB962C8B-B14F-4D97-AF65-F5344CB8AC3E}">
        <p14:creationId xmlns:p14="http://schemas.microsoft.com/office/powerpoint/2010/main" val="2394723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777A9-F0B3-2DCD-45C2-6D0990E03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E4E54-1E07-8C61-BE2B-E7EE41597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22517C-821A-5AB6-05A2-4CCF7A08A930}"/>
              </a:ext>
            </a:extLst>
          </p:cNvPr>
          <p:cNvSpPr>
            <a:spLocks noGrp="1"/>
          </p:cNvSpPr>
          <p:nvPr>
            <p:ph type="body" idx="1"/>
          </p:nvPr>
        </p:nvSpPr>
        <p:spPr/>
        <p:txBody>
          <a:bodyPr/>
          <a:lstStyle/>
          <a:p>
            <a:r>
              <a:rPr lang="en-US" b="0" i="0" u="sng" kern="1200">
                <a:solidFill>
                  <a:schemeClr val="tx1"/>
                </a:solidFill>
                <a:effectLst/>
              </a:rPr>
              <a:t>Facilitators’ Notes:</a:t>
            </a:r>
            <a:r>
              <a:rPr lang="en-US" u="sng"/>
              <a:t> </a:t>
            </a:r>
            <a:endParaRPr lang="en-US">
              <a:ea typeface="+mn-ea"/>
              <a:cs typeface="+mn-cs"/>
            </a:endParaRPr>
          </a:p>
          <a:p>
            <a:r>
              <a:rPr lang="en-US"/>
              <a:t> </a:t>
            </a:r>
            <a:endParaRPr lang="en-US">
              <a:ea typeface="+mn-ea"/>
              <a:cs typeface="+mn-cs"/>
            </a:endParaRPr>
          </a:p>
          <a:p>
            <a:r>
              <a:rPr lang="en-US" b="0" i="0" u="none" strike="noStrike" kern="1200">
                <a:solidFill>
                  <a:schemeClr val="tx1"/>
                </a:solidFill>
                <a:effectLst/>
              </a:rPr>
              <a:t>This slide is used by the preachers </a:t>
            </a:r>
            <a:r>
              <a:rPr lang="en-US"/>
              <a:t>for related </a:t>
            </a:r>
            <a:r>
              <a:rPr lang="en-US" b="0" i="0" u="none" strike="noStrike" kern="1200">
                <a:solidFill>
                  <a:schemeClr val="tx1"/>
                </a:solidFill>
                <a:effectLst/>
              </a:rPr>
              <a:t>sermons. For reference only.</a:t>
            </a:r>
            <a:endParaRPr lang="en-US"/>
          </a:p>
          <a:p>
            <a:endParaRPr lang="en-US" sz="1800" b="0" i="0" kern="1200" dirty="0">
              <a:solidFill>
                <a:schemeClr val="tx1"/>
              </a:solidFill>
              <a:effectLst/>
              <a:latin typeface="+mn-lt"/>
            </a:endParaRPr>
          </a:p>
          <a:p>
            <a:pPr marL="171450" indent="-171450">
              <a:buFont typeface="Arial" panose="020B0604020202020204" pitchFamily="34" charset="0"/>
              <a:buChar char="•"/>
            </a:pPr>
            <a:endParaRPr lang="en-SG" b="0" u="none" dirty="0"/>
          </a:p>
        </p:txBody>
      </p:sp>
      <p:sp>
        <p:nvSpPr>
          <p:cNvPr id="4" name="Slide Number Placeholder 3">
            <a:extLst>
              <a:ext uri="{FF2B5EF4-FFF2-40B4-BE49-F238E27FC236}">
                <a16:creationId xmlns:a16="http://schemas.microsoft.com/office/drawing/2014/main" id="{FE2B6A6E-4E9E-1129-13E0-725F61D1FACB}"/>
              </a:ext>
            </a:extLst>
          </p:cNvPr>
          <p:cNvSpPr>
            <a:spLocks noGrp="1"/>
          </p:cNvSpPr>
          <p:nvPr>
            <p:ph type="sldNum" sz="quarter" idx="5"/>
          </p:nvPr>
        </p:nvSpPr>
        <p:spPr/>
        <p:txBody>
          <a:bodyPr/>
          <a:lstStyle/>
          <a:p>
            <a:fld id="{8B4D7FA8-4B1E-44E3-8EFB-43AC8FCD2B0D}" type="slidenum">
              <a:rPr lang="en-SG" smtClean="0"/>
              <a:t>5</a:t>
            </a:fld>
            <a:endParaRPr lang="en-SG"/>
          </a:p>
        </p:txBody>
      </p:sp>
    </p:spTree>
    <p:extLst>
      <p:ext uri="{BB962C8B-B14F-4D97-AF65-F5344CB8AC3E}">
        <p14:creationId xmlns:p14="http://schemas.microsoft.com/office/powerpoint/2010/main" val="2439036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8D9CF-FE35-D501-4339-3900266A4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50326B-92D4-577A-BFF7-502B77B66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F12776-1E9E-ADB1-91B0-6F334149E054}"/>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endParaRPr lang="en-SG" b="0" u="none"/>
          </a:p>
          <a:p>
            <a:pPr marL="171450" indent="-171450">
              <a:buFont typeface="Arial" panose="020B0604020202020204" pitchFamily="34" charset="0"/>
              <a:buChar char="•"/>
            </a:pPr>
            <a:r>
              <a:rPr lang="en-SG" b="0" u="none"/>
              <a:t>Play the video and get different members of the CG to share. </a:t>
            </a:r>
          </a:p>
          <a:p>
            <a:pPr marL="171450" indent="-171450">
              <a:buFont typeface="Arial" panose="020B0604020202020204" pitchFamily="34" charset="0"/>
              <a:buChar char="•"/>
            </a:pPr>
            <a:r>
              <a:rPr lang="en-SG" b="0" u="none"/>
              <a:t>This will introduce the topic of Justice present in the bible study</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84DEDC02-BB92-E612-69A7-8136D1E7F3D5}"/>
              </a:ext>
            </a:extLst>
          </p:cNvPr>
          <p:cNvSpPr>
            <a:spLocks noGrp="1"/>
          </p:cNvSpPr>
          <p:nvPr>
            <p:ph type="sldNum" sz="quarter" idx="5"/>
          </p:nvPr>
        </p:nvSpPr>
        <p:spPr/>
        <p:txBody>
          <a:bodyPr/>
          <a:lstStyle/>
          <a:p>
            <a:fld id="{8B4D7FA8-4B1E-44E3-8EFB-43AC8FCD2B0D}" type="slidenum">
              <a:rPr lang="en-SG" smtClean="0"/>
              <a:t>6</a:t>
            </a:fld>
            <a:endParaRPr lang="en-SG"/>
          </a:p>
        </p:txBody>
      </p:sp>
    </p:spTree>
    <p:extLst>
      <p:ext uri="{BB962C8B-B14F-4D97-AF65-F5344CB8AC3E}">
        <p14:creationId xmlns:p14="http://schemas.microsoft.com/office/powerpoint/2010/main" val="4233421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A79C6-1B98-3A2B-A839-9ABF09532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1A65A-F617-9EA5-94FF-BA6170965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6FEA3-FCA7-782D-D05F-EA75C47456C9}"/>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5min</a:t>
            </a:r>
            <a:endParaRPr lang="en-SG" b="0" u="none"/>
          </a:p>
          <a:p>
            <a:pPr marL="171450" indent="-171450">
              <a:buFont typeface="Arial" panose="020B0604020202020204" pitchFamily="34" charset="0"/>
              <a:buChar char="•"/>
            </a:pPr>
            <a:r>
              <a:rPr lang="en-SG" b="0" u="none"/>
              <a:t>The answer can be inferred from the text</a:t>
            </a:r>
          </a:p>
          <a:p>
            <a:pPr marL="171450" indent="-171450">
              <a:buFont typeface="Arial" panose="020B0604020202020204" pitchFamily="34" charset="0"/>
              <a:buChar char="•"/>
            </a:pPr>
            <a:r>
              <a:rPr lang="en-SG" b="0" u="none"/>
              <a:t>This question mainly focuses on giving people a general overview on the problem being addressed: The complaint that the people were bringing against God, and what was wrong with it.</a:t>
            </a:r>
          </a:p>
        </p:txBody>
      </p:sp>
      <p:sp>
        <p:nvSpPr>
          <p:cNvPr id="4" name="Slide Number Placeholder 3">
            <a:extLst>
              <a:ext uri="{FF2B5EF4-FFF2-40B4-BE49-F238E27FC236}">
                <a16:creationId xmlns:a16="http://schemas.microsoft.com/office/drawing/2014/main" id="{5856D576-E287-0240-7161-CB174A728D1B}"/>
              </a:ext>
            </a:extLst>
          </p:cNvPr>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2005899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4999-AF89-178F-59DF-1A85001D4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B141B-B0B6-94A0-4ADA-7EF93B466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01242-0ECC-0F8F-C3AE-9C01C9BA33A6}"/>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01BB3070-0820-7CEA-9437-55D774EC0395}"/>
              </a:ext>
            </a:extLst>
          </p:cNvPr>
          <p:cNvSpPr>
            <a:spLocks noGrp="1"/>
          </p:cNvSpPr>
          <p:nvPr>
            <p:ph type="sldNum" sz="quarter" idx="5"/>
          </p:nvPr>
        </p:nvSpPr>
        <p:spPr/>
        <p:txBody>
          <a:bodyPr/>
          <a:lstStyle/>
          <a:p>
            <a:fld id="{8B4D7FA8-4B1E-44E3-8EFB-43AC8FCD2B0D}" type="slidenum">
              <a:rPr lang="en-SG" smtClean="0"/>
              <a:t>8</a:t>
            </a:fld>
            <a:endParaRPr lang="en-SG"/>
          </a:p>
        </p:txBody>
      </p:sp>
    </p:spTree>
    <p:extLst>
      <p:ext uri="{BB962C8B-B14F-4D97-AF65-F5344CB8AC3E}">
        <p14:creationId xmlns:p14="http://schemas.microsoft.com/office/powerpoint/2010/main" val="1241382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7DE51-92BC-0D43-B7E1-DBA8C4C0D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FA203-2205-4FB0-9DAF-FCEB33C2BF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219D8D-9938-50C7-CFB1-E06BDF9A2A0D}"/>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3633E3FF-5250-4328-60B7-C138CC9575C6}"/>
              </a:ext>
            </a:extLst>
          </p:cNvPr>
          <p:cNvSpPr>
            <a:spLocks noGrp="1"/>
          </p:cNvSpPr>
          <p:nvPr>
            <p:ph type="sldNum" sz="quarter" idx="5"/>
          </p:nvPr>
        </p:nvSpPr>
        <p:spPr/>
        <p:txBody>
          <a:bodyPr/>
          <a:lstStyle/>
          <a:p>
            <a:fld id="{8B4D7FA8-4B1E-44E3-8EFB-43AC8FCD2B0D}" type="slidenum">
              <a:rPr lang="en-SG" smtClean="0"/>
              <a:t>9</a:t>
            </a:fld>
            <a:endParaRPr lang="en-SG"/>
          </a:p>
        </p:txBody>
      </p:sp>
    </p:spTree>
    <p:extLst>
      <p:ext uri="{BB962C8B-B14F-4D97-AF65-F5344CB8AC3E}">
        <p14:creationId xmlns:p14="http://schemas.microsoft.com/office/powerpoint/2010/main" val="199876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1CAAF-4BD7-CDCE-38EA-3372C5D1B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F3E109-F8DD-8C6B-F447-B6362880EF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2FD34D-0060-AD77-E48B-DE6E47EFA2D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2min</a:t>
            </a:r>
            <a:endParaRPr lang="en-SG" b="0" u="none"/>
          </a:p>
          <a:p>
            <a:pPr marL="171450" indent="-171450">
              <a:buFont typeface="Arial" panose="020B0604020202020204" pitchFamily="34" charset="0"/>
              <a:buChar char="•"/>
            </a:pPr>
            <a:r>
              <a:rPr lang="en-SG" b="0" u="none"/>
              <a:t>Get different members of the CG to read out. Do not get stuck on this. This is meant to provide a deeper understanding of the text and pique people’s interest to know more.</a:t>
            </a:r>
          </a:p>
          <a:p>
            <a:pPr marL="171450" indent="-171450">
              <a:buFont typeface="Arial" panose="020B0604020202020204" pitchFamily="34" charset="0"/>
              <a:buChar char="•"/>
            </a:pPr>
            <a:r>
              <a:rPr lang="en-SG" b="0" u="none"/>
              <a:t>It’s meant to help push towards the main takeaways of the study.</a:t>
            </a:r>
          </a:p>
        </p:txBody>
      </p:sp>
      <p:sp>
        <p:nvSpPr>
          <p:cNvPr id="4" name="Slide Number Placeholder 3">
            <a:extLst>
              <a:ext uri="{FF2B5EF4-FFF2-40B4-BE49-F238E27FC236}">
                <a16:creationId xmlns:a16="http://schemas.microsoft.com/office/drawing/2014/main" id="{DE3664F4-810A-CE78-6D90-3D03F378C4FE}"/>
              </a:ext>
            </a:extLst>
          </p:cNvPr>
          <p:cNvSpPr>
            <a:spLocks noGrp="1"/>
          </p:cNvSpPr>
          <p:nvPr>
            <p:ph type="sldNum" sz="quarter" idx="5"/>
          </p:nvPr>
        </p:nvSpPr>
        <p:spPr/>
        <p:txBody>
          <a:bodyPr/>
          <a:lstStyle/>
          <a:p>
            <a:fld id="{8B4D7FA8-4B1E-44E3-8EFB-43AC8FCD2B0D}" type="slidenum">
              <a:rPr lang="en-SG" smtClean="0"/>
              <a:t>10</a:t>
            </a:fld>
            <a:endParaRPr lang="en-SG"/>
          </a:p>
        </p:txBody>
      </p:sp>
    </p:spTree>
    <p:extLst>
      <p:ext uri="{BB962C8B-B14F-4D97-AF65-F5344CB8AC3E}">
        <p14:creationId xmlns:p14="http://schemas.microsoft.com/office/powerpoint/2010/main" val="43999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A4A88-66CB-D4CD-6210-73EFAAD448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DB4E4-D13E-9E20-3F19-E2493ACC3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96F5B2-654D-CABC-121C-B8EBE8C5ABB0}"/>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endParaRPr lang="en-SG" b="0" u="none"/>
          </a:p>
          <a:p>
            <a:pPr marL="171450" indent="-171450">
              <a:buFont typeface="Arial" panose="020B0604020202020204" pitchFamily="34" charset="0"/>
              <a:buChar char="•"/>
            </a:pPr>
            <a:r>
              <a:rPr lang="en-SG" b="0" u="none"/>
              <a:t>This question is open to their interpretation and meant to clarify the logic and force of the prophet’s argument</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2CC5A84F-3E96-F8EB-D791-489A6A07CC23}"/>
              </a:ext>
            </a:extLst>
          </p:cNvPr>
          <p:cNvSpPr>
            <a:spLocks noGrp="1"/>
          </p:cNvSpPr>
          <p:nvPr>
            <p:ph type="sldNum" sz="quarter" idx="5"/>
          </p:nvPr>
        </p:nvSpPr>
        <p:spPr/>
        <p:txBody>
          <a:bodyPr/>
          <a:lstStyle/>
          <a:p>
            <a:fld id="{8B4D7FA8-4B1E-44E3-8EFB-43AC8FCD2B0D}" type="slidenum">
              <a:rPr lang="en-SG" smtClean="0"/>
              <a:t>11</a:t>
            </a:fld>
            <a:endParaRPr lang="en-SG"/>
          </a:p>
        </p:txBody>
      </p:sp>
    </p:spTree>
    <p:extLst>
      <p:ext uri="{BB962C8B-B14F-4D97-AF65-F5344CB8AC3E}">
        <p14:creationId xmlns:p14="http://schemas.microsoft.com/office/powerpoint/2010/main" val="2994112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61AD-9135-BC52-FE34-30779FAC0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C7C3C-A0B2-F454-E28A-050C22B9A4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CF823-CA2E-0FAC-2569-0287FF58B87A}"/>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0423BB34-633C-E311-F889-4EB5FE1EFF56}"/>
              </a:ext>
            </a:extLst>
          </p:cNvPr>
          <p:cNvSpPr>
            <a:spLocks noGrp="1"/>
          </p:cNvSpPr>
          <p:nvPr>
            <p:ph type="sldNum" sz="quarter" idx="5"/>
          </p:nvPr>
        </p:nvSpPr>
        <p:spPr/>
        <p:txBody>
          <a:bodyPr/>
          <a:lstStyle/>
          <a:p>
            <a:fld id="{8B4D7FA8-4B1E-44E3-8EFB-43AC8FCD2B0D}" type="slidenum">
              <a:rPr lang="en-SG" smtClean="0"/>
              <a:t>12</a:t>
            </a:fld>
            <a:endParaRPr lang="en-SG"/>
          </a:p>
        </p:txBody>
      </p:sp>
    </p:spTree>
    <p:extLst>
      <p:ext uri="{BB962C8B-B14F-4D97-AF65-F5344CB8AC3E}">
        <p14:creationId xmlns:p14="http://schemas.microsoft.com/office/powerpoint/2010/main" val="3941914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BA75B-7EC0-D90E-6FC0-8DEA8B2A5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3D6FA2-EFF2-77C4-9CCC-06974536E2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57DEFA-8823-9A94-D0CD-E2DDC0D7D5BB}"/>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EFC13D85-8B08-D20A-FF3C-8C4F968C99C5}"/>
              </a:ext>
            </a:extLst>
          </p:cNvPr>
          <p:cNvSpPr>
            <a:spLocks noGrp="1"/>
          </p:cNvSpPr>
          <p:nvPr>
            <p:ph type="sldNum" sz="quarter" idx="5"/>
          </p:nvPr>
        </p:nvSpPr>
        <p:spPr/>
        <p:txBody>
          <a:bodyPr/>
          <a:lstStyle/>
          <a:p>
            <a:fld id="{8B4D7FA8-4B1E-44E3-8EFB-43AC8FCD2B0D}" type="slidenum">
              <a:rPr lang="en-SG" smtClean="0"/>
              <a:t>13</a:t>
            </a:fld>
            <a:endParaRPr lang="en-SG"/>
          </a:p>
        </p:txBody>
      </p:sp>
    </p:spTree>
    <p:extLst>
      <p:ext uri="{BB962C8B-B14F-4D97-AF65-F5344CB8AC3E}">
        <p14:creationId xmlns:p14="http://schemas.microsoft.com/office/powerpoint/2010/main" val="2374668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331B0-0425-408F-D3D6-D7D3FDCF6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DEC19-7EA9-7DD4-92A4-ED04F779F0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40D71-9786-C5AF-8CBD-84DFFA2CEC22}"/>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endParaRPr lang="en-SG" b="0" u="none"/>
          </a:p>
          <a:p>
            <a:pPr marL="171450" indent="-171450">
              <a:buFont typeface="Arial" panose="020B0604020202020204" pitchFamily="34" charset="0"/>
              <a:buChar char="•"/>
            </a:pPr>
            <a:r>
              <a:rPr lang="en-SG" b="0" u="none"/>
              <a:t>This question is open to their interpretation and meant to clarify the logic and force of the prophet’s argument</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4A2D9687-48D6-A1FF-FA60-7F9E175B8B35}"/>
              </a:ext>
            </a:extLst>
          </p:cNvPr>
          <p:cNvSpPr>
            <a:spLocks noGrp="1"/>
          </p:cNvSpPr>
          <p:nvPr>
            <p:ph type="sldNum" sz="quarter" idx="5"/>
          </p:nvPr>
        </p:nvSpPr>
        <p:spPr/>
        <p:txBody>
          <a:bodyPr/>
          <a:lstStyle/>
          <a:p>
            <a:fld id="{8B4D7FA8-4B1E-44E3-8EFB-43AC8FCD2B0D}" type="slidenum">
              <a:rPr lang="en-SG" smtClean="0"/>
              <a:t>14</a:t>
            </a:fld>
            <a:endParaRPr lang="en-SG"/>
          </a:p>
        </p:txBody>
      </p:sp>
    </p:spTree>
    <p:extLst>
      <p:ext uri="{BB962C8B-B14F-4D97-AF65-F5344CB8AC3E}">
        <p14:creationId xmlns:p14="http://schemas.microsoft.com/office/powerpoint/2010/main" val="1890135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4B7A2-BB18-8FD6-A520-5B26DEE10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8638A-639A-A768-4C3D-46F82AE27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D8121-67D1-E3BD-0947-F6B8A9EBF9CE}"/>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b="0" u="none"/>
              <a:t>You can show this slide only when the CG is completely stuck and unable to proceed.</a:t>
            </a:r>
          </a:p>
          <a:p>
            <a:pPr marL="171450" indent="-171450">
              <a:buFont typeface="Arial" panose="020B0604020202020204" pitchFamily="34" charset="0"/>
              <a:buChar char="•"/>
            </a:pPr>
            <a:r>
              <a:rPr lang="en-SG" b="0" u="none"/>
              <a:t>Don’t show it too soon because that will kill all thinking and discussion.</a:t>
            </a:r>
          </a:p>
        </p:txBody>
      </p:sp>
      <p:sp>
        <p:nvSpPr>
          <p:cNvPr id="4" name="Slide Number Placeholder 3">
            <a:extLst>
              <a:ext uri="{FF2B5EF4-FFF2-40B4-BE49-F238E27FC236}">
                <a16:creationId xmlns:a16="http://schemas.microsoft.com/office/drawing/2014/main" id="{8C825273-1270-A2D3-174F-662659626C47}"/>
              </a:ext>
            </a:extLst>
          </p:cNvPr>
          <p:cNvSpPr>
            <a:spLocks noGrp="1"/>
          </p:cNvSpPr>
          <p:nvPr>
            <p:ph type="sldNum" sz="quarter" idx="5"/>
          </p:nvPr>
        </p:nvSpPr>
        <p:spPr/>
        <p:txBody>
          <a:bodyPr/>
          <a:lstStyle/>
          <a:p>
            <a:fld id="{8B4D7FA8-4B1E-44E3-8EFB-43AC8FCD2B0D}" type="slidenum">
              <a:rPr lang="en-SG" smtClean="0"/>
              <a:t>15</a:t>
            </a:fld>
            <a:endParaRPr lang="en-SG"/>
          </a:p>
        </p:txBody>
      </p:sp>
    </p:spTree>
    <p:extLst>
      <p:ext uri="{BB962C8B-B14F-4D97-AF65-F5344CB8AC3E}">
        <p14:creationId xmlns:p14="http://schemas.microsoft.com/office/powerpoint/2010/main" val="821854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4FF03-586F-0F9B-E2F9-945C2F325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999F-16F8-E9BF-DC3D-F361B2964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6C348-60BB-8CF6-7BED-82246BFEB72A}"/>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10min</a:t>
            </a:r>
          </a:p>
          <a:p>
            <a:pPr marL="171450" indent="-171450">
              <a:buFont typeface="Arial" panose="020B0604020202020204" pitchFamily="34" charset="0"/>
              <a:buChar char="•"/>
            </a:pPr>
            <a:r>
              <a:rPr lang="en-SG" b="0" u="none"/>
              <a:t>CG members can choose which of the 3 questions they would like to share on.</a:t>
            </a:r>
          </a:p>
          <a:p>
            <a:pPr marL="171450" indent="-171450">
              <a:buFont typeface="Arial" panose="020B0604020202020204" pitchFamily="34" charset="0"/>
              <a:buChar char="•"/>
            </a:pPr>
            <a:r>
              <a:rPr lang="en-SG" b="0" u="none"/>
              <a:t>Question 1 is more personal.</a:t>
            </a:r>
          </a:p>
          <a:p>
            <a:pPr marL="171450" indent="-171450">
              <a:buFont typeface="Arial" panose="020B0604020202020204" pitchFamily="34" charset="0"/>
              <a:buChar char="•"/>
            </a:pPr>
            <a:r>
              <a:rPr lang="en-SG" b="0" u="none"/>
              <a:t>Question 2 may appeal to CG members who are concerned about matters of social justice.</a:t>
            </a:r>
          </a:p>
          <a:p>
            <a:pPr marL="171450" indent="-171450">
              <a:buFont typeface="Arial" panose="020B0604020202020204" pitchFamily="34" charset="0"/>
              <a:buChar char="•"/>
            </a:pPr>
            <a:r>
              <a:rPr lang="en-SG" b="0" u="none"/>
              <a:t>Question 3 gets CG members to consider whether their conceptions of fairness/justice align with a biblical perspective on justice (introduced in the Bible Project video).  </a:t>
            </a:r>
          </a:p>
        </p:txBody>
      </p:sp>
      <p:sp>
        <p:nvSpPr>
          <p:cNvPr id="4" name="Slide Number Placeholder 3">
            <a:extLst>
              <a:ext uri="{FF2B5EF4-FFF2-40B4-BE49-F238E27FC236}">
                <a16:creationId xmlns:a16="http://schemas.microsoft.com/office/drawing/2014/main" id="{F64DAEA8-D020-6DCF-312A-43ADE0615D1F}"/>
              </a:ext>
            </a:extLst>
          </p:cNvPr>
          <p:cNvSpPr>
            <a:spLocks noGrp="1"/>
          </p:cNvSpPr>
          <p:nvPr>
            <p:ph type="sldNum" sz="quarter" idx="5"/>
          </p:nvPr>
        </p:nvSpPr>
        <p:spPr/>
        <p:txBody>
          <a:bodyPr/>
          <a:lstStyle/>
          <a:p>
            <a:fld id="{8B4D7FA8-4B1E-44E3-8EFB-43AC8FCD2B0D}" type="slidenum">
              <a:rPr lang="en-SG" smtClean="0"/>
              <a:t>16</a:t>
            </a:fld>
            <a:endParaRPr lang="en-SG"/>
          </a:p>
        </p:txBody>
      </p:sp>
    </p:spTree>
    <p:extLst>
      <p:ext uri="{BB962C8B-B14F-4D97-AF65-F5344CB8AC3E}">
        <p14:creationId xmlns:p14="http://schemas.microsoft.com/office/powerpoint/2010/main" val="1611876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472D-DED3-1787-880F-795E06147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A3386-37A2-7FDC-A289-EA6C0EB28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D7BAD0-C4B4-57CB-FD5A-40928DC50524}"/>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Time allocated: </a:t>
            </a:r>
            <a:r>
              <a:rPr lang="en-SG" b="1" u="none"/>
              <a:t>20min</a:t>
            </a:r>
            <a:endParaRPr lang="en-SG" b="1" u="sng"/>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b="0" u="none"/>
              <a:t>Do this in sub-groups / accountability groups to give people more time to share, and to increase the level of psychological safety as people may want to share vulnerably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b="0" u="none"/>
              <a:t>Encourage CG members to pray for one another, so that there is a habit of having a </a:t>
            </a:r>
            <a:r>
              <a:rPr lang="en-SG" b="0" u="none" err="1"/>
              <a:t>theo</a:t>
            </a:r>
            <a:r>
              <a:rPr lang="en-SG" b="0" u="none"/>
              <a:t>-centric response to life’s challenges.</a:t>
            </a:r>
          </a:p>
        </p:txBody>
      </p:sp>
      <p:sp>
        <p:nvSpPr>
          <p:cNvPr id="4" name="Slide Number Placeholder 3">
            <a:extLst>
              <a:ext uri="{FF2B5EF4-FFF2-40B4-BE49-F238E27FC236}">
                <a16:creationId xmlns:a16="http://schemas.microsoft.com/office/drawing/2014/main" id="{7E1BCEB0-7AEE-93CF-3563-9EEA1215A57B}"/>
              </a:ext>
            </a:extLst>
          </p:cNvPr>
          <p:cNvSpPr>
            <a:spLocks noGrp="1"/>
          </p:cNvSpPr>
          <p:nvPr>
            <p:ph type="sldNum" sz="quarter" idx="5"/>
          </p:nvPr>
        </p:nvSpPr>
        <p:spPr/>
        <p:txBody>
          <a:bodyPr/>
          <a:lstStyle/>
          <a:p>
            <a:fld id="{8B4D7FA8-4B1E-44E3-8EFB-43AC8FCD2B0D}" type="slidenum">
              <a:rPr lang="en-SG" smtClean="0"/>
              <a:t>17</a:t>
            </a:fld>
            <a:endParaRPr lang="en-SG"/>
          </a:p>
        </p:txBody>
      </p:sp>
    </p:spTree>
    <p:extLst>
      <p:ext uri="{BB962C8B-B14F-4D97-AF65-F5344CB8AC3E}">
        <p14:creationId xmlns:p14="http://schemas.microsoft.com/office/powerpoint/2010/main" val="4053771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u="sng"/>
              <a:t>Facilitators’ Notes</a:t>
            </a:r>
            <a:endParaRPr lang="en-SG" u="none"/>
          </a:p>
          <a:p>
            <a:endParaRPr lang="en-SG" u="none"/>
          </a:p>
          <a:p>
            <a:pPr marL="171450" indent="-171450">
              <a:buFont typeface="Arial" panose="020B0604020202020204" pitchFamily="34" charset="0"/>
              <a:buChar char="•"/>
            </a:pPr>
            <a:r>
              <a:rPr lang="en-SG" u="none"/>
              <a:t>Share only to those who are keen.</a:t>
            </a:r>
            <a:endParaRPr lang="en-SG" b="0" u="none"/>
          </a:p>
          <a:p>
            <a:endParaRPr lang="en-SG" b="1" u="none"/>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fld id="{8B4D7FA8-4B1E-44E3-8EFB-43AC8FCD2B0D}" type="slidenum">
              <a:rPr lang="en-SG" smtClean="0"/>
              <a:t>18</a:t>
            </a:fld>
            <a:endParaRPr lang="en-SG"/>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097098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152734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411163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B2B35-9A6B-4F74-9D36-BBA808A5F944}" type="datetimeFigureOut">
              <a:rPr lang="en-SG" smtClean="0"/>
              <a:t>23/3/2026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50349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B2B35-9A6B-4F74-9D36-BBA808A5F944}" type="datetimeFigureOut">
              <a:rPr lang="en-SG" smtClean="0"/>
              <a:t>23/3/2026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2837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B2B35-9A6B-4F74-9D36-BBA808A5F944}" type="datetimeFigureOut">
              <a:rPr lang="en-SG" smtClean="0"/>
              <a:t>23/3/2026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87856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B2B35-9A6B-4F74-9D36-BBA808A5F944}" type="datetimeFigureOut">
              <a:rPr lang="en-SG" smtClean="0"/>
              <a:t>23/3/2026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33265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23/3/2026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765611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23/3/2026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358312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900137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23/3/2026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548785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DFB2B35-9A6B-4F74-9D36-BBA808A5F944}" type="datetimeFigureOut">
              <a:rPr lang="en-SG" smtClean="0"/>
              <a:t>23/3/2026</a:t>
            </a:fld>
            <a:endParaRPr lang="en-SG"/>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A11BA37F-C050-4B4A-8F18-123F0444B6AE}" type="slidenum">
              <a:rPr lang="en-SG" smtClean="0"/>
              <a:t>‹#›</a:t>
            </a:fld>
            <a:endParaRPr lang="en-SG"/>
          </a:p>
        </p:txBody>
      </p:sp>
    </p:spTree>
    <p:extLst>
      <p:ext uri="{BB962C8B-B14F-4D97-AF65-F5344CB8AC3E}">
        <p14:creationId xmlns:p14="http://schemas.microsoft.com/office/powerpoint/2010/main" val="2148146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hyperlink" Target="https://youtu.be/vw5osFG4WZk?si=_e8PHR1hwSxzAfI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youtube.com/watch?v=8Wb_WD1emFQ" TargetMode="External"/><Relationship Id="rId5" Type="http://schemas.openxmlformats.org/officeDocument/2006/relationships/hyperlink" Target="https://youtu.be/GB9eXtwfAAg?si=82VN6u0lGK5IgMmY" TargetMode="External"/><Relationship Id="rId10" Type="http://schemas.openxmlformats.org/officeDocument/2006/relationships/image" Target="../media/image10.jpeg"/><Relationship Id="rId4" Type="http://schemas.openxmlformats.org/officeDocument/2006/relationships/hyperlink" Target="https://youtu.be/OpfuKKH_SCE?si=qFqmGkmofdcVviI9" TargetMode="External"/><Relationship Id="rId9"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youtu.be/A14THPoc4-4?si=r5nFYieftJ_oBf_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114300"/>
            <a:ext cx="18288001" cy="1051560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9" y="3827537"/>
            <a:ext cx="9400607" cy="1991058"/>
          </a:xfrm>
          <a:prstGeom prst="rect">
            <a:avLst/>
          </a:prstGeom>
        </p:spPr>
        <p:txBody>
          <a:bodyPr lIns="0" tIns="0" rIns="0" bIns="0" rtlCol="0" anchor="t">
            <a:spAutoFit/>
          </a:bodyPr>
          <a:lstStyle/>
          <a:p>
            <a:pPr algn="ctr">
              <a:lnSpc>
                <a:spcPts val="7558"/>
              </a:lnSpc>
            </a:pPr>
            <a:r>
              <a:rPr lang="en-US" sz="9000" b="1" spc="-854">
                <a:solidFill>
                  <a:srgbClr val="F8F8F0"/>
                </a:solidFill>
                <a:latin typeface=" Avenir Next Arabic Bold"/>
                <a:ea typeface=" Avenir Next Arabic Bold"/>
                <a:cs typeface=" Avenir Next Arabic Bold"/>
                <a:sym typeface=" Avenir Next Arabic Bold"/>
              </a:rPr>
              <a:t>POSTEXILIC </a:t>
            </a:r>
            <a:endParaRPr lang="en-US">
              <a:sym typeface=" Avenir Next Arabic Bold"/>
            </a:endParaRPr>
          </a:p>
          <a:p>
            <a:pPr algn="ctr">
              <a:lnSpc>
                <a:spcPts val="7558"/>
              </a:lnSpc>
            </a:pPr>
            <a:r>
              <a:rPr lang="en-US" sz="9000" b="1" spc="-854">
                <a:solidFill>
                  <a:srgbClr val="F8F8F0"/>
                </a:solidFill>
                <a:latin typeface=" Avenir Next Arabic Bold"/>
                <a:ea typeface=" Avenir Next Arabic Bold"/>
                <a:cs typeface=" Avenir Next Arabic Bold"/>
                <a:sym typeface=" Avenir Next Arabic Bold"/>
              </a:rPr>
              <a:t>PROPHETS</a:t>
            </a:r>
            <a:endParaRPr lang="en-US"/>
          </a:p>
        </p:txBody>
      </p:sp>
      <p:sp>
        <p:nvSpPr>
          <p:cNvPr id="5" name="TextBox 5"/>
          <p:cNvSpPr txBox="1"/>
          <p:nvPr/>
        </p:nvSpPr>
        <p:spPr>
          <a:xfrm>
            <a:off x="3876673" y="5734443"/>
            <a:ext cx="10534659" cy="641201"/>
          </a:xfrm>
          <a:prstGeom prst="rect">
            <a:avLst/>
          </a:prstGeom>
        </p:spPr>
        <p:txBody>
          <a:bodyPr lIns="0" tIns="0" rIns="0" bIns="0" rtlCol="0" anchor="t">
            <a:spAutoFit/>
          </a:bodyPr>
          <a:lstStyle/>
          <a:p>
            <a:pPr algn="ctr">
              <a:lnSpc>
                <a:spcPts val="5000"/>
              </a:lnSpc>
            </a:pPr>
            <a:r>
              <a:rPr lang="en-US" sz="5000" b="1" spc="-450">
                <a:solidFill>
                  <a:srgbClr val="EBE9E6"/>
                </a:solidFill>
                <a:latin typeface=" Avenir Next Arabic Bold"/>
                <a:ea typeface=" Avenir Next Arabic Bold"/>
                <a:cs typeface=" Avenir Next Arabic Bold"/>
                <a:sym typeface=" Avenir Next Arabic Bold"/>
              </a:rPr>
              <a:t>HAGGAI, ZECHARIAH &amp; MALACHI</a:t>
            </a:r>
          </a:p>
        </p:txBody>
      </p:sp>
      <p:sp>
        <p:nvSpPr>
          <p:cNvPr id="7" name="Freeform 3">
            <a:extLst>
              <a:ext uri="{FF2B5EF4-FFF2-40B4-BE49-F238E27FC236}">
                <a16:creationId xmlns:a16="http://schemas.microsoft.com/office/drawing/2014/main" id="{20E36011-AF11-B67A-7779-44DDFA476302}"/>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1" y="-156869"/>
            <a:ext cx="18288000" cy="1055817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en-US"/>
            </a:p>
          </p:txBody>
        </p:sp>
      </p:grpSp>
      <p:sp>
        <p:nvSpPr>
          <p:cNvPr id="4" name="TextBox 4"/>
          <p:cNvSpPr txBox="1"/>
          <p:nvPr/>
        </p:nvSpPr>
        <p:spPr>
          <a:xfrm>
            <a:off x="4443699" y="3827538"/>
            <a:ext cx="9400607" cy="1011367"/>
          </a:xfrm>
          <a:prstGeom prst="rect">
            <a:avLst/>
          </a:prstGeom>
        </p:spPr>
        <p:txBody>
          <a:bodyPr lIns="0" tIns="0" rIns="0" bIns="0" rtlCol="0" anchor="t">
            <a:spAutoFit/>
          </a:bodyPr>
          <a:lstStyle/>
          <a:p>
            <a:pPr algn="ctr">
              <a:lnSpc>
                <a:spcPts val="7558"/>
              </a:lnSpc>
            </a:pPr>
            <a:r>
              <a:rPr lang="en-US" sz="9000" b="1" spc="-854">
                <a:solidFill>
                  <a:srgbClr val="F8F8F0"/>
                </a:solidFill>
                <a:latin typeface=" Avenir Next Arabic Bold"/>
                <a:ea typeface=" Avenir Next Arabic Bold"/>
                <a:cs typeface=" Avenir Next Arabic Bold"/>
                <a:sym typeface=" Avenir Next Arabic Bold"/>
              </a:rPr>
              <a:t>STUDY 9</a:t>
            </a:r>
          </a:p>
        </p:txBody>
      </p:sp>
      <p:sp>
        <p:nvSpPr>
          <p:cNvPr id="5" name="TextBox 5"/>
          <p:cNvSpPr txBox="1"/>
          <p:nvPr/>
        </p:nvSpPr>
        <p:spPr>
          <a:xfrm>
            <a:off x="2226365" y="5143500"/>
            <a:ext cx="14133446" cy="1282402"/>
          </a:xfrm>
          <a:prstGeom prst="rect">
            <a:avLst/>
          </a:prstGeom>
        </p:spPr>
        <p:txBody>
          <a:bodyPr wrap="square" lIns="0" tIns="0" rIns="0" bIns="0" rtlCol="0" anchor="t">
            <a:spAutoFit/>
          </a:bodyPr>
          <a:lstStyle/>
          <a:p>
            <a:pPr algn="ctr">
              <a:lnSpc>
                <a:spcPts val="5000"/>
              </a:lnSpc>
            </a:pPr>
            <a:r>
              <a:rPr lang="en-US" sz="5000" b="1" spc="-450">
                <a:solidFill>
                  <a:srgbClr val="EBE9E6"/>
                </a:solidFill>
                <a:latin typeface=" Avenir Next Arabic Bold"/>
                <a:ea typeface=" Avenir Next Arabic Bold"/>
                <a:cs typeface=" Avenir Next Arabic Bold"/>
                <a:sym typeface=" Avenir Next Arabic Bold"/>
              </a:rPr>
              <a:t>GOD, THAT’S UNFAIR!</a:t>
            </a:r>
          </a:p>
          <a:p>
            <a:pPr algn="ctr">
              <a:lnSpc>
                <a:spcPts val="5000"/>
              </a:lnSpc>
            </a:pPr>
            <a:r>
              <a:rPr lang="en-US" sz="5000" b="1" spc="-450">
                <a:solidFill>
                  <a:srgbClr val="EBE9E6"/>
                </a:solidFill>
                <a:latin typeface=" Avenir Next Arabic Bold"/>
                <a:ea typeface=" Avenir Next Arabic Bold"/>
                <a:cs typeface=" Avenir Next Arabic Bold"/>
                <a:sym typeface=" Avenir Next Arabic Bold"/>
              </a:rPr>
              <a:t>(Malachi 2:17 – 3:5)</a:t>
            </a:r>
            <a:endParaRPr lang="en-US" sz="5000" b="1" spc="-450">
              <a:solidFill>
                <a:srgbClr val="EBE9E6"/>
              </a:solidFill>
              <a:latin typeface=" Avenir Next Arabic Bold"/>
              <a:ea typeface=" Avenir Next Arabic Bold"/>
              <a:cs typeface=" Avenir Next Arabic Bold"/>
            </a:endParaRPr>
          </a:p>
        </p:txBody>
      </p:sp>
      <p:sp>
        <p:nvSpPr>
          <p:cNvPr id="7" name="Freeform 3">
            <a:extLst>
              <a:ext uri="{FF2B5EF4-FFF2-40B4-BE49-F238E27FC236}">
                <a16:creationId xmlns:a16="http://schemas.microsoft.com/office/drawing/2014/main" id="{DD44ECC6-426F-AFE7-6E09-1BDD468AA30A}"/>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22EF-9B8D-3802-29E6-441F5FA2EE8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7DE9FFC6-9166-4BC4-444C-BBE8CC4C44F0}"/>
              </a:ext>
            </a:extLst>
          </p:cNvPr>
          <p:cNvGrpSpPr>
            <a:grpSpLocks noGrp="1" noUngrp="1" noRot="1" noMove="1" noResize="1"/>
          </p:cNvGrpSpPr>
          <p:nvPr/>
        </p:nvGrpSpPr>
        <p:grpSpPr>
          <a:xfrm rot="-5400000">
            <a:off x="3906308" y="-3906308"/>
            <a:ext cx="10703984" cy="18516600"/>
            <a:chOff x="0" y="-200775"/>
            <a:chExt cx="13716000" cy="24384000"/>
          </a:xfrm>
        </p:grpSpPr>
        <p:sp>
          <p:nvSpPr>
            <p:cNvPr id="5" name="Freeform 3">
              <a:extLst>
                <a:ext uri="{FF2B5EF4-FFF2-40B4-BE49-F238E27FC236}">
                  <a16:creationId xmlns:a16="http://schemas.microsoft.com/office/drawing/2014/main" id="{39EF411A-EBB2-FF73-F7C9-52DAD3639565}"/>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67F79BE7-8B1E-3616-60C9-72D0D9936F61}"/>
              </a:ext>
            </a:extLst>
          </p:cNvPr>
          <p:cNvSpPr>
            <a:spLocks noGrp="1"/>
          </p:cNvSpPr>
          <p:nvPr>
            <p:ph type="title"/>
          </p:nvPr>
        </p:nvSpPr>
        <p:spPr>
          <a:xfrm>
            <a:off x="2716448" y="606027"/>
            <a:ext cx="15773400" cy="1988345"/>
          </a:xfrm>
        </p:spPr>
        <p:txBody>
          <a:bodyPr>
            <a:normAutofit/>
          </a:bodyPr>
          <a:lstStyle/>
          <a:p>
            <a:r>
              <a:rPr lang="en-SG" sz="8000" b="1" spc="-300"/>
              <a:t>WELCOME</a:t>
            </a:r>
          </a:p>
        </p:txBody>
      </p:sp>
      <p:sp>
        <p:nvSpPr>
          <p:cNvPr id="3" name="Content Placeholder 2">
            <a:extLst>
              <a:ext uri="{FF2B5EF4-FFF2-40B4-BE49-F238E27FC236}">
                <a16:creationId xmlns:a16="http://schemas.microsoft.com/office/drawing/2014/main" id="{6439A13B-1092-7E05-7183-E6228C5A5592}"/>
              </a:ext>
            </a:extLst>
          </p:cNvPr>
          <p:cNvSpPr>
            <a:spLocks noGrp="1"/>
          </p:cNvSpPr>
          <p:nvPr>
            <p:ph idx="1"/>
          </p:nvPr>
        </p:nvSpPr>
        <p:spPr>
          <a:xfrm>
            <a:off x="1093062" y="3919148"/>
            <a:ext cx="10494101" cy="4707498"/>
          </a:xfrm>
        </p:spPr>
        <p:txBody>
          <a:bodyPr/>
          <a:lstStyle/>
          <a:p>
            <a:pPr marL="0" indent="0">
              <a:buNone/>
            </a:pPr>
            <a:r>
              <a:rPr lang="en-US" sz="4000"/>
              <a:t>Each person shares (in one minute) on </a:t>
            </a:r>
            <a:r>
              <a:rPr lang="en-SG" sz="4000"/>
              <a:t>either of these questions:</a:t>
            </a:r>
          </a:p>
          <a:p>
            <a:r>
              <a:rPr lang="en-US" sz="4000"/>
              <a:t>When was the last time you felt unfairly treated? </a:t>
            </a:r>
            <a:r>
              <a:rPr lang="en-US" sz="4000" b="1"/>
              <a:t>OR</a:t>
            </a:r>
          </a:p>
          <a:p>
            <a:r>
              <a:rPr lang="en-US" sz="4000"/>
              <a:t>What are some examples of unfairness that you see present in the world today?</a:t>
            </a:r>
          </a:p>
        </p:txBody>
      </p:sp>
      <p:sp>
        <p:nvSpPr>
          <p:cNvPr id="6" name="Oval 5">
            <a:extLst>
              <a:ext uri="{FF2B5EF4-FFF2-40B4-BE49-F238E27FC236}">
                <a16:creationId xmlns:a16="http://schemas.microsoft.com/office/drawing/2014/main" id="{5074F27F-FA5A-90C1-44F0-DFDD71A99D8A}"/>
              </a:ext>
            </a:extLst>
          </p:cNvPr>
          <p:cNvSpPr/>
          <p:nvPr/>
        </p:nvSpPr>
        <p:spPr>
          <a:xfrm>
            <a:off x="1093062" y="914400"/>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ank with solid fill">
            <a:extLst>
              <a:ext uri="{FF2B5EF4-FFF2-40B4-BE49-F238E27FC236}">
                <a16:creationId xmlns:a16="http://schemas.microsoft.com/office/drawing/2014/main" id="{7AC737FC-7426-942E-4284-9C132B618C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09853" y="1077686"/>
            <a:ext cx="979714" cy="979714"/>
          </a:xfrm>
          <a:prstGeom prst="rect">
            <a:avLst/>
          </a:prstGeom>
        </p:spPr>
      </p:pic>
      <p:sp>
        <p:nvSpPr>
          <p:cNvPr id="9" name="Title 1">
            <a:extLst>
              <a:ext uri="{FF2B5EF4-FFF2-40B4-BE49-F238E27FC236}">
                <a16:creationId xmlns:a16="http://schemas.microsoft.com/office/drawing/2014/main" id="{EE5F6F80-84DA-0E9D-5C33-87C360531F14}"/>
              </a:ext>
            </a:extLst>
          </p:cNvPr>
          <p:cNvSpPr txBox="1">
            <a:spLocks/>
          </p:cNvSpPr>
          <p:nvPr/>
        </p:nvSpPr>
        <p:spPr>
          <a:xfrm>
            <a:off x="1093062" y="2366372"/>
            <a:ext cx="13002640" cy="1472404"/>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dirty="0">
                <a:latin typeface=" Avenir Next Arabic Medium"/>
              </a:rPr>
              <a:t>Ice-breaker Activity: “So unfair!”</a:t>
            </a:r>
          </a:p>
        </p:txBody>
      </p:sp>
      <p:pic>
        <p:nvPicPr>
          <p:cNvPr id="11" name="Picture 10">
            <a:extLst>
              <a:ext uri="{FF2B5EF4-FFF2-40B4-BE49-F238E27FC236}">
                <a16:creationId xmlns:a16="http://schemas.microsoft.com/office/drawing/2014/main" id="{C5707E42-6E8B-C397-775A-07DD101169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18832" y="3838776"/>
            <a:ext cx="5383356" cy="5383356"/>
          </a:xfrm>
          <a:prstGeom prst="rect">
            <a:avLst/>
          </a:prstGeom>
        </p:spPr>
      </p:pic>
    </p:spTree>
    <p:extLst>
      <p:ext uri="{BB962C8B-B14F-4D97-AF65-F5344CB8AC3E}">
        <p14:creationId xmlns:p14="http://schemas.microsoft.com/office/powerpoint/2010/main" val="2005669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D0204-561C-B0F7-0697-DBA2F080964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4E409FBA-360F-C95F-8A7C-1393FF9D01E4}"/>
              </a:ext>
            </a:extLst>
          </p:cNvPr>
          <p:cNvGrpSpPr>
            <a:grpSpLocks noGrp="1" noUngrp="1" noRot="1" noMove="1" noResize="1"/>
          </p:cNvGrpSpPr>
          <p:nvPr/>
        </p:nvGrpSpPr>
        <p:grpSpPr>
          <a:xfrm rot="-5400000">
            <a:off x="3906308" y="-3906308"/>
            <a:ext cx="10703984" cy="18516600"/>
            <a:chOff x="0" y="-200775"/>
            <a:chExt cx="13716000" cy="24384000"/>
          </a:xfrm>
        </p:grpSpPr>
        <p:sp>
          <p:nvSpPr>
            <p:cNvPr id="5" name="Freeform 3">
              <a:extLst>
                <a:ext uri="{FF2B5EF4-FFF2-40B4-BE49-F238E27FC236}">
                  <a16:creationId xmlns:a16="http://schemas.microsoft.com/office/drawing/2014/main" id="{EA18BF1F-26DE-6B65-F8C6-A9199A81514B}"/>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B99F885F-DED9-66A1-CA36-495671EFDA35}"/>
              </a:ext>
            </a:extLst>
          </p:cNvPr>
          <p:cNvSpPr>
            <a:spLocks noGrp="1"/>
          </p:cNvSpPr>
          <p:nvPr>
            <p:ph type="title"/>
          </p:nvPr>
        </p:nvSpPr>
        <p:spPr>
          <a:xfrm>
            <a:off x="2820103" y="812317"/>
            <a:ext cx="15773400" cy="1462776"/>
          </a:xfrm>
        </p:spPr>
        <p:txBody>
          <a:bodyPr>
            <a:normAutofit/>
          </a:bodyPr>
          <a:lstStyle/>
          <a:p>
            <a:r>
              <a:rPr lang="en-SG" sz="8000" b="1" spc="-150"/>
              <a:t>WORSHIP</a:t>
            </a:r>
          </a:p>
        </p:txBody>
      </p:sp>
      <p:sp>
        <p:nvSpPr>
          <p:cNvPr id="3" name="Content Placeholder 2">
            <a:extLst>
              <a:ext uri="{FF2B5EF4-FFF2-40B4-BE49-F238E27FC236}">
                <a16:creationId xmlns:a16="http://schemas.microsoft.com/office/drawing/2014/main" id="{9EBB58F9-E27F-377B-7CC9-548FA0F1C4AF}"/>
              </a:ext>
            </a:extLst>
          </p:cNvPr>
          <p:cNvSpPr>
            <a:spLocks noGrp="1"/>
          </p:cNvSpPr>
          <p:nvPr>
            <p:ph idx="1"/>
          </p:nvPr>
        </p:nvSpPr>
        <p:spPr>
          <a:xfrm>
            <a:off x="1158240" y="2996234"/>
            <a:ext cx="9663521" cy="6527007"/>
          </a:xfrm>
        </p:spPr>
        <p:txBody>
          <a:bodyPr>
            <a:normAutofit/>
          </a:bodyPr>
          <a:lstStyle/>
          <a:p>
            <a:pPr marL="0" indent="0">
              <a:buNone/>
            </a:pPr>
            <a:r>
              <a:rPr lang="en-SG" sz="4800" b="1" dirty="0">
                <a:cs typeface="Arial"/>
              </a:rPr>
              <a:t>Let’s prepare our hearts to worship our God of justice, mercy and grace.</a:t>
            </a:r>
            <a:endParaRPr lang="en-SG" sz="4800" dirty="0"/>
          </a:p>
          <a:p>
            <a:pPr marL="0" lvl="0" indent="0">
              <a:buNone/>
            </a:pPr>
            <a:endParaRPr lang="en-US" sz="4000" dirty="0">
              <a:hlinkClick r:id="rId4">
                <a:extLst>
                  <a:ext uri="{A12FA001-AC4F-418D-AE19-62706E023703}">
                    <ahyp:hlinkClr xmlns:ahyp="http://schemas.microsoft.com/office/drawing/2018/hyperlinkcolor" val="tx"/>
                  </a:ext>
                </a:extLst>
              </a:hlinkClick>
            </a:endParaRPr>
          </a:p>
          <a:p>
            <a:pPr lvl="0"/>
            <a:r>
              <a:rPr lang="en-US" sz="4000" dirty="0">
                <a:hlinkClick r:id="rId4">
                  <a:extLst>
                    <a:ext uri="{A12FA001-AC4F-418D-AE19-62706E023703}">
                      <ahyp:hlinkClr xmlns:ahyp="http://schemas.microsoft.com/office/drawing/2018/hyperlinkcolor" val="tx"/>
                    </a:ext>
                  </a:extLst>
                </a:hlinkClick>
              </a:rPr>
              <a:t>O Come To The Altar (Elevation Worship)</a:t>
            </a:r>
            <a:endParaRPr lang="en-US" sz="4000" dirty="0"/>
          </a:p>
          <a:p>
            <a:pPr lvl="0"/>
            <a:r>
              <a:rPr lang="en-US" sz="4000" dirty="0">
                <a:hlinkClick r:id="rId5">
                  <a:extLst>
                    <a:ext uri="{A12FA001-AC4F-418D-AE19-62706E023703}">
                      <ahyp:hlinkClr xmlns:ahyp="http://schemas.microsoft.com/office/drawing/2018/hyperlinkcolor" val="tx"/>
                    </a:ext>
                  </a:extLst>
                </a:hlinkClick>
              </a:rPr>
              <a:t>I Will Trust My Savior Jesus (</a:t>
            </a:r>
            <a:r>
              <a:rPr lang="en-US" sz="4000" dirty="0" err="1">
                <a:hlinkClick r:id="rId5">
                  <a:extLst>
                    <a:ext uri="{A12FA001-AC4F-418D-AE19-62706E023703}">
                      <ahyp:hlinkClr xmlns:ahyp="http://schemas.microsoft.com/office/drawing/2018/hyperlinkcolor" val="tx"/>
                    </a:ext>
                  </a:extLst>
                </a:hlinkClick>
              </a:rPr>
              <a:t>CityAlight</a:t>
            </a:r>
            <a:r>
              <a:rPr lang="en-US" sz="4000" dirty="0">
                <a:hlinkClick r:id="rId5">
                  <a:extLst>
                    <a:ext uri="{A12FA001-AC4F-418D-AE19-62706E023703}">
                      <ahyp:hlinkClr xmlns:ahyp="http://schemas.microsoft.com/office/drawing/2018/hyperlinkcolor" val="tx"/>
                    </a:ext>
                  </a:extLst>
                </a:hlinkClick>
              </a:rPr>
              <a:t>)</a:t>
            </a:r>
            <a:endParaRPr lang="en-SG" sz="4000" dirty="0"/>
          </a:p>
          <a:p>
            <a:pPr lvl="0"/>
            <a:r>
              <a:rPr lang="en-US" sz="4000" dirty="0">
                <a:hlinkClick r:id="rId6">
                  <a:extLst>
                    <a:ext uri="{A12FA001-AC4F-418D-AE19-62706E023703}">
                      <ahyp:hlinkClr xmlns:ahyp="http://schemas.microsoft.com/office/drawing/2018/hyperlinkcolor" val="tx"/>
                    </a:ext>
                  </a:extLst>
                </a:hlinkClick>
              </a:rPr>
              <a:t>It Is Well (Kristene DiMarco)</a:t>
            </a:r>
            <a:endParaRPr lang="en-SG" sz="4000" dirty="0"/>
          </a:p>
          <a:p>
            <a:pPr lvl="0"/>
            <a:r>
              <a:rPr lang="en-US" sz="4000" dirty="0">
                <a:hlinkClick r:id="rId7">
                  <a:extLst>
                    <a:ext uri="{A12FA001-AC4F-418D-AE19-62706E023703}">
                      <ahyp:hlinkClr xmlns:ahyp="http://schemas.microsoft.com/office/drawing/2018/hyperlinkcolor" val="tx"/>
                    </a:ext>
                  </a:extLst>
                </a:hlinkClick>
              </a:rPr>
              <a:t>Sovereign Over Us (Michael W Smith)</a:t>
            </a:r>
            <a:endParaRPr lang="en-SG" sz="4000" dirty="0"/>
          </a:p>
        </p:txBody>
      </p:sp>
      <p:sp>
        <p:nvSpPr>
          <p:cNvPr id="6" name="Oval 5">
            <a:extLst>
              <a:ext uri="{FF2B5EF4-FFF2-40B4-BE49-F238E27FC236}">
                <a16:creationId xmlns:a16="http://schemas.microsoft.com/office/drawing/2014/main" id="{84B05837-D862-1907-558F-7E1582B9AB5C}"/>
              </a:ext>
            </a:extLst>
          </p:cNvPr>
          <p:cNvSpPr/>
          <p:nvPr/>
        </p:nvSpPr>
        <p:spPr>
          <a:xfrm>
            <a:off x="1158240" y="812317"/>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Harp with solid fill">
            <a:extLst>
              <a:ext uri="{FF2B5EF4-FFF2-40B4-BE49-F238E27FC236}">
                <a16:creationId xmlns:a16="http://schemas.microsoft.com/office/drawing/2014/main" id="{4EBD4B7E-212B-F139-FCBD-7F6EB37B79B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48503" y="1084977"/>
            <a:ext cx="918051" cy="881743"/>
          </a:xfrm>
          <a:prstGeom prst="rect">
            <a:avLst/>
          </a:prstGeom>
        </p:spPr>
      </p:pic>
      <p:pic>
        <p:nvPicPr>
          <p:cNvPr id="9" name="Picture 8">
            <a:extLst>
              <a:ext uri="{FF2B5EF4-FFF2-40B4-BE49-F238E27FC236}">
                <a16:creationId xmlns:a16="http://schemas.microsoft.com/office/drawing/2014/main" id="{CFFCDC09-C704-CC9E-8059-526E9465F6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44263" y="2996234"/>
            <a:ext cx="6329363" cy="6329363"/>
          </a:xfrm>
          <a:prstGeom prst="rect">
            <a:avLst/>
          </a:prstGeom>
        </p:spPr>
      </p:pic>
    </p:spTree>
    <p:extLst>
      <p:ext uri="{BB962C8B-B14F-4D97-AF65-F5344CB8AC3E}">
        <p14:creationId xmlns:p14="http://schemas.microsoft.com/office/powerpoint/2010/main" val="331993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32013-81F9-05F5-505D-B5037F9FD956}"/>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53522B1A-CA04-0582-738B-3F5CC1486BC5}"/>
              </a:ext>
            </a:extLst>
          </p:cNvPr>
          <p:cNvGrpSpPr>
            <a:grpSpLocks noGrp="1" noUngrp="1" noRot="1" noMove="1" noResize="1"/>
          </p:cNvGrpSpPr>
          <p:nvPr/>
        </p:nvGrpSpPr>
        <p:grpSpPr>
          <a:xfrm>
            <a:off x="0" y="-208492"/>
            <a:ext cx="18516600" cy="10703984"/>
            <a:chOff x="0" y="-208492"/>
            <a:chExt cx="18516600" cy="10703984"/>
          </a:xfrm>
        </p:grpSpPr>
        <p:grpSp>
          <p:nvGrpSpPr>
            <p:cNvPr id="4" name="Group 2">
              <a:extLst>
                <a:ext uri="{FF2B5EF4-FFF2-40B4-BE49-F238E27FC236}">
                  <a16:creationId xmlns:a16="http://schemas.microsoft.com/office/drawing/2014/main" id="{C91B3667-CC6D-E092-DECB-72FB96BB2711}"/>
                </a:ext>
              </a:extLst>
            </p:cNvPr>
            <p:cNvGrpSpPr>
              <a:grpSpLocks noGrp="1" noUngrp="1" noRot="1" noMove="1" noResize="1"/>
            </p:cNvGrpSpPr>
            <p:nvPr/>
          </p:nvGrpSpPr>
          <p:grpSpPr>
            <a:xfrm rot="-5400000">
              <a:off x="3906308" y="-4114800"/>
              <a:ext cx="10703984" cy="18516600"/>
              <a:chOff x="0" y="-200775"/>
              <a:chExt cx="13716000" cy="24384000"/>
            </a:xfrm>
          </p:grpSpPr>
          <p:sp>
            <p:nvSpPr>
              <p:cNvPr id="5" name="Freeform 3">
                <a:extLst>
                  <a:ext uri="{FF2B5EF4-FFF2-40B4-BE49-F238E27FC236}">
                    <a16:creationId xmlns:a16="http://schemas.microsoft.com/office/drawing/2014/main" id="{7EA288F4-3000-1592-C101-D176851E09CD}"/>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pic>
          <p:nvPicPr>
            <p:cNvPr id="12" name="Picture 11">
              <a:extLst>
                <a:ext uri="{FF2B5EF4-FFF2-40B4-BE49-F238E27FC236}">
                  <a16:creationId xmlns:a16="http://schemas.microsoft.com/office/drawing/2014/main" id="{4213C531-9BE7-D027-930A-702E093CA61E}"/>
                </a:ext>
              </a:extLst>
            </p:cNvPr>
            <p:cNvPicPr>
              <a:picLocks noGrp="1" noRot="1" noChangeAspect="1" noMove="1" noResize="1" noEditPoints="1" noAdjustHandles="1" noChangeArrowheads="1" noChangeShapeType="1" noCrop="1"/>
            </p:cNvPicPr>
            <p:nvPr/>
          </p:nvPicPr>
          <p:blipFill>
            <a:blip r:embed="rId4"/>
            <a:stretch>
              <a:fillRect/>
            </a:stretch>
          </p:blipFill>
          <p:spPr>
            <a:xfrm>
              <a:off x="789392" y="1915628"/>
              <a:ext cx="16937814" cy="8545118"/>
            </a:xfrm>
            <a:prstGeom prst="rect">
              <a:avLst/>
            </a:prstGeom>
          </p:spPr>
        </p:pic>
      </p:grpSp>
      <p:sp>
        <p:nvSpPr>
          <p:cNvPr id="6" name="Oval 5">
            <a:extLst>
              <a:ext uri="{FF2B5EF4-FFF2-40B4-BE49-F238E27FC236}">
                <a16:creationId xmlns:a16="http://schemas.microsoft.com/office/drawing/2014/main" id="{77FE2A83-CF74-EACA-E9D4-32D93F8F7E44}"/>
              </a:ext>
            </a:extLst>
          </p:cNvPr>
          <p:cNvSpPr/>
          <p:nvPr/>
        </p:nvSpPr>
        <p:spPr>
          <a:xfrm>
            <a:off x="1078461" y="510536"/>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6511264F-13E0-FD45-2E75-F06AFC463E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38045" y="779640"/>
            <a:ext cx="881007" cy="899438"/>
          </a:xfrm>
          <a:prstGeom prst="rect">
            <a:avLst/>
          </a:prstGeom>
        </p:spPr>
      </p:pic>
      <p:sp>
        <p:nvSpPr>
          <p:cNvPr id="8" name="Title 1">
            <a:extLst>
              <a:ext uri="{FF2B5EF4-FFF2-40B4-BE49-F238E27FC236}">
                <a16:creationId xmlns:a16="http://schemas.microsoft.com/office/drawing/2014/main" id="{D45AA85C-4C77-A5E3-CFAC-013BB0A7A0E3}"/>
              </a:ext>
            </a:extLst>
          </p:cNvPr>
          <p:cNvSpPr>
            <a:spLocks noGrp="1"/>
          </p:cNvSpPr>
          <p:nvPr>
            <p:ph type="title"/>
          </p:nvPr>
        </p:nvSpPr>
        <p:spPr>
          <a:xfrm>
            <a:off x="2628900" y="687858"/>
            <a:ext cx="15773400" cy="1341242"/>
          </a:xfrm>
        </p:spPr>
        <p:txBody>
          <a:bodyPr>
            <a:normAutofit/>
          </a:bodyPr>
          <a:lstStyle/>
          <a:p>
            <a:r>
              <a:rPr lang="en-SG" sz="8000" b="1" spc="-150"/>
              <a:t>WORD</a:t>
            </a:r>
            <a:endParaRPr lang="en-SG" sz="8000" b="1" i="1" spc="-150"/>
          </a:p>
        </p:txBody>
      </p:sp>
    </p:spTree>
    <p:extLst>
      <p:ext uri="{BB962C8B-B14F-4D97-AF65-F5344CB8AC3E}">
        <p14:creationId xmlns:p14="http://schemas.microsoft.com/office/powerpoint/2010/main" val="136661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174E-90B7-5006-96CB-F4C14049CCA5}"/>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F541080D-34AB-3D92-6EE6-A62D2FDEA98C}"/>
              </a:ext>
            </a:extLst>
          </p:cNvPr>
          <p:cNvGrpSpPr>
            <a:grpSpLocks noGrp="1" noUngrp="1" noRot="1" noMove="1" noResize="1"/>
          </p:cNvGrpSpPr>
          <p:nvPr/>
        </p:nvGrpSpPr>
        <p:grpSpPr>
          <a:xfrm rot="-5400000">
            <a:off x="3906308" y="-4114800"/>
            <a:ext cx="10703984" cy="18516600"/>
            <a:chOff x="0" y="-200775"/>
            <a:chExt cx="13716000" cy="24384000"/>
          </a:xfrm>
        </p:grpSpPr>
        <p:sp>
          <p:nvSpPr>
            <p:cNvPr id="5" name="Freeform 3">
              <a:extLst>
                <a:ext uri="{FF2B5EF4-FFF2-40B4-BE49-F238E27FC236}">
                  <a16:creationId xmlns:a16="http://schemas.microsoft.com/office/drawing/2014/main" id="{02C35E57-3357-7009-D740-815CBECEDB09}"/>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3" name="Content Placeholder 2">
            <a:extLst>
              <a:ext uri="{FF2B5EF4-FFF2-40B4-BE49-F238E27FC236}">
                <a16:creationId xmlns:a16="http://schemas.microsoft.com/office/drawing/2014/main" id="{28D858BE-EFEE-17BF-DFE2-249B2D9AB637}"/>
              </a:ext>
            </a:extLst>
          </p:cNvPr>
          <p:cNvSpPr>
            <a:spLocks noGrp="1"/>
          </p:cNvSpPr>
          <p:nvPr>
            <p:ph idx="1"/>
          </p:nvPr>
        </p:nvSpPr>
        <p:spPr>
          <a:xfrm>
            <a:off x="1143000" y="3537380"/>
            <a:ext cx="15773400" cy="6075779"/>
          </a:xfrm>
        </p:spPr>
        <p:txBody>
          <a:bodyPr>
            <a:normAutofit/>
          </a:bodyPr>
          <a:lstStyle/>
          <a:p>
            <a:pPr marL="0" lvl="0" indent="0">
              <a:buNone/>
            </a:pPr>
            <a:r>
              <a:rPr lang="en-US" sz="4800" b="1" dirty="0"/>
              <a:t>Watch this </a:t>
            </a:r>
            <a:r>
              <a:rPr lang="en-US" sz="4800" b="1" dirty="0">
                <a:hlinkClick r:id="rId4">
                  <a:extLst>
                    <a:ext uri="{A12FA001-AC4F-418D-AE19-62706E023703}">
                      <ahyp:hlinkClr xmlns:ahyp="http://schemas.microsoft.com/office/drawing/2018/hyperlinkcolor" val="tx"/>
                    </a:ext>
                  </a:extLst>
                </a:hlinkClick>
              </a:rPr>
              <a:t>Bible Project video on Justice</a:t>
            </a:r>
            <a:r>
              <a:rPr lang="en-US" sz="4800" b="1" dirty="0"/>
              <a:t>. </a:t>
            </a:r>
          </a:p>
          <a:p>
            <a:pPr marL="0" lvl="0" indent="0">
              <a:buNone/>
            </a:pPr>
            <a:endParaRPr lang="en-US" sz="4000" dirty="0"/>
          </a:p>
          <a:p>
            <a:pPr marL="0" lvl="0" indent="0">
              <a:buNone/>
            </a:pPr>
            <a:r>
              <a:rPr lang="en-US" sz="4000" dirty="0"/>
              <a:t>What is one thing that stood out to you from the video about the biblical understanding of justice?</a:t>
            </a:r>
          </a:p>
          <a:p>
            <a:pPr marL="771525" indent="-771525">
              <a:buFont typeface="+mj-lt"/>
              <a:buAutoNum type="arabicPeriod"/>
            </a:pPr>
            <a:endParaRPr lang="en-US" sz="4000" dirty="0"/>
          </a:p>
          <a:p>
            <a:pPr marL="0" indent="0">
              <a:buNone/>
            </a:pPr>
            <a:r>
              <a:rPr lang="en-US" sz="4000" dirty="0"/>
              <a:t>In the rest of this study, we will be looking at a disputation in the book of Malachi that focuses on the topic of </a:t>
            </a:r>
            <a:r>
              <a:rPr lang="en-US" sz="4000" b="1" dirty="0"/>
              <a:t>justice</a:t>
            </a:r>
            <a:r>
              <a:rPr lang="en-US" sz="4000" dirty="0"/>
              <a:t>.</a:t>
            </a:r>
          </a:p>
          <a:p>
            <a:pPr lvl="0"/>
            <a:endParaRPr lang="en-US" dirty="0"/>
          </a:p>
          <a:p>
            <a:pPr lvl="0"/>
            <a:endParaRPr lang="en-US" dirty="0"/>
          </a:p>
        </p:txBody>
      </p:sp>
      <p:sp>
        <p:nvSpPr>
          <p:cNvPr id="11" name="AutoShape 3">
            <a:extLst>
              <a:ext uri="{FF2B5EF4-FFF2-40B4-BE49-F238E27FC236}">
                <a16:creationId xmlns:a16="http://schemas.microsoft.com/office/drawing/2014/main" id="{276BB5F9-3C72-6C38-6DBB-651F676A19EA}"/>
              </a:ext>
            </a:extLst>
          </p:cNvPr>
          <p:cNvSpPr/>
          <p:nvPr/>
        </p:nvSpPr>
        <p:spPr>
          <a:xfrm flipV="1">
            <a:off x="1143000" y="2840242"/>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
        <p:nvSpPr>
          <p:cNvPr id="2" name="Title 1">
            <a:extLst>
              <a:ext uri="{FF2B5EF4-FFF2-40B4-BE49-F238E27FC236}">
                <a16:creationId xmlns:a16="http://schemas.microsoft.com/office/drawing/2014/main" id="{5E7F14D0-E55E-2CBF-9EAF-54D18CB46465}"/>
              </a:ext>
            </a:extLst>
          </p:cNvPr>
          <p:cNvSpPr txBox="1">
            <a:spLocks/>
          </p:cNvSpPr>
          <p:nvPr/>
        </p:nvSpPr>
        <p:spPr>
          <a:xfrm>
            <a:off x="1078461" y="1048007"/>
            <a:ext cx="15773400" cy="1607040"/>
          </a:xfrm>
          <a:prstGeom prst="rect">
            <a:avLst/>
          </a:prstGeom>
        </p:spPr>
        <p:txBody>
          <a:bodyPr vert="horz" lIns="91440" tIns="45720" rIns="91440" bIns="45720" rtlCol="0" anchor="ctr">
            <a:normAutofit/>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6000" b="1" spc="-150" dirty="0"/>
              <a:t>Activity 1: Watch a Video</a:t>
            </a:r>
            <a:endParaRPr lang="en-SG" sz="6000" b="1" i="1" spc="-150" dirty="0"/>
          </a:p>
        </p:txBody>
      </p:sp>
    </p:spTree>
    <p:extLst>
      <p:ext uri="{BB962C8B-B14F-4D97-AF65-F5344CB8AC3E}">
        <p14:creationId xmlns:p14="http://schemas.microsoft.com/office/powerpoint/2010/main" val="2874029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548C8-E668-CC84-B09A-44330B755422}"/>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B830208A-FA3C-AFF9-30F8-EB99B34F00D2}"/>
              </a:ext>
            </a:extLst>
          </p:cNvPr>
          <p:cNvGrpSpPr>
            <a:grpSpLocks noGrp="1" noUngrp="1" noRot="1" noMove="1" noResize="1"/>
          </p:cNvGrpSpPr>
          <p:nvPr/>
        </p:nvGrpSpPr>
        <p:grpSpPr>
          <a:xfrm rot="-5400000">
            <a:off x="3792008" y="-3906308"/>
            <a:ext cx="10703984" cy="18516600"/>
            <a:chOff x="0" y="-200775"/>
            <a:chExt cx="13716000" cy="24384000"/>
          </a:xfrm>
        </p:grpSpPr>
        <p:sp>
          <p:nvSpPr>
            <p:cNvPr id="5" name="Freeform 3">
              <a:extLst>
                <a:ext uri="{FF2B5EF4-FFF2-40B4-BE49-F238E27FC236}">
                  <a16:creationId xmlns:a16="http://schemas.microsoft.com/office/drawing/2014/main" id="{49F59989-951D-126B-575B-A8D7850ADC7C}"/>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28601C5D-73A5-7E28-B3F4-1AA6D65D514D}"/>
              </a:ext>
            </a:extLst>
          </p:cNvPr>
          <p:cNvSpPr>
            <a:spLocks noGrp="1"/>
          </p:cNvSpPr>
          <p:nvPr>
            <p:ph type="title"/>
          </p:nvPr>
        </p:nvSpPr>
        <p:spPr>
          <a:xfrm>
            <a:off x="1371600" y="1272081"/>
            <a:ext cx="15773400" cy="1398026"/>
          </a:xfrm>
        </p:spPr>
        <p:txBody>
          <a:bodyPr>
            <a:normAutofit/>
          </a:bodyPr>
          <a:lstStyle/>
          <a:p>
            <a:r>
              <a:rPr lang="en-SG" sz="6000" b="1" spc="-150"/>
              <a:t>Activity 2: Read &amp; Discuss</a:t>
            </a:r>
            <a:endParaRPr lang="en-SG" sz="6000" b="1" i="1" spc="-150"/>
          </a:p>
        </p:txBody>
      </p:sp>
      <p:sp>
        <p:nvSpPr>
          <p:cNvPr id="3" name="Content Placeholder 2">
            <a:extLst>
              <a:ext uri="{FF2B5EF4-FFF2-40B4-BE49-F238E27FC236}">
                <a16:creationId xmlns:a16="http://schemas.microsoft.com/office/drawing/2014/main" id="{CE642879-B4B8-498F-E7A9-5F0699BDBDB7}"/>
              </a:ext>
            </a:extLst>
          </p:cNvPr>
          <p:cNvSpPr>
            <a:spLocks noGrp="1"/>
          </p:cNvSpPr>
          <p:nvPr>
            <p:ph idx="1"/>
          </p:nvPr>
        </p:nvSpPr>
        <p:spPr>
          <a:xfrm>
            <a:off x="1257299" y="3354006"/>
            <a:ext cx="15773400" cy="6527007"/>
          </a:xfrm>
        </p:spPr>
        <p:txBody>
          <a:bodyPr>
            <a:normAutofit/>
          </a:bodyPr>
          <a:lstStyle/>
          <a:p>
            <a:pPr marL="0" indent="0">
              <a:buNone/>
            </a:pPr>
            <a:r>
              <a:rPr lang="en-SG" sz="4800" b="1" dirty="0"/>
              <a:t>Read Malachi 2:17 and answer Questions 1 and 2:</a:t>
            </a:r>
          </a:p>
          <a:p>
            <a:pPr marL="0" indent="0">
              <a:buNone/>
            </a:pPr>
            <a:endParaRPr lang="en-US" sz="4800" dirty="0"/>
          </a:p>
          <a:p>
            <a:pPr marL="771525" indent="-771525">
              <a:buFont typeface="+mj-lt"/>
              <a:buAutoNum type="arabicPeriod"/>
            </a:pPr>
            <a:r>
              <a:rPr lang="en-US" sz="4000" dirty="0"/>
              <a:t>What was the charge that the people were bringing against God? </a:t>
            </a:r>
          </a:p>
          <a:p>
            <a:pPr marL="771525" indent="-771525">
              <a:buFont typeface="+mj-lt"/>
              <a:buAutoNum type="arabicPeriod"/>
            </a:pPr>
            <a:r>
              <a:rPr lang="en-US" sz="4000" dirty="0"/>
              <a:t>Why do you think it was wearying to God?</a:t>
            </a:r>
            <a:endParaRPr lang="en-SG" sz="4000" dirty="0"/>
          </a:p>
        </p:txBody>
      </p:sp>
      <p:sp>
        <p:nvSpPr>
          <p:cNvPr id="6" name="AutoShape 3">
            <a:extLst>
              <a:ext uri="{FF2B5EF4-FFF2-40B4-BE49-F238E27FC236}">
                <a16:creationId xmlns:a16="http://schemas.microsoft.com/office/drawing/2014/main" id="{74339EDE-A9CC-D4C6-BE9B-575289114446}"/>
              </a:ext>
            </a:extLst>
          </p:cNvPr>
          <p:cNvSpPr/>
          <p:nvPr/>
        </p:nvSpPr>
        <p:spPr>
          <a:xfrm flipV="1">
            <a:off x="1371600" y="2809179"/>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3098659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3B1AB-873E-9E95-69A1-CDB53A2286A3}"/>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9A32F2C9-6491-253D-CED6-72BE4115F5B2}"/>
              </a:ext>
            </a:extLst>
          </p:cNvPr>
          <p:cNvGrpSpPr>
            <a:grpSpLocks noGrp="1" noUngrp="1" noRot="1" noMove="1" noResize="1"/>
          </p:cNvGrpSpPr>
          <p:nvPr/>
        </p:nvGrpSpPr>
        <p:grpSpPr>
          <a:xfrm rot="-5400000">
            <a:off x="3792008" y="-3906308"/>
            <a:ext cx="10703984" cy="18516600"/>
            <a:chOff x="0" y="-200775"/>
            <a:chExt cx="13716000" cy="24384000"/>
          </a:xfrm>
        </p:grpSpPr>
        <p:sp>
          <p:nvSpPr>
            <p:cNvPr id="5" name="Freeform 3">
              <a:extLst>
                <a:ext uri="{FF2B5EF4-FFF2-40B4-BE49-F238E27FC236}">
                  <a16:creationId xmlns:a16="http://schemas.microsoft.com/office/drawing/2014/main" id="{E7BBBB61-06AB-D569-E39C-6D723F36EE62}"/>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1438B780-940E-957E-D58A-089C4E920A7A}"/>
              </a:ext>
            </a:extLst>
          </p:cNvPr>
          <p:cNvSpPr>
            <a:spLocks noGrp="1"/>
          </p:cNvSpPr>
          <p:nvPr>
            <p:ph type="title"/>
          </p:nvPr>
        </p:nvSpPr>
        <p:spPr>
          <a:xfrm>
            <a:off x="2302865" y="345363"/>
            <a:ext cx="15773400" cy="1988345"/>
          </a:xfrm>
        </p:spPr>
        <p:txBody>
          <a:bodyPr>
            <a:normAutofit/>
          </a:bodyPr>
          <a:lstStyle/>
          <a:p>
            <a:r>
              <a:rPr lang="en-SG" sz="4800" b="1" spc="-150"/>
              <a:t>Question 1 Discussion Notes</a:t>
            </a:r>
            <a:endParaRPr lang="en-SG" sz="4800" b="1" i="1" spc="-150"/>
          </a:p>
        </p:txBody>
      </p:sp>
      <p:sp>
        <p:nvSpPr>
          <p:cNvPr id="3" name="Content Placeholder 2">
            <a:extLst>
              <a:ext uri="{FF2B5EF4-FFF2-40B4-BE49-F238E27FC236}">
                <a16:creationId xmlns:a16="http://schemas.microsoft.com/office/drawing/2014/main" id="{A37CB613-6F66-BF45-70F4-EF9C409586C1}"/>
              </a:ext>
            </a:extLst>
          </p:cNvPr>
          <p:cNvSpPr>
            <a:spLocks noGrp="1"/>
          </p:cNvSpPr>
          <p:nvPr>
            <p:ph idx="1"/>
          </p:nvPr>
        </p:nvSpPr>
        <p:spPr>
          <a:xfrm>
            <a:off x="1257300" y="2333708"/>
            <a:ext cx="16551015" cy="6527007"/>
          </a:xfrm>
        </p:spPr>
        <p:txBody>
          <a:bodyPr>
            <a:noAutofit/>
          </a:bodyPr>
          <a:lstStyle/>
          <a:p>
            <a:r>
              <a:rPr lang="en-SG" sz="4000"/>
              <a:t>The people accused God of considering evildoers good, and even delights in them. In effect, they were calling their faithful covenant-keeping God evil!</a:t>
            </a:r>
          </a:p>
          <a:p>
            <a:r>
              <a:rPr lang="en-SG" sz="4000"/>
              <a:t>The people also asked: “where is the God of justice?” The implication of this is that they believed that either (a) God is unjust or (b) God doesn’t exist.</a:t>
            </a:r>
          </a:p>
          <a:p>
            <a:pPr marL="0" indent="0">
              <a:buNone/>
            </a:pPr>
            <a:endParaRPr lang="en-SG" sz="4000" b="1"/>
          </a:p>
          <a:p>
            <a:pPr marL="0" indent="0">
              <a:buNone/>
            </a:pPr>
            <a:r>
              <a:rPr lang="en-SG" sz="4000" b="1" i="1">
                <a:solidFill>
                  <a:schemeClr val="accent2">
                    <a:lumMod val="75000"/>
                  </a:schemeClr>
                </a:solidFill>
              </a:rPr>
              <a:t>Why this matters</a:t>
            </a:r>
            <a:r>
              <a:rPr lang="en-SG" sz="4000" b="1">
                <a:solidFill>
                  <a:schemeClr val="accent2">
                    <a:lumMod val="75000"/>
                  </a:schemeClr>
                </a:solidFill>
              </a:rPr>
              <a:t>: </a:t>
            </a:r>
            <a:r>
              <a:rPr lang="en-SG" sz="4000" i="1"/>
              <a:t>In our moments of suffering and pain, perhaps we too have had grave doubts about God’s goodness and presence in our lives.</a:t>
            </a:r>
          </a:p>
          <a:p>
            <a:pPr marL="0" indent="0">
              <a:buNone/>
            </a:pPr>
            <a:endParaRPr lang="en-SG" sz="4000"/>
          </a:p>
        </p:txBody>
      </p:sp>
      <p:sp>
        <p:nvSpPr>
          <p:cNvPr id="6" name="TextBox 5">
            <a:extLst>
              <a:ext uri="{FF2B5EF4-FFF2-40B4-BE49-F238E27FC236}">
                <a16:creationId xmlns:a16="http://schemas.microsoft.com/office/drawing/2014/main" id="{F46439E3-EA99-DB1C-B77E-B35465D75331}"/>
              </a:ext>
            </a:extLst>
          </p:cNvPr>
          <p:cNvSpPr txBox="1"/>
          <p:nvPr/>
        </p:nvSpPr>
        <p:spPr>
          <a:xfrm>
            <a:off x="1257300" y="9073235"/>
            <a:ext cx="16818965" cy="584775"/>
          </a:xfrm>
          <a:prstGeom prst="rect">
            <a:avLst/>
          </a:prstGeom>
          <a:noFill/>
        </p:spPr>
        <p:txBody>
          <a:bodyPr wrap="square" rtlCol="0">
            <a:spAutoFit/>
          </a:bodyPr>
          <a:lstStyle/>
          <a:p>
            <a:r>
              <a:rPr lang="en-US" sz="3200"/>
              <a:t>*Petterson. </a:t>
            </a:r>
            <a:r>
              <a:rPr lang="en-US" sz="3200" i="1"/>
              <a:t>Haggai, Zechariah, and Malachi. </a:t>
            </a:r>
            <a:r>
              <a:rPr lang="en-US" sz="3200"/>
              <a:t>p 361</a:t>
            </a:r>
            <a:endParaRPr lang="en-SG" sz="3200"/>
          </a:p>
        </p:txBody>
      </p:sp>
      <p:sp>
        <p:nvSpPr>
          <p:cNvPr id="7" name="Freeform 8" descr="Postit Notes with solid fill">
            <a:extLst>
              <a:ext uri="{FF2B5EF4-FFF2-40B4-BE49-F238E27FC236}">
                <a16:creationId xmlns:a16="http://schemas.microsoft.com/office/drawing/2014/main" id="{FB29A5C2-7C84-AE74-DECF-1E13525EEDE6}"/>
              </a:ext>
            </a:extLst>
          </p:cNvPr>
          <p:cNvSpPr/>
          <p:nvPr/>
        </p:nvSpPr>
        <p:spPr>
          <a:xfrm>
            <a:off x="1143000" y="9144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3500651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2E9D-51D0-E5D1-729C-5BCD2BB04731}"/>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9505A01D-F5D2-C8D9-9305-8776277C4F32}"/>
              </a:ext>
            </a:extLst>
          </p:cNvPr>
          <p:cNvGrpSpPr>
            <a:grpSpLocks noGrp="1" noUngrp="1" noRot="1" noMove="1" noResize="1"/>
          </p:cNvGrpSpPr>
          <p:nvPr/>
        </p:nvGrpSpPr>
        <p:grpSpPr>
          <a:xfrm rot="-5400000">
            <a:off x="3911931" y="-4114800"/>
            <a:ext cx="10703984" cy="18516600"/>
            <a:chOff x="0" y="-200775"/>
            <a:chExt cx="13716000" cy="24384000"/>
          </a:xfrm>
        </p:grpSpPr>
        <p:sp>
          <p:nvSpPr>
            <p:cNvPr id="5" name="Freeform 3">
              <a:extLst>
                <a:ext uri="{FF2B5EF4-FFF2-40B4-BE49-F238E27FC236}">
                  <a16:creationId xmlns:a16="http://schemas.microsoft.com/office/drawing/2014/main" id="{79E98D7D-67E5-65CD-8B75-FDE6EC625F73}"/>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5E432E4A-84C7-4155-B020-572A4A07C118}"/>
              </a:ext>
            </a:extLst>
          </p:cNvPr>
          <p:cNvSpPr>
            <a:spLocks noGrp="1"/>
          </p:cNvSpPr>
          <p:nvPr>
            <p:ph type="title"/>
          </p:nvPr>
        </p:nvSpPr>
        <p:spPr>
          <a:xfrm>
            <a:off x="2403111" y="754951"/>
            <a:ext cx="15773400" cy="1281112"/>
          </a:xfrm>
        </p:spPr>
        <p:txBody>
          <a:bodyPr>
            <a:normAutofit/>
          </a:bodyPr>
          <a:lstStyle/>
          <a:p>
            <a:r>
              <a:rPr lang="en-SG" sz="4800" b="1"/>
              <a:t>Question 2 Discussion Notes</a:t>
            </a:r>
            <a:endParaRPr lang="en-SG" sz="4800" b="1" i="1"/>
          </a:p>
        </p:txBody>
      </p:sp>
      <p:sp>
        <p:nvSpPr>
          <p:cNvPr id="3" name="Content Placeholder 2">
            <a:extLst>
              <a:ext uri="{FF2B5EF4-FFF2-40B4-BE49-F238E27FC236}">
                <a16:creationId xmlns:a16="http://schemas.microsoft.com/office/drawing/2014/main" id="{8236D714-BCF6-99C6-92F6-71A87B72AD20}"/>
              </a:ext>
            </a:extLst>
          </p:cNvPr>
          <p:cNvSpPr>
            <a:spLocks noGrp="1"/>
          </p:cNvSpPr>
          <p:nvPr>
            <p:ph idx="1"/>
          </p:nvPr>
        </p:nvSpPr>
        <p:spPr>
          <a:xfrm>
            <a:off x="1143000" y="2210295"/>
            <a:ext cx="16551015" cy="6527007"/>
          </a:xfrm>
        </p:spPr>
        <p:txBody>
          <a:bodyPr vert="horz" lIns="91440" tIns="45720" rIns="91440" bIns="45720" rtlCol="0" anchor="t">
            <a:noAutofit/>
          </a:bodyPr>
          <a:lstStyle/>
          <a:p>
            <a:r>
              <a:rPr lang="en-SG" sz="4000" dirty="0"/>
              <a:t>God was wearied by His people’s </a:t>
            </a:r>
            <a:r>
              <a:rPr lang="en-SG" sz="4000" b="1" dirty="0"/>
              <a:t>faithlessness</a:t>
            </a:r>
            <a:r>
              <a:rPr lang="en-SG" sz="4000" dirty="0"/>
              <a:t>. They had forgotten His covenantal love and His past deliverance (He brought them back from exile!) – that’s why they could call God evil.</a:t>
            </a:r>
          </a:p>
          <a:p>
            <a:r>
              <a:rPr lang="en-SG" sz="4000" dirty="0"/>
              <a:t>God was also wearied by the fact that His people were </a:t>
            </a:r>
            <a:r>
              <a:rPr lang="en-SG" sz="4000" b="1" dirty="0"/>
              <a:t>far</a:t>
            </a:r>
            <a:r>
              <a:rPr lang="en-SG" sz="4000" dirty="0"/>
              <a:t> from Him. They lamented to each other about His supposed injustice – but did not </a:t>
            </a:r>
            <a:r>
              <a:rPr lang="en-SG" sz="4000" b="1" dirty="0"/>
              <a:t>bring</a:t>
            </a:r>
            <a:r>
              <a:rPr lang="en-SG" sz="4000" dirty="0"/>
              <a:t> these laments to </a:t>
            </a:r>
            <a:r>
              <a:rPr lang="en-SG" sz="4000" b="1" dirty="0"/>
              <a:t>Him</a:t>
            </a:r>
            <a:r>
              <a:rPr lang="en-SG" sz="4000" dirty="0"/>
              <a:t> in </a:t>
            </a:r>
            <a:r>
              <a:rPr lang="en-SG" sz="4000" b="1" dirty="0"/>
              <a:t>prayer</a:t>
            </a:r>
            <a:r>
              <a:rPr lang="en-SG" sz="4000" dirty="0"/>
              <a:t>!*</a:t>
            </a:r>
          </a:p>
          <a:p>
            <a:endParaRPr lang="en-SG" sz="4000" dirty="0"/>
          </a:p>
          <a:p>
            <a:r>
              <a:rPr lang="en-SG" sz="4000" b="1" i="1" dirty="0">
                <a:solidFill>
                  <a:schemeClr val="accent2">
                    <a:lumMod val="75000"/>
                  </a:schemeClr>
                </a:solidFill>
              </a:rPr>
              <a:t>Why this matters</a:t>
            </a:r>
            <a:r>
              <a:rPr lang="en-SG" sz="4000" b="1" dirty="0">
                <a:solidFill>
                  <a:schemeClr val="accent2">
                    <a:lumMod val="75000"/>
                  </a:schemeClr>
                </a:solidFill>
              </a:rPr>
              <a:t>: </a:t>
            </a:r>
            <a:r>
              <a:rPr lang="en-SG" sz="4000" dirty="0"/>
              <a:t>One third of the psalms in the Bible are laments – complaint prayers </a:t>
            </a:r>
            <a:r>
              <a:rPr lang="en-SG" sz="4000" b="1" dirty="0"/>
              <a:t>directed to God</a:t>
            </a:r>
            <a:r>
              <a:rPr lang="en-SG" sz="4000" dirty="0"/>
              <a:t>. Let’s bring our burdens and frustrations </a:t>
            </a:r>
            <a:r>
              <a:rPr lang="en-SG" sz="4000" i="1" dirty="0"/>
              <a:t>to God</a:t>
            </a:r>
            <a:r>
              <a:rPr lang="en-SG" sz="4000" dirty="0"/>
              <a:t> honestly, in prayer – rather than complaining </a:t>
            </a:r>
            <a:r>
              <a:rPr lang="en-SG" sz="4000" i="1" dirty="0"/>
              <a:t>about God</a:t>
            </a:r>
            <a:r>
              <a:rPr lang="en-SG" sz="4000" dirty="0"/>
              <a:t> to ourselves and others.</a:t>
            </a:r>
          </a:p>
        </p:txBody>
      </p:sp>
      <p:sp>
        <p:nvSpPr>
          <p:cNvPr id="6" name="TextBox 5">
            <a:extLst>
              <a:ext uri="{FF2B5EF4-FFF2-40B4-BE49-F238E27FC236}">
                <a16:creationId xmlns:a16="http://schemas.microsoft.com/office/drawing/2014/main" id="{A05A534C-148D-651A-3B93-40986E747CCB}"/>
              </a:ext>
            </a:extLst>
          </p:cNvPr>
          <p:cNvSpPr txBox="1"/>
          <p:nvPr/>
        </p:nvSpPr>
        <p:spPr>
          <a:xfrm>
            <a:off x="1228725" y="9763780"/>
            <a:ext cx="16818965" cy="461665"/>
          </a:xfrm>
          <a:prstGeom prst="rect">
            <a:avLst/>
          </a:prstGeom>
          <a:noFill/>
        </p:spPr>
        <p:txBody>
          <a:bodyPr wrap="square" rtlCol="0">
            <a:spAutoFit/>
          </a:bodyPr>
          <a:lstStyle/>
          <a:p>
            <a:r>
              <a:rPr lang="en-US" sz="2400" dirty="0"/>
              <a:t>*Petterson. </a:t>
            </a:r>
            <a:r>
              <a:rPr lang="en-US" sz="2400" i="1" dirty="0"/>
              <a:t>Haggai, Zechariah, and Malachi. </a:t>
            </a:r>
            <a:r>
              <a:rPr lang="en-US" sz="2400" dirty="0"/>
              <a:t>p 361</a:t>
            </a:r>
            <a:endParaRPr lang="en-SG" sz="2400" dirty="0"/>
          </a:p>
        </p:txBody>
      </p:sp>
      <p:sp>
        <p:nvSpPr>
          <p:cNvPr id="7" name="Freeform 8" descr="Postit Notes with solid fill">
            <a:extLst>
              <a:ext uri="{FF2B5EF4-FFF2-40B4-BE49-F238E27FC236}">
                <a16:creationId xmlns:a16="http://schemas.microsoft.com/office/drawing/2014/main" id="{24D2FD99-3353-27CE-FB6A-2CD91F13D8F9}"/>
              </a:ext>
            </a:extLst>
          </p:cNvPr>
          <p:cNvSpPr/>
          <p:nvPr/>
        </p:nvSpPr>
        <p:spPr>
          <a:xfrm>
            <a:off x="1143000" y="9144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354985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0BB33-B795-0688-F1A5-2BB038DE4972}"/>
            </a:ext>
          </a:extLst>
        </p:cNvPr>
        <p:cNvGrpSpPr/>
        <p:nvPr/>
      </p:nvGrpSpPr>
      <p:grpSpPr>
        <a:xfrm>
          <a:off x="0" y="0"/>
          <a:ext cx="0" cy="0"/>
          <a:chOff x="0" y="0"/>
          <a:chExt cx="0" cy="0"/>
        </a:xfrm>
      </p:grpSpPr>
      <p:sp>
        <p:nvSpPr>
          <p:cNvPr id="4" name="Freeform 3">
            <a:extLst>
              <a:ext uri="{FF2B5EF4-FFF2-40B4-BE49-F238E27FC236}">
                <a16:creationId xmlns:a16="http://schemas.microsoft.com/office/drawing/2014/main" id="{7D1FA062-06D6-72A0-34BC-8C28E3DAF317}"/>
              </a:ext>
            </a:extLst>
          </p:cNvPr>
          <p:cNvSpPr>
            <a:spLocks noGrp="1" noRot="1" noMove="1" noResize="1" noEditPoints="1" noAdjustHandles="1" noChangeArrowheads="1" noChangeShapeType="1"/>
          </p:cNvSpPr>
          <p:nvPr/>
        </p:nvSpPr>
        <p:spPr>
          <a:xfrm rot="16200000">
            <a:off x="3886200" y="-4018547"/>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sp>
        <p:nvSpPr>
          <p:cNvPr id="2" name="Title 1">
            <a:extLst>
              <a:ext uri="{FF2B5EF4-FFF2-40B4-BE49-F238E27FC236}">
                <a16:creationId xmlns:a16="http://schemas.microsoft.com/office/drawing/2014/main" id="{BB812F8C-178F-7B55-3B89-8C8C62D30D6D}"/>
              </a:ext>
            </a:extLst>
          </p:cNvPr>
          <p:cNvSpPr>
            <a:spLocks noGrp="1"/>
          </p:cNvSpPr>
          <p:nvPr>
            <p:ph type="title"/>
          </p:nvPr>
        </p:nvSpPr>
        <p:spPr>
          <a:xfrm>
            <a:off x="1873527" y="478610"/>
            <a:ext cx="15773400" cy="1988345"/>
          </a:xfrm>
        </p:spPr>
        <p:txBody>
          <a:bodyPr>
            <a:normAutofit/>
          </a:bodyPr>
          <a:lstStyle/>
          <a:p>
            <a:r>
              <a:rPr lang="en-SG" sz="6000" b="1" spc="-300">
                <a:solidFill>
                  <a:schemeClr val="bg1"/>
                </a:solidFill>
              </a:rPr>
              <a:t>Exegetical Insight: who was the messenger of the covenant (Mal 3:1)?</a:t>
            </a:r>
            <a:endParaRPr lang="en-SG" sz="6000" b="1" i="1" spc="-300">
              <a:solidFill>
                <a:schemeClr val="bg1"/>
              </a:solidFill>
            </a:endParaRPr>
          </a:p>
        </p:txBody>
      </p:sp>
      <p:sp>
        <p:nvSpPr>
          <p:cNvPr id="3" name="Content Placeholder 2">
            <a:extLst>
              <a:ext uri="{FF2B5EF4-FFF2-40B4-BE49-F238E27FC236}">
                <a16:creationId xmlns:a16="http://schemas.microsoft.com/office/drawing/2014/main" id="{A8A28222-9CC5-1576-D6C6-6DF561D91BAE}"/>
              </a:ext>
            </a:extLst>
          </p:cNvPr>
          <p:cNvSpPr>
            <a:spLocks noGrp="1"/>
          </p:cNvSpPr>
          <p:nvPr>
            <p:ph idx="1"/>
          </p:nvPr>
        </p:nvSpPr>
        <p:spPr>
          <a:xfrm>
            <a:off x="1152524" y="3115671"/>
            <a:ext cx="15773400" cy="6075779"/>
          </a:xfrm>
        </p:spPr>
        <p:txBody>
          <a:bodyPr>
            <a:normAutofit/>
          </a:bodyPr>
          <a:lstStyle/>
          <a:p>
            <a:pPr lvl="0"/>
            <a:r>
              <a:rPr lang="en-SG" sz="4000">
                <a:solidFill>
                  <a:schemeClr val="bg1"/>
                </a:solidFill>
              </a:rPr>
              <a:t>3:1 mentions the “messenger of the covenant”.</a:t>
            </a:r>
          </a:p>
          <a:p>
            <a:pPr lvl="0"/>
            <a:r>
              <a:rPr lang="en-SG" sz="4000">
                <a:solidFill>
                  <a:schemeClr val="bg1"/>
                </a:solidFill>
              </a:rPr>
              <a:t>While scholars disagree as to the identity of this messenger (whether Yahweh himself, a messianic or a prophetic figure), more important is his function – to enforce the terms of the Mosaic covenant and refine God’s priesthood and people to follow it.</a:t>
            </a:r>
          </a:p>
          <a:p>
            <a:pPr lvl="0"/>
            <a:r>
              <a:rPr lang="en-SG" sz="4000">
                <a:solidFill>
                  <a:schemeClr val="bg1"/>
                </a:solidFill>
              </a:rPr>
              <a:t>In the New Testament – John the Baptist is the fulfilment of the messenger who goes before the Lord Jesus to prepare the way.</a:t>
            </a:r>
          </a:p>
          <a:p>
            <a:pPr lvl="0"/>
            <a:r>
              <a:rPr lang="en-SG" sz="4000">
                <a:solidFill>
                  <a:schemeClr val="bg1"/>
                </a:solidFill>
              </a:rPr>
              <a:t>“The Lord suddenly coming to his temple” is also fulfilled by Jesus in the New Testament.</a:t>
            </a:r>
          </a:p>
        </p:txBody>
      </p:sp>
      <p:pic>
        <p:nvPicPr>
          <p:cNvPr id="5" name="Graphic 4" descr="Magnifying glass with solid fill">
            <a:extLst>
              <a:ext uri="{FF2B5EF4-FFF2-40B4-BE49-F238E27FC236}">
                <a16:creationId xmlns:a16="http://schemas.microsoft.com/office/drawing/2014/main" id="{C72435D6-B88D-DD89-3CE7-DD2EAA367F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9004" y="648716"/>
            <a:ext cx="914400" cy="914400"/>
          </a:xfrm>
          <a:prstGeom prst="rect">
            <a:avLst/>
          </a:prstGeom>
        </p:spPr>
      </p:pic>
      <p:sp>
        <p:nvSpPr>
          <p:cNvPr id="6" name="Freeform 5">
            <a:extLst>
              <a:ext uri="{FF2B5EF4-FFF2-40B4-BE49-F238E27FC236}">
                <a16:creationId xmlns:a16="http://schemas.microsoft.com/office/drawing/2014/main" id="{F3591AB4-270D-B876-256E-3351033CEBBB}"/>
              </a:ext>
            </a:extLst>
          </p:cNvPr>
          <p:cNvSpPr/>
          <p:nvPr/>
        </p:nvSpPr>
        <p:spPr>
          <a:xfrm>
            <a:off x="1152524" y="2511090"/>
            <a:ext cx="1618488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142052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008E2-B2D8-22F3-8C65-2A4B0B6CE5AC}"/>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20515A39-C8E3-B95A-4B4E-03EE86DB4EF8}"/>
              </a:ext>
            </a:extLst>
          </p:cNvPr>
          <p:cNvGrpSpPr>
            <a:grpSpLocks noGrp="1" noUngrp="1" noRot="1" noMove="1" noResize="1"/>
          </p:cNvGrpSpPr>
          <p:nvPr/>
        </p:nvGrpSpPr>
        <p:grpSpPr>
          <a:xfrm rot="-5400000">
            <a:off x="3792008" y="-3906308"/>
            <a:ext cx="10703984" cy="18516600"/>
            <a:chOff x="0" y="-200775"/>
            <a:chExt cx="13716000" cy="24384000"/>
          </a:xfrm>
        </p:grpSpPr>
        <p:sp>
          <p:nvSpPr>
            <p:cNvPr id="5" name="Freeform 3">
              <a:extLst>
                <a:ext uri="{FF2B5EF4-FFF2-40B4-BE49-F238E27FC236}">
                  <a16:creationId xmlns:a16="http://schemas.microsoft.com/office/drawing/2014/main" id="{0FCCA0D0-67DA-36A8-305D-CF3F38A99150}"/>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CFA462CD-0DBF-0510-633F-F6E8AC142033}"/>
              </a:ext>
            </a:extLst>
          </p:cNvPr>
          <p:cNvSpPr>
            <a:spLocks noGrp="1"/>
          </p:cNvSpPr>
          <p:nvPr>
            <p:ph type="title"/>
          </p:nvPr>
        </p:nvSpPr>
        <p:spPr>
          <a:xfrm>
            <a:off x="1143000" y="593515"/>
            <a:ext cx="15773400" cy="1988345"/>
          </a:xfrm>
        </p:spPr>
        <p:txBody>
          <a:bodyPr>
            <a:normAutofit/>
          </a:bodyPr>
          <a:lstStyle/>
          <a:p>
            <a:r>
              <a:rPr lang="en-SG" sz="6000" b="1" spc="-150"/>
              <a:t>Activity 3: Read &amp; Discuss</a:t>
            </a:r>
          </a:p>
        </p:txBody>
      </p:sp>
      <p:sp>
        <p:nvSpPr>
          <p:cNvPr id="3" name="Content Placeholder 2">
            <a:extLst>
              <a:ext uri="{FF2B5EF4-FFF2-40B4-BE49-F238E27FC236}">
                <a16:creationId xmlns:a16="http://schemas.microsoft.com/office/drawing/2014/main" id="{8320B632-3C64-4523-B776-218ED7E9173D}"/>
              </a:ext>
            </a:extLst>
          </p:cNvPr>
          <p:cNvSpPr>
            <a:spLocks noGrp="1"/>
          </p:cNvSpPr>
          <p:nvPr>
            <p:ph idx="1"/>
          </p:nvPr>
        </p:nvSpPr>
        <p:spPr>
          <a:xfrm>
            <a:off x="1143000" y="2425281"/>
            <a:ext cx="15773400" cy="6527007"/>
          </a:xfrm>
        </p:spPr>
        <p:txBody>
          <a:bodyPr>
            <a:normAutofit/>
          </a:bodyPr>
          <a:lstStyle/>
          <a:p>
            <a:pPr marL="0" indent="0">
              <a:buNone/>
            </a:pPr>
            <a:endParaRPr lang="en-SG" sz="4800" b="1" dirty="0"/>
          </a:p>
          <a:p>
            <a:pPr marL="0" indent="0">
              <a:buNone/>
            </a:pPr>
            <a:r>
              <a:rPr lang="en-SG" sz="4800" b="1" dirty="0"/>
              <a:t>Read Malachi 3:1-4 and answer questions 3 and 4</a:t>
            </a:r>
          </a:p>
          <a:p>
            <a:pPr marL="0" indent="0">
              <a:buNone/>
            </a:pPr>
            <a:endParaRPr lang="en-US" sz="4800" dirty="0"/>
          </a:p>
          <a:p>
            <a:pPr marL="771525" indent="-771525">
              <a:buFont typeface="+mj-lt"/>
              <a:buAutoNum type="arabicPeriod" startAt="3"/>
            </a:pPr>
            <a:r>
              <a:rPr lang="en-US" sz="4000" dirty="0"/>
              <a:t>How does the reply about the sending of the messenger and the arrival of the LORD Himself address the people’s charge of injustice? (Read Mal 3:2)</a:t>
            </a:r>
          </a:p>
          <a:p>
            <a:pPr marL="771525" indent="-771525">
              <a:buFont typeface="+mj-lt"/>
              <a:buAutoNum type="arabicPeriod" startAt="4"/>
            </a:pPr>
            <a:r>
              <a:rPr lang="en-US" sz="4000" dirty="0"/>
              <a:t>What will take place when the Lord and His messenger come?</a:t>
            </a:r>
          </a:p>
          <a:p>
            <a:pPr marL="0" indent="0">
              <a:buNone/>
            </a:pPr>
            <a:endParaRPr lang="en-SG" sz="4800" dirty="0"/>
          </a:p>
        </p:txBody>
      </p:sp>
      <p:sp>
        <p:nvSpPr>
          <p:cNvPr id="6" name="AutoShape 3">
            <a:extLst>
              <a:ext uri="{FF2B5EF4-FFF2-40B4-BE49-F238E27FC236}">
                <a16:creationId xmlns:a16="http://schemas.microsoft.com/office/drawing/2014/main" id="{E2CB17AA-F4D4-9261-F21F-A27EE7FBC9FB}"/>
              </a:ext>
            </a:extLst>
          </p:cNvPr>
          <p:cNvSpPr/>
          <p:nvPr/>
        </p:nvSpPr>
        <p:spPr>
          <a:xfrm flipV="1">
            <a:off x="1143000" y="2425281"/>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781654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7F57-A291-8AEE-2898-B6AFCC90A05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A4A61F12-1924-550B-6806-EE0A9BDE2C92}"/>
              </a:ext>
            </a:extLst>
          </p:cNvPr>
          <p:cNvGrpSpPr>
            <a:grpSpLocks noGrp="1" noUngrp="1" noRot="1" noMove="1" noResize="1"/>
          </p:cNvGrpSpPr>
          <p:nvPr/>
        </p:nvGrpSpPr>
        <p:grpSpPr>
          <a:xfrm rot="-5400000">
            <a:off x="3792008" y="-3906308"/>
            <a:ext cx="10703984" cy="18516600"/>
            <a:chOff x="0" y="-200775"/>
            <a:chExt cx="13716000" cy="24384000"/>
          </a:xfrm>
        </p:grpSpPr>
        <p:sp>
          <p:nvSpPr>
            <p:cNvPr id="5" name="Freeform 3">
              <a:extLst>
                <a:ext uri="{FF2B5EF4-FFF2-40B4-BE49-F238E27FC236}">
                  <a16:creationId xmlns:a16="http://schemas.microsoft.com/office/drawing/2014/main" id="{74FCEA58-EEC7-62A0-7756-7E0220FE9BF2}"/>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835B9EBD-20D0-7A8F-0D39-3F6B0A31508E}"/>
              </a:ext>
            </a:extLst>
          </p:cNvPr>
          <p:cNvSpPr>
            <a:spLocks noGrp="1"/>
          </p:cNvSpPr>
          <p:nvPr>
            <p:ph type="title"/>
          </p:nvPr>
        </p:nvSpPr>
        <p:spPr>
          <a:xfrm>
            <a:off x="2400300" y="736867"/>
            <a:ext cx="15773400" cy="1378835"/>
          </a:xfrm>
        </p:spPr>
        <p:txBody>
          <a:bodyPr>
            <a:normAutofit/>
          </a:bodyPr>
          <a:lstStyle/>
          <a:p>
            <a:r>
              <a:rPr lang="en-SG" sz="4800" b="1" spc="-150"/>
              <a:t>Question 3 Discussion Notes</a:t>
            </a:r>
            <a:endParaRPr lang="en-SG" sz="4800" b="1" i="1" spc="-150"/>
          </a:p>
        </p:txBody>
      </p:sp>
      <p:sp>
        <p:nvSpPr>
          <p:cNvPr id="3" name="Content Placeholder 2">
            <a:extLst>
              <a:ext uri="{FF2B5EF4-FFF2-40B4-BE49-F238E27FC236}">
                <a16:creationId xmlns:a16="http://schemas.microsoft.com/office/drawing/2014/main" id="{7D13C11D-B501-77D5-7004-24F199ED6F48}"/>
              </a:ext>
            </a:extLst>
          </p:cNvPr>
          <p:cNvSpPr>
            <a:spLocks noGrp="1"/>
          </p:cNvSpPr>
          <p:nvPr>
            <p:ph idx="1"/>
          </p:nvPr>
        </p:nvSpPr>
        <p:spPr>
          <a:xfrm>
            <a:off x="1257300" y="2333708"/>
            <a:ext cx="15773400" cy="6527007"/>
          </a:xfrm>
        </p:spPr>
        <p:txBody>
          <a:bodyPr>
            <a:noAutofit/>
          </a:bodyPr>
          <a:lstStyle/>
          <a:p>
            <a:r>
              <a:rPr lang="en-SG" sz="4000"/>
              <a:t>The people accused God of being absent, and doing nothing.</a:t>
            </a:r>
          </a:p>
          <a:p>
            <a:r>
              <a:rPr lang="en-SG" sz="4000"/>
              <a:t>So the LORD replies that both He and His messenger are </a:t>
            </a:r>
            <a:r>
              <a:rPr lang="en-SG" sz="4000" b="1"/>
              <a:t>coming</a:t>
            </a:r>
            <a:r>
              <a:rPr lang="en-SG" sz="4000"/>
              <a:t> (Mal 3:1). God would soon be present with them, and they will know it!</a:t>
            </a:r>
          </a:p>
          <a:p>
            <a:r>
              <a:rPr lang="en-SG" sz="4000"/>
              <a:t>But Mal 3:2 tells us this presence is not going to be pleasant – “who can endure the day of His coming?”</a:t>
            </a:r>
          </a:p>
          <a:p>
            <a:r>
              <a:rPr lang="en-SG" sz="4000"/>
              <a:t>Perhaps from that we can infer that the Lord is employing some </a:t>
            </a:r>
            <a:r>
              <a:rPr lang="en-SG" sz="4000" b="1"/>
              <a:t>sarcasm</a:t>
            </a:r>
            <a:r>
              <a:rPr lang="en-SG" sz="4000"/>
              <a:t> in verse 1 – the people did not truly seek the Lord or delight in His messenger.</a:t>
            </a:r>
          </a:p>
          <a:p>
            <a:pPr marL="0" indent="0">
              <a:buNone/>
            </a:pPr>
            <a:endParaRPr lang="en-SG" sz="3600"/>
          </a:p>
        </p:txBody>
      </p:sp>
      <p:pic>
        <p:nvPicPr>
          <p:cNvPr id="7" name="Graphic 6" descr="Postit Notes with solid fill">
            <a:extLst>
              <a:ext uri="{FF2B5EF4-FFF2-40B4-BE49-F238E27FC236}">
                <a16:creationId xmlns:a16="http://schemas.microsoft.com/office/drawing/2014/main" id="{0B9642A5-10C7-A57F-16C6-971405A84B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57300" y="954873"/>
            <a:ext cx="914400" cy="914400"/>
          </a:xfrm>
          <a:prstGeom prst="rect">
            <a:avLst/>
          </a:prstGeom>
        </p:spPr>
      </p:pic>
    </p:spTree>
    <p:extLst>
      <p:ext uri="{BB962C8B-B14F-4D97-AF65-F5344CB8AC3E}">
        <p14:creationId xmlns:p14="http://schemas.microsoft.com/office/powerpoint/2010/main" val="3902549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3D635-B0CA-FC1C-FFB5-523B9125B52A}"/>
            </a:ext>
          </a:extLst>
        </p:cNvPr>
        <p:cNvGrpSpPr/>
        <p:nvPr/>
      </p:nvGrpSpPr>
      <p:grpSpPr>
        <a:xfrm>
          <a:off x="0" y="0"/>
          <a:ext cx="0" cy="0"/>
          <a:chOff x="0" y="0"/>
          <a:chExt cx="0" cy="0"/>
        </a:xfrm>
      </p:grpSpPr>
      <p:grpSp>
        <p:nvGrpSpPr>
          <p:cNvPr id="5" name="Group 2">
            <a:extLst>
              <a:ext uri="{FF2B5EF4-FFF2-40B4-BE49-F238E27FC236}">
                <a16:creationId xmlns:a16="http://schemas.microsoft.com/office/drawing/2014/main" id="{AFD31C63-7D46-0BCE-E452-5EF88C046C0D}"/>
              </a:ext>
            </a:extLst>
          </p:cNvPr>
          <p:cNvGrpSpPr>
            <a:grpSpLocks noGrp="1" noUngrp="1" noRot="1" noMove="1" noResize="1"/>
          </p:cNvGrpSpPr>
          <p:nvPr/>
        </p:nvGrpSpPr>
        <p:grpSpPr>
          <a:xfrm rot="-5400000">
            <a:off x="3792008" y="-3906308"/>
            <a:ext cx="10703984" cy="18516600"/>
            <a:chOff x="0" y="-200775"/>
            <a:chExt cx="13716000" cy="24384000"/>
          </a:xfrm>
        </p:grpSpPr>
        <p:sp>
          <p:nvSpPr>
            <p:cNvPr id="6" name="Freeform 3">
              <a:extLst>
                <a:ext uri="{FF2B5EF4-FFF2-40B4-BE49-F238E27FC236}">
                  <a16:creationId xmlns:a16="http://schemas.microsoft.com/office/drawing/2014/main" id="{78263BD4-9F7C-999F-9915-FEDA09BEEB34}"/>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B7E5BF5B-E6A8-2D07-D2B4-EDF602081466}"/>
              </a:ext>
            </a:extLst>
          </p:cNvPr>
          <p:cNvSpPr>
            <a:spLocks noGrp="1"/>
          </p:cNvSpPr>
          <p:nvPr>
            <p:ph type="title"/>
          </p:nvPr>
        </p:nvSpPr>
        <p:spPr>
          <a:xfrm>
            <a:off x="2300909" y="707408"/>
            <a:ext cx="15773400" cy="1507747"/>
          </a:xfrm>
        </p:spPr>
        <p:txBody>
          <a:bodyPr>
            <a:normAutofit/>
          </a:bodyPr>
          <a:lstStyle/>
          <a:p>
            <a:r>
              <a:rPr lang="en-SG" sz="4800" b="1" spc="-150"/>
              <a:t>Question 4 Discussion Notes</a:t>
            </a:r>
            <a:endParaRPr lang="en-SG" sz="4800" b="1" i="1" spc="-150"/>
          </a:p>
        </p:txBody>
      </p:sp>
      <p:sp>
        <p:nvSpPr>
          <p:cNvPr id="3" name="Content Placeholder 2">
            <a:extLst>
              <a:ext uri="{FF2B5EF4-FFF2-40B4-BE49-F238E27FC236}">
                <a16:creationId xmlns:a16="http://schemas.microsoft.com/office/drawing/2014/main" id="{31A85482-949E-46A3-311F-CAFFF33174B5}"/>
              </a:ext>
            </a:extLst>
          </p:cNvPr>
          <p:cNvSpPr>
            <a:spLocks noGrp="1"/>
          </p:cNvSpPr>
          <p:nvPr>
            <p:ph idx="1"/>
          </p:nvPr>
        </p:nvSpPr>
        <p:spPr>
          <a:xfrm>
            <a:off x="1257300" y="2333708"/>
            <a:ext cx="15773400" cy="6527007"/>
          </a:xfrm>
        </p:spPr>
        <p:txBody>
          <a:bodyPr>
            <a:noAutofit/>
          </a:bodyPr>
          <a:lstStyle/>
          <a:p>
            <a:r>
              <a:rPr lang="en-SG" sz="4000"/>
              <a:t>When the LORD appears He will be like refiner’s fire and a fuller’s soap – a fuller was a person who was responsible for the cleaning and whitening of cloth (Mal 3:2).</a:t>
            </a:r>
          </a:p>
          <a:p>
            <a:r>
              <a:rPr lang="en-SG" sz="4000"/>
              <a:t>He will purify and refine the sons of Levi (the priests and Levites) so that they can once again bring righteous offerings to God (Mal 3:4).</a:t>
            </a:r>
          </a:p>
          <a:p>
            <a:r>
              <a:rPr lang="en-SG" sz="4000"/>
              <a:t>This then reveals the true problem that the people were facing: not that God was absent or unjust, but that His people themselves were corrupt and unfaithful to God!*</a:t>
            </a:r>
          </a:p>
          <a:p>
            <a:pPr marL="0" indent="0">
              <a:buNone/>
            </a:pPr>
            <a:endParaRPr lang="en-SG" sz="4000" b="1" i="1"/>
          </a:p>
          <a:p>
            <a:pPr marL="0" indent="0">
              <a:buNone/>
            </a:pPr>
            <a:r>
              <a:rPr lang="en-SG" sz="4000" b="1" i="1">
                <a:solidFill>
                  <a:schemeClr val="accent2">
                    <a:lumMod val="75000"/>
                  </a:schemeClr>
                </a:solidFill>
              </a:rPr>
              <a:t>Why this matters</a:t>
            </a:r>
            <a:r>
              <a:rPr lang="en-SG" sz="4000">
                <a:solidFill>
                  <a:schemeClr val="accent2">
                    <a:lumMod val="75000"/>
                  </a:schemeClr>
                </a:solidFill>
              </a:rPr>
              <a:t>: </a:t>
            </a:r>
            <a:r>
              <a:rPr lang="en-SG" sz="4000" i="1"/>
              <a:t>we too need the Lord to </a:t>
            </a:r>
            <a:r>
              <a:rPr lang="en-SG" sz="4000" b="1" i="1"/>
              <a:t>purify</a:t>
            </a:r>
            <a:r>
              <a:rPr lang="en-SG" sz="4000" i="1"/>
              <a:t> and </a:t>
            </a:r>
            <a:r>
              <a:rPr lang="en-SG" sz="4000" b="1" i="1"/>
              <a:t>refine</a:t>
            </a:r>
            <a:r>
              <a:rPr lang="en-SG" sz="4000" i="1"/>
              <a:t> us.</a:t>
            </a:r>
          </a:p>
        </p:txBody>
      </p:sp>
      <p:sp>
        <p:nvSpPr>
          <p:cNvPr id="4" name="TextBox 3">
            <a:extLst>
              <a:ext uri="{FF2B5EF4-FFF2-40B4-BE49-F238E27FC236}">
                <a16:creationId xmlns:a16="http://schemas.microsoft.com/office/drawing/2014/main" id="{912BD6BF-B3DB-676D-3FDC-122956EDD759}"/>
              </a:ext>
            </a:extLst>
          </p:cNvPr>
          <p:cNvSpPr txBox="1"/>
          <p:nvPr/>
        </p:nvSpPr>
        <p:spPr>
          <a:xfrm>
            <a:off x="1257300" y="9259130"/>
            <a:ext cx="16818965" cy="523220"/>
          </a:xfrm>
          <a:prstGeom prst="rect">
            <a:avLst/>
          </a:prstGeom>
          <a:noFill/>
        </p:spPr>
        <p:txBody>
          <a:bodyPr wrap="square" rtlCol="0">
            <a:spAutoFit/>
          </a:bodyPr>
          <a:lstStyle/>
          <a:p>
            <a:r>
              <a:rPr lang="en-US" sz="2800"/>
              <a:t>*Petterson. </a:t>
            </a:r>
            <a:r>
              <a:rPr lang="en-US" sz="2800" i="1"/>
              <a:t>Haggai, Zechariah, and Malachi. </a:t>
            </a:r>
            <a:r>
              <a:rPr lang="en-US" sz="2800"/>
              <a:t>p. 364.</a:t>
            </a:r>
          </a:p>
        </p:txBody>
      </p:sp>
      <p:pic>
        <p:nvPicPr>
          <p:cNvPr id="7" name="Graphic 6" descr="Postit Notes with solid fill">
            <a:extLst>
              <a:ext uri="{FF2B5EF4-FFF2-40B4-BE49-F238E27FC236}">
                <a16:creationId xmlns:a16="http://schemas.microsoft.com/office/drawing/2014/main" id="{75E14331-5BFF-331F-7D7E-E5ABA0C70B3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57300" y="954873"/>
            <a:ext cx="914400" cy="914400"/>
          </a:xfrm>
          <a:prstGeom prst="rect">
            <a:avLst/>
          </a:prstGeom>
        </p:spPr>
      </p:pic>
    </p:spTree>
    <p:extLst>
      <p:ext uri="{BB962C8B-B14F-4D97-AF65-F5344CB8AC3E}">
        <p14:creationId xmlns:p14="http://schemas.microsoft.com/office/powerpoint/2010/main" val="921363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06FE9-C665-9929-871A-31872A0836A5}"/>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04F9727F-F7EF-260A-7F94-53C80CC6DD8A}"/>
              </a:ext>
            </a:extLst>
          </p:cNvPr>
          <p:cNvGrpSpPr>
            <a:grpSpLocks noGrp="1" noUngrp="1" noRot="1" noMove="1" noResize="1"/>
          </p:cNvGrpSpPr>
          <p:nvPr/>
        </p:nvGrpSpPr>
        <p:grpSpPr>
          <a:xfrm rot="-5400000">
            <a:off x="3792008" y="-3906308"/>
            <a:ext cx="10703984" cy="18516600"/>
            <a:chOff x="0" y="-200775"/>
            <a:chExt cx="13716000" cy="24384000"/>
          </a:xfrm>
        </p:grpSpPr>
        <p:sp>
          <p:nvSpPr>
            <p:cNvPr id="5" name="Freeform 3">
              <a:extLst>
                <a:ext uri="{FF2B5EF4-FFF2-40B4-BE49-F238E27FC236}">
                  <a16:creationId xmlns:a16="http://schemas.microsoft.com/office/drawing/2014/main" id="{683882D0-5DBB-C868-95AA-08F4B165945E}"/>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8A77E68C-33EE-0CC2-E481-397158250BAB}"/>
              </a:ext>
            </a:extLst>
          </p:cNvPr>
          <p:cNvSpPr>
            <a:spLocks noGrp="1"/>
          </p:cNvSpPr>
          <p:nvPr>
            <p:ph type="title"/>
          </p:nvPr>
        </p:nvSpPr>
        <p:spPr>
          <a:xfrm>
            <a:off x="1257300" y="417058"/>
            <a:ext cx="15773400" cy="1988345"/>
          </a:xfrm>
        </p:spPr>
        <p:txBody>
          <a:bodyPr/>
          <a:lstStyle/>
          <a:p>
            <a:r>
              <a:rPr lang="en-SG" b="1" spc="-150"/>
              <a:t>Activity 4: Read &amp; Discuss</a:t>
            </a:r>
            <a:endParaRPr lang="en-SG" b="1" i="1" spc="-150"/>
          </a:p>
        </p:txBody>
      </p:sp>
      <p:sp>
        <p:nvSpPr>
          <p:cNvPr id="3" name="Content Placeholder 2">
            <a:extLst>
              <a:ext uri="{FF2B5EF4-FFF2-40B4-BE49-F238E27FC236}">
                <a16:creationId xmlns:a16="http://schemas.microsoft.com/office/drawing/2014/main" id="{A6FE2D5F-D504-C1CC-630A-4A5A20B5F8A3}"/>
              </a:ext>
            </a:extLst>
          </p:cNvPr>
          <p:cNvSpPr>
            <a:spLocks noGrp="1"/>
          </p:cNvSpPr>
          <p:nvPr>
            <p:ph idx="1"/>
          </p:nvPr>
        </p:nvSpPr>
        <p:spPr>
          <a:xfrm>
            <a:off x="1143000" y="2405403"/>
            <a:ext cx="15773400" cy="6527007"/>
          </a:xfrm>
        </p:spPr>
        <p:txBody>
          <a:bodyPr>
            <a:normAutofit/>
          </a:bodyPr>
          <a:lstStyle/>
          <a:p>
            <a:pPr marL="0" indent="0">
              <a:buNone/>
            </a:pPr>
            <a:endParaRPr lang="en-SG" sz="4800" b="1"/>
          </a:p>
          <a:p>
            <a:pPr marL="0" indent="0">
              <a:buNone/>
            </a:pPr>
            <a:r>
              <a:rPr lang="en-SG" sz="4800" b="1"/>
              <a:t>Read Malachi 3:5 and answer Question 5</a:t>
            </a:r>
          </a:p>
          <a:p>
            <a:pPr marL="0" indent="0">
              <a:buNone/>
            </a:pPr>
            <a:endParaRPr lang="en-US" sz="4800"/>
          </a:p>
          <a:p>
            <a:pPr marL="771525" indent="-771525">
              <a:buFont typeface="+mj-lt"/>
              <a:buAutoNum type="arabicPeriod" startAt="5"/>
            </a:pPr>
            <a:r>
              <a:rPr lang="en-US" sz="4000"/>
              <a:t>How does the reply that God will draw near to His people in judgment address the people’s charge of injustice? </a:t>
            </a:r>
            <a:endParaRPr lang="en-SG" sz="4000"/>
          </a:p>
        </p:txBody>
      </p:sp>
      <p:sp>
        <p:nvSpPr>
          <p:cNvPr id="6" name="AutoShape 3">
            <a:extLst>
              <a:ext uri="{FF2B5EF4-FFF2-40B4-BE49-F238E27FC236}">
                <a16:creationId xmlns:a16="http://schemas.microsoft.com/office/drawing/2014/main" id="{62797C51-8D0F-8C3D-22F6-CA1615EF2445}"/>
              </a:ext>
            </a:extLst>
          </p:cNvPr>
          <p:cNvSpPr/>
          <p:nvPr/>
        </p:nvSpPr>
        <p:spPr>
          <a:xfrm flipV="1">
            <a:off x="1143000" y="2405403"/>
            <a:ext cx="16002000" cy="0"/>
          </a:xfrm>
          <a:prstGeom prst="line">
            <a:avLst/>
          </a:prstGeom>
          <a:ln w="28575" cap="flat">
            <a:solidFill>
              <a:schemeClr val="tx1">
                <a:alpha val="53000"/>
              </a:schemeClr>
            </a:solidFill>
            <a:prstDash val="solid"/>
            <a:headEnd type="none" w="sm" len="sm"/>
            <a:tailEnd type="none" w="sm" len="sm"/>
          </a:ln>
        </p:spPr>
        <p:txBody>
          <a:bodyPr/>
          <a:lstStyle/>
          <a:p>
            <a:endParaRPr lang="en-US" b="1"/>
          </a:p>
        </p:txBody>
      </p:sp>
    </p:spTree>
    <p:extLst>
      <p:ext uri="{BB962C8B-B14F-4D97-AF65-F5344CB8AC3E}">
        <p14:creationId xmlns:p14="http://schemas.microsoft.com/office/powerpoint/2010/main" val="4281155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3C3DB-0D9C-D380-156E-C06462F13A39}"/>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797D0528-E8D4-2CB5-92B3-8F9B6BD7A34D}"/>
              </a:ext>
            </a:extLst>
          </p:cNvPr>
          <p:cNvGrpSpPr>
            <a:grpSpLocks noGrp="1" noUngrp="1" noRot="1" noMove="1" noResize="1"/>
          </p:cNvGrpSpPr>
          <p:nvPr/>
        </p:nvGrpSpPr>
        <p:grpSpPr>
          <a:xfrm rot="-5400000">
            <a:off x="3677708" y="-3906308"/>
            <a:ext cx="10703984" cy="18516600"/>
            <a:chOff x="0" y="-200775"/>
            <a:chExt cx="13716000" cy="24384000"/>
          </a:xfrm>
        </p:grpSpPr>
        <p:sp>
          <p:nvSpPr>
            <p:cNvPr id="5" name="Freeform 3">
              <a:extLst>
                <a:ext uri="{FF2B5EF4-FFF2-40B4-BE49-F238E27FC236}">
                  <a16:creationId xmlns:a16="http://schemas.microsoft.com/office/drawing/2014/main" id="{4A87ACDF-6C04-0223-B4F9-1FE4A413DA22}"/>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DCF54E1A-A6F7-4F3A-3C0F-4FC83C63F627}"/>
              </a:ext>
            </a:extLst>
          </p:cNvPr>
          <p:cNvSpPr>
            <a:spLocks noGrp="1"/>
          </p:cNvSpPr>
          <p:nvPr>
            <p:ph type="title"/>
          </p:nvPr>
        </p:nvSpPr>
        <p:spPr>
          <a:xfrm>
            <a:off x="1943102" y="404999"/>
            <a:ext cx="15773400" cy="1434672"/>
          </a:xfrm>
        </p:spPr>
        <p:txBody>
          <a:bodyPr>
            <a:normAutofit/>
          </a:bodyPr>
          <a:lstStyle/>
          <a:p>
            <a:r>
              <a:rPr lang="en-SG" sz="4800" b="1"/>
              <a:t>Question 5 Discussion Notes</a:t>
            </a:r>
            <a:endParaRPr lang="en-SG" sz="4800" b="1" i="1"/>
          </a:p>
        </p:txBody>
      </p:sp>
      <p:sp>
        <p:nvSpPr>
          <p:cNvPr id="3" name="Content Placeholder 2">
            <a:extLst>
              <a:ext uri="{FF2B5EF4-FFF2-40B4-BE49-F238E27FC236}">
                <a16:creationId xmlns:a16="http://schemas.microsoft.com/office/drawing/2014/main" id="{057B7EFB-B4E1-B208-DF31-FE3ECC9FF13A}"/>
              </a:ext>
            </a:extLst>
          </p:cNvPr>
          <p:cNvSpPr>
            <a:spLocks noGrp="1"/>
          </p:cNvSpPr>
          <p:nvPr>
            <p:ph idx="1"/>
          </p:nvPr>
        </p:nvSpPr>
        <p:spPr>
          <a:xfrm>
            <a:off x="816967" y="1839671"/>
            <a:ext cx="16213736" cy="8198512"/>
          </a:xfrm>
        </p:spPr>
        <p:txBody>
          <a:bodyPr>
            <a:noAutofit/>
          </a:bodyPr>
          <a:lstStyle/>
          <a:p>
            <a:r>
              <a:rPr lang="en-US" sz="4000" dirty="0"/>
              <a:t>The people were judging God for being unjust, but now God turns the tables on them: “I will draw near to you for judgment.” He comes to them as the judge.</a:t>
            </a:r>
          </a:p>
          <a:p>
            <a:r>
              <a:rPr lang="en-US" sz="4000" dirty="0"/>
              <a:t>The people had accused God of being slow to act, but God says: I will be a “swift witness” against the unjust people of God. God has witnessed their crimes! He is not blind!</a:t>
            </a:r>
          </a:p>
          <a:p>
            <a:r>
              <a:rPr lang="en-US" sz="4000" dirty="0"/>
              <a:t>Ironically, the people who accused God of injustice were themselves unjust: they were adulterers (maritally unfaithful), swore falsely (lacked integrity), oppressed the marginalized, and did not care about the sojourners (non-Israelites).</a:t>
            </a:r>
          </a:p>
          <a:p>
            <a:pPr marL="0" indent="0">
              <a:buNone/>
            </a:pPr>
            <a:endParaRPr lang="en-US" sz="4000" dirty="0"/>
          </a:p>
          <a:p>
            <a:pPr marL="0" indent="0">
              <a:buNone/>
            </a:pPr>
            <a:r>
              <a:rPr lang="en-US" sz="4000" b="1" i="1" dirty="0">
                <a:solidFill>
                  <a:schemeClr val="accent2">
                    <a:lumMod val="75000"/>
                  </a:schemeClr>
                </a:solidFill>
              </a:rPr>
              <a:t>Why this matters</a:t>
            </a:r>
            <a:r>
              <a:rPr lang="en-US" sz="4000" i="1" dirty="0">
                <a:solidFill>
                  <a:schemeClr val="accent2">
                    <a:lumMod val="75000"/>
                  </a:schemeClr>
                </a:solidFill>
              </a:rPr>
              <a:t>: </a:t>
            </a:r>
            <a:r>
              <a:rPr lang="en-US" sz="4000" i="1" dirty="0"/>
              <a:t>we too are often more concerned about what we perceive as </a:t>
            </a:r>
            <a:r>
              <a:rPr lang="en-US" sz="4000" b="1" i="1" dirty="0"/>
              <a:t>God’s unfairness to us </a:t>
            </a:r>
            <a:r>
              <a:rPr lang="en-US" sz="4000" i="1" dirty="0"/>
              <a:t>than </a:t>
            </a:r>
            <a:r>
              <a:rPr lang="en-US" sz="4000" b="1" i="1" dirty="0"/>
              <a:t>our unfairness to others</a:t>
            </a:r>
            <a:r>
              <a:rPr lang="en-US" sz="4000" i="1" dirty="0"/>
              <a:t>.</a:t>
            </a:r>
          </a:p>
        </p:txBody>
      </p:sp>
      <p:pic>
        <p:nvPicPr>
          <p:cNvPr id="9" name="Graphic 8" descr="Postit Notes with solid fill">
            <a:extLst>
              <a:ext uri="{FF2B5EF4-FFF2-40B4-BE49-F238E27FC236}">
                <a16:creationId xmlns:a16="http://schemas.microsoft.com/office/drawing/2014/main" id="{3827EA5D-C6BE-201A-5296-444A1E8812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6967" y="665135"/>
            <a:ext cx="914400" cy="914400"/>
          </a:xfrm>
          <a:prstGeom prst="rect">
            <a:avLst/>
          </a:prstGeom>
        </p:spPr>
      </p:pic>
    </p:spTree>
    <p:extLst>
      <p:ext uri="{BB962C8B-B14F-4D97-AF65-F5344CB8AC3E}">
        <p14:creationId xmlns:p14="http://schemas.microsoft.com/office/powerpoint/2010/main" val="2209861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0C04-666D-C1A5-3F13-505A792D5700}"/>
            </a:ext>
          </a:extLst>
        </p:cNvPr>
        <p:cNvGrpSpPr/>
        <p:nvPr/>
      </p:nvGrpSpPr>
      <p:grpSpPr>
        <a:xfrm>
          <a:off x="0" y="0"/>
          <a:ext cx="0" cy="0"/>
          <a:chOff x="0" y="0"/>
          <a:chExt cx="0" cy="0"/>
        </a:xfrm>
      </p:grpSpPr>
      <p:grpSp>
        <p:nvGrpSpPr>
          <p:cNvPr id="5" name="Group 2">
            <a:extLst>
              <a:ext uri="{FF2B5EF4-FFF2-40B4-BE49-F238E27FC236}">
                <a16:creationId xmlns:a16="http://schemas.microsoft.com/office/drawing/2014/main" id="{C8DCCA5F-892D-4149-55AC-6702931B8E3E}"/>
              </a:ext>
            </a:extLst>
          </p:cNvPr>
          <p:cNvGrpSpPr>
            <a:grpSpLocks noGrp="1" noUngrp="1" noRot="1" noMove="1" noResize="1"/>
          </p:cNvGrpSpPr>
          <p:nvPr/>
        </p:nvGrpSpPr>
        <p:grpSpPr>
          <a:xfrm rot="-5400000">
            <a:off x="3792008" y="-3906308"/>
            <a:ext cx="10703984" cy="18516600"/>
            <a:chOff x="0" y="-200775"/>
            <a:chExt cx="13716000" cy="24384000"/>
          </a:xfrm>
        </p:grpSpPr>
        <p:sp>
          <p:nvSpPr>
            <p:cNvPr id="6" name="Freeform 3">
              <a:extLst>
                <a:ext uri="{FF2B5EF4-FFF2-40B4-BE49-F238E27FC236}">
                  <a16:creationId xmlns:a16="http://schemas.microsoft.com/office/drawing/2014/main" id="{B08C3187-C024-CFD8-FBC7-C3759338C786}"/>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3BB3910F-7C78-FA90-8C5D-523147228E18}"/>
              </a:ext>
            </a:extLst>
          </p:cNvPr>
          <p:cNvSpPr>
            <a:spLocks noGrp="1"/>
          </p:cNvSpPr>
          <p:nvPr>
            <p:ph type="title"/>
          </p:nvPr>
        </p:nvSpPr>
        <p:spPr>
          <a:xfrm>
            <a:off x="2869495" y="425306"/>
            <a:ext cx="15773400" cy="1988345"/>
          </a:xfrm>
        </p:spPr>
        <p:txBody>
          <a:bodyPr>
            <a:normAutofit/>
          </a:bodyPr>
          <a:lstStyle/>
          <a:p>
            <a:r>
              <a:rPr lang="en-SG" sz="6000" b="1" spc="-300"/>
              <a:t>Prayerfully reflect on these questions</a:t>
            </a:r>
          </a:p>
        </p:txBody>
      </p:sp>
      <p:sp>
        <p:nvSpPr>
          <p:cNvPr id="3" name="Content Placeholder 2">
            <a:extLst>
              <a:ext uri="{FF2B5EF4-FFF2-40B4-BE49-F238E27FC236}">
                <a16:creationId xmlns:a16="http://schemas.microsoft.com/office/drawing/2014/main" id="{FBD499B8-1FCB-32F0-ABF6-B7B40D109B30}"/>
              </a:ext>
            </a:extLst>
          </p:cNvPr>
          <p:cNvSpPr>
            <a:spLocks noGrp="1"/>
          </p:cNvSpPr>
          <p:nvPr>
            <p:ph idx="1"/>
          </p:nvPr>
        </p:nvSpPr>
        <p:spPr>
          <a:xfrm>
            <a:off x="1234913" y="2684246"/>
            <a:ext cx="15773400" cy="6527007"/>
          </a:xfrm>
        </p:spPr>
        <p:txBody>
          <a:bodyPr>
            <a:normAutofit/>
          </a:bodyPr>
          <a:lstStyle/>
          <a:p>
            <a:pPr marL="771525" indent="-771525">
              <a:buFont typeface="+mj-lt"/>
              <a:buAutoNum type="arabicPeriod"/>
            </a:pPr>
            <a:r>
              <a:rPr lang="en-US" sz="4000" dirty="0"/>
              <a:t>Do you struggle with a sense that God is unfair </a:t>
            </a:r>
            <a:r>
              <a:rPr lang="en-US" sz="4000" i="1" dirty="0"/>
              <a:t>to </a:t>
            </a:r>
            <a:r>
              <a:rPr lang="en-US" sz="4000" b="1" i="1" dirty="0"/>
              <a:t>you</a:t>
            </a:r>
            <a:r>
              <a:rPr lang="en-US" sz="4000" dirty="0"/>
              <a:t> (e.g. you may wonder why God has not blessed you in certain ways, other people have it better, etc.)?</a:t>
            </a:r>
          </a:p>
          <a:p>
            <a:pPr marL="771525" indent="-771525">
              <a:buFont typeface="+mj-lt"/>
              <a:buAutoNum type="arabicPeriod"/>
            </a:pPr>
            <a:r>
              <a:rPr lang="en-US" sz="4000" dirty="0"/>
              <a:t>Do you struggle with a sense that God is unfair to </a:t>
            </a:r>
            <a:r>
              <a:rPr lang="en-US" sz="4000" b="1" i="1" dirty="0"/>
              <a:t>others</a:t>
            </a:r>
            <a:r>
              <a:rPr lang="en-US" sz="4000" dirty="0"/>
              <a:t> in the world (e.g. because of injustices that we see)?</a:t>
            </a:r>
          </a:p>
          <a:p>
            <a:pPr marL="771525" indent="-771525">
              <a:buFont typeface="+mj-lt"/>
              <a:buAutoNum type="arabicPeriod"/>
            </a:pPr>
            <a:r>
              <a:rPr lang="en-US" sz="4000" dirty="0"/>
              <a:t>How might our study of Mal 2:17 – 3:5 changed your perspective of God’s fairness and justice and our response to injustice? </a:t>
            </a:r>
          </a:p>
          <a:p>
            <a:pPr marL="0" indent="0">
              <a:buNone/>
            </a:pPr>
            <a:endParaRPr lang="en-US" sz="4400" spc="-150" dirty="0"/>
          </a:p>
          <a:p>
            <a:pPr marL="0" indent="0">
              <a:buNone/>
            </a:pPr>
            <a:endParaRPr lang="en-US" sz="4400" spc="-150" dirty="0"/>
          </a:p>
        </p:txBody>
      </p:sp>
      <p:sp>
        <p:nvSpPr>
          <p:cNvPr id="4" name="TextBox 3">
            <a:extLst>
              <a:ext uri="{FF2B5EF4-FFF2-40B4-BE49-F238E27FC236}">
                <a16:creationId xmlns:a16="http://schemas.microsoft.com/office/drawing/2014/main" id="{1B155AD8-87AA-CDF6-DEBE-33F56CD66099}"/>
              </a:ext>
            </a:extLst>
          </p:cNvPr>
          <p:cNvSpPr txBox="1"/>
          <p:nvPr/>
        </p:nvSpPr>
        <p:spPr>
          <a:xfrm>
            <a:off x="1279687" y="7626840"/>
            <a:ext cx="16236222" cy="1938992"/>
          </a:xfrm>
          <a:prstGeom prst="rect">
            <a:avLst/>
          </a:prstGeom>
          <a:noFill/>
          <a:ln w="12700">
            <a:noFill/>
          </a:ln>
        </p:spPr>
        <p:txBody>
          <a:bodyPr wrap="square" lIns="91440" tIns="45720" rIns="91440" bIns="45720" rtlCol="0" anchor="t">
            <a:spAutoFit/>
          </a:bodyPr>
          <a:lstStyle/>
          <a:p>
            <a:r>
              <a:rPr lang="en-US" sz="4000" b="1" i="1" dirty="0">
                <a:solidFill>
                  <a:schemeClr val="accent2">
                    <a:lumMod val="75000"/>
                  </a:schemeClr>
                </a:solidFill>
              </a:rPr>
              <a:t>Thought to chew on: </a:t>
            </a:r>
            <a:r>
              <a:rPr lang="en-US" sz="4000" dirty="0"/>
              <a:t>When we see what’s wrong in our world and cry out to God for justice, let us also consider whether we are pursuing God’s justice through our own actions towards others.</a:t>
            </a:r>
          </a:p>
        </p:txBody>
      </p:sp>
      <p:sp>
        <p:nvSpPr>
          <p:cNvPr id="7" name="Oval 6">
            <a:extLst>
              <a:ext uri="{FF2B5EF4-FFF2-40B4-BE49-F238E27FC236}">
                <a16:creationId xmlns:a16="http://schemas.microsoft.com/office/drawing/2014/main" id="{6397A24E-AE83-4AD7-68AD-E9971A7349CB}"/>
              </a:ext>
            </a:extLst>
          </p:cNvPr>
          <p:cNvSpPr>
            <a:spLocks noChangeAspect="1"/>
          </p:cNvSpPr>
          <p:nvPr/>
        </p:nvSpPr>
        <p:spPr>
          <a:xfrm>
            <a:off x="1234913" y="691684"/>
            <a:ext cx="1371600" cy="1361059"/>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Quill with solid fill">
            <a:extLst>
              <a:ext uri="{FF2B5EF4-FFF2-40B4-BE49-F238E27FC236}">
                <a16:creationId xmlns:a16="http://schemas.microsoft.com/office/drawing/2014/main" id="{FE2C3E6C-99BD-9581-35C9-01C1B92C49F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75508" y="962279"/>
            <a:ext cx="914400" cy="914400"/>
          </a:xfrm>
          <a:prstGeom prst="rect">
            <a:avLst/>
          </a:prstGeom>
        </p:spPr>
      </p:pic>
    </p:spTree>
    <p:extLst>
      <p:ext uri="{BB962C8B-B14F-4D97-AF65-F5344CB8AC3E}">
        <p14:creationId xmlns:p14="http://schemas.microsoft.com/office/powerpoint/2010/main" val="299983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83B16-B63E-34FF-C7E9-B25D49C69EC6}"/>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B1B35C41-FABF-E1DD-82C9-9E93AC56B8CF}"/>
              </a:ext>
            </a:extLst>
          </p:cNvPr>
          <p:cNvGrpSpPr>
            <a:grpSpLocks noGrp="1" noUngrp="1" noRot="1" noMove="1" noResize="1"/>
          </p:cNvGrpSpPr>
          <p:nvPr/>
        </p:nvGrpSpPr>
        <p:grpSpPr>
          <a:xfrm rot="-5400000">
            <a:off x="3851988" y="-3906308"/>
            <a:ext cx="10703984" cy="18516600"/>
            <a:chOff x="0" y="-200775"/>
            <a:chExt cx="13716000" cy="24384000"/>
          </a:xfrm>
        </p:grpSpPr>
        <p:sp>
          <p:nvSpPr>
            <p:cNvPr id="5" name="Freeform 3">
              <a:extLst>
                <a:ext uri="{FF2B5EF4-FFF2-40B4-BE49-F238E27FC236}">
                  <a16:creationId xmlns:a16="http://schemas.microsoft.com/office/drawing/2014/main" id="{3DBD1631-BC97-4A51-1E51-C94518837247}"/>
                </a:ext>
              </a:extLst>
            </p:cNvPr>
            <p:cNvSpPr>
              <a:spLocks noGrp="1" noRot="1" noMove="1" noResize="1" noEditPoints="1" noAdjustHandles="1" noChangeArrowheads="1" noChangeShapeType="1"/>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16AA9E35-7978-33F9-3417-B18D3686E738}"/>
              </a:ext>
            </a:extLst>
          </p:cNvPr>
          <p:cNvSpPr>
            <a:spLocks noGrp="1"/>
          </p:cNvSpPr>
          <p:nvPr>
            <p:ph type="title"/>
          </p:nvPr>
        </p:nvSpPr>
        <p:spPr>
          <a:xfrm>
            <a:off x="2934472" y="441356"/>
            <a:ext cx="15773400" cy="1988345"/>
          </a:xfrm>
        </p:spPr>
        <p:txBody>
          <a:bodyPr>
            <a:normAutofit/>
          </a:bodyPr>
          <a:lstStyle/>
          <a:p>
            <a:r>
              <a:rPr lang="en-SG" sz="6000" b="1" spc="-150"/>
              <a:t>Share and pray for one another</a:t>
            </a:r>
            <a:endParaRPr lang="en-SG" sz="6000" b="1" i="1" spc="-150"/>
          </a:p>
        </p:txBody>
      </p:sp>
      <p:sp>
        <p:nvSpPr>
          <p:cNvPr id="3" name="Content Placeholder 2">
            <a:extLst>
              <a:ext uri="{FF2B5EF4-FFF2-40B4-BE49-F238E27FC236}">
                <a16:creationId xmlns:a16="http://schemas.microsoft.com/office/drawing/2014/main" id="{C3A34DA7-31CE-B338-BB87-C872D89B47B3}"/>
              </a:ext>
            </a:extLst>
          </p:cNvPr>
          <p:cNvSpPr>
            <a:spLocks noGrp="1" noRot="1" noMove="1" noResize="1" noEditPoints="1" noAdjustHandles="1" noChangeArrowheads="1" noChangeShapeType="1"/>
          </p:cNvSpPr>
          <p:nvPr>
            <p:ph idx="1"/>
          </p:nvPr>
        </p:nvSpPr>
        <p:spPr>
          <a:xfrm>
            <a:off x="1317280" y="2673202"/>
            <a:ext cx="15773400" cy="6593551"/>
          </a:xfrm>
        </p:spPr>
        <p:txBody>
          <a:bodyPr>
            <a:normAutofit/>
          </a:bodyPr>
          <a:lstStyle/>
          <a:p>
            <a:r>
              <a:rPr lang="en-SG" sz="4000" dirty="0"/>
              <a:t>Share your reflections on any of the three questions with others in your small group. Be as authentic as you can be.</a:t>
            </a:r>
          </a:p>
          <a:p>
            <a:r>
              <a:rPr lang="en-SG" sz="4000" dirty="0"/>
              <a:t>Use these pointers as you pray for one another:</a:t>
            </a:r>
          </a:p>
          <a:p>
            <a:pPr marL="1457325" lvl="1" indent="-771525">
              <a:buFont typeface="+mj-lt"/>
              <a:buAutoNum type="arabicPeriod"/>
            </a:pPr>
            <a:r>
              <a:rPr lang="en-SG" sz="4000" b="1" dirty="0"/>
              <a:t>Commit</a:t>
            </a:r>
            <a:r>
              <a:rPr lang="en-SG" sz="4000" dirty="0"/>
              <a:t> our feelings of injustice/unfairness to God</a:t>
            </a:r>
          </a:p>
          <a:p>
            <a:pPr marL="1457325" lvl="1" indent="-771525">
              <a:buFont typeface="+mj-lt"/>
              <a:buAutoNum type="arabicPeriod"/>
            </a:pPr>
            <a:r>
              <a:rPr lang="en-SG" sz="4000" dirty="0"/>
              <a:t>In faith, </a:t>
            </a:r>
            <a:r>
              <a:rPr lang="en-SG" sz="4000" b="1" dirty="0"/>
              <a:t>ask</a:t>
            </a:r>
            <a:r>
              <a:rPr lang="en-SG" sz="4000" dirty="0"/>
              <a:t> God to intervene in bleak and unjust situations – to bring healing and transformation</a:t>
            </a:r>
          </a:p>
          <a:p>
            <a:pPr marL="1457325" lvl="1" indent="-771525">
              <a:buFont typeface="+mj-lt"/>
              <a:buAutoNum type="arabicPeriod"/>
            </a:pPr>
            <a:r>
              <a:rPr lang="en-SG" sz="4000" b="1" dirty="0"/>
              <a:t>Pray</a:t>
            </a:r>
            <a:r>
              <a:rPr lang="en-SG" sz="4000" dirty="0"/>
              <a:t> that God would cleanse </a:t>
            </a:r>
            <a:r>
              <a:rPr lang="en-SG" sz="4000" i="1" dirty="0"/>
              <a:t>us</a:t>
            </a:r>
            <a:r>
              <a:rPr lang="en-SG" sz="4000" dirty="0"/>
              <a:t> of injustice – He is our refining fire.</a:t>
            </a:r>
          </a:p>
          <a:p>
            <a:pPr marL="1457325" lvl="1" indent="-771525">
              <a:buFont typeface="+mj-lt"/>
              <a:buAutoNum type="arabicPeriod"/>
            </a:pPr>
            <a:r>
              <a:rPr lang="en-SG" sz="4000" dirty="0"/>
              <a:t>Ask that the LORD would </a:t>
            </a:r>
            <a:r>
              <a:rPr lang="en-SG" sz="4000" b="1" dirty="0"/>
              <a:t>empower </a:t>
            </a:r>
            <a:r>
              <a:rPr lang="en-SG" sz="4000" dirty="0"/>
              <a:t>us to be His representatives in the world that usher in His justice and peace in our areas of influence.</a:t>
            </a:r>
          </a:p>
        </p:txBody>
      </p:sp>
      <p:sp>
        <p:nvSpPr>
          <p:cNvPr id="6" name="Oval 5">
            <a:extLst>
              <a:ext uri="{FF2B5EF4-FFF2-40B4-BE49-F238E27FC236}">
                <a16:creationId xmlns:a16="http://schemas.microsoft.com/office/drawing/2014/main" id="{3949B5DC-3ABD-FAF3-E234-2851F4129BA9}"/>
              </a:ext>
            </a:extLst>
          </p:cNvPr>
          <p:cNvSpPr>
            <a:spLocks noChangeAspect="1"/>
          </p:cNvSpPr>
          <p:nvPr/>
        </p:nvSpPr>
        <p:spPr>
          <a:xfrm>
            <a:off x="1317280" y="750157"/>
            <a:ext cx="1381424"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raphic 10">
            <a:extLst>
              <a:ext uri="{FF2B5EF4-FFF2-40B4-BE49-F238E27FC236}">
                <a16:creationId xmlns:a16="http://schemas.microsoft.com/office/drawing/2014/main" id="{7E293C7B-75E6-705B-6080-1DAEAE5680EE}"/>
              </a:ext>
            </a:extLst>
          </p:cNvPr>
          <p:cNvSpPr/>
          <p:nvPr/>
        </p:nvSpPr>
        <p:spPr>
          <a:xfrm>
            <a:off x="1622852" y="993658"/>
            <a:ext cx="866997" cy="8229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438478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sp>
        <p:nvSpPr>
          <p:cNvPr id="4" name="Freeform 3">
            <a:extLst>
              <a:ext uri="{FF2B5EF4-FFF2-40B4-BE49-F238E27FC236}">
                <a16:creationId xmlns:a16="http://schemas.microsoft.com/office/drawing/2014/main" id="{9C8C1116-3CF8-59B4-219F-B5AE438DCB89}"/>
              </a:ext>
            </a:extLst>
          </p:cNvPr>
          <p:cNvSpPr>
            <a:spLocks noGrp="1" noRot="1" noMove="1" noResize="1" noEditPoints="1" noAdjustHandles="1" noChangeArrowheads="1" noChangeShapeType="1"/>
          </p:cNvSpPr>
          <p:nvPr/>
        </p:nvSpPr>
        <p:spPr>
          <a:xfrm rot="16200000">
            <a:off x="3886200" y="-4018548"/>
            <a:ext cx="10515600" cy="18552695"/>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sz="2800">
              <a:solidFill>
                <a:schemeClr val="bg1"/>
              </a:solidFill>
            </a:endParaRPr>
          </a:p>
        </p:txBody>
      </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439141" y="-4091"/>
            <a:ext cx="15773400" cy="1988345"/>
          </a:xfrm>
        </p:spPr>
        <p:txBody>
          <a:bodyPr>
            <a:normAutofit/>
          </a:bodyPr>
          <a:lstStyle/>
          <a:p>
            <a:r>
              <a:rPr lang="en-SG" sz="6000" b="1" spc="-300">
                <a:solidFill>
                  <a:schemeClr val="bg1"/>
                </a:solidFill>
              </a:rPr>
              <a:t>Additional Resources for Further Study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a:xfrm>
            <a:off x="1257300" y="1879996"/>
            <a:ext cx="15773400" cy="6527007"/>
          </a:xfrm>
        </p:spPr>
        <p:txBody>
          <a:bodyPr>
            <a:noAutofit/>
          </a:bodyPr>
          <a:lstStyle/>
          <a:p>
            <a:r>
              <a:rPr lang="en-SG" sz="4000" spc="-150">
                <a:solidFill>
                  <a:schemeClr val="bg1"/>
                </a:solidFill>
              </a:rPr>
              <a:t>Hill, Andrew. </a:t>
            </a:r>
            <a:r>
              <a:rPr lang="en-SG" sz="4000" i="1" spc="-150">
                <a:solidFill>
                  <a:schemeClr val="bg1"/>
                </a:solidFill>
              </a:rPr>
              <a:t>Haggai, Zechariah and Malachi. Vol 28. Tyndale Old Testament Commentaries.</a:t>
            </a:r>
            <a:r>
              <a:rPr lang="en-SG" sz="4000" spc="-150">
                <a:solidFill>
                  <a:schemeClr val="bg1"/>
                </a:solidFill>
              </a:rPr>
              <a:t> Nottingham: Inter-varsity Press. 2012.</a:t>
            </a:r>
          </a:p>
          <a:p>
            <a:r>
              <a:rPr lang="en-US" sz="4000" spc="-150">
                <a:solidFill>
                  <a:schemeClr val="bg1"/>
                </a:solidFill>
              </a:rPr>
              <a:t>Petterson, Anthony R. </a:t>
            </a:r>
            <a:r>
              <a:rPr lang="en-US" sz="4000" i="1" spc="-150">
                <a:solidFill>
                  <a:schemeClr val="bg1"/>
                </a:solidFill>
              </a:rPr>
              <a:t>Haggai, Zechariah, and Malachi. Apollos Old Testament Commentary. </a:t>
            </a:r>
            <a:r>
              <a:rPr lang="en-US" sz="4000" spc="-150">
                <a:solidFill>
                  <a:schemeClr val="bg1"/>
                </a:solidFill>
              </a:rPr>
              <a:t>Downers Grove, IL: IVP Academic, 2015.</a:t>
            </a:r>
            <a:endParaRPr lang="en-SG" sz="4000" spc="-150">
              <a:solidFill>
                <a:schemeClr val="bg1"/>
              </a:solidFill>
            </a:endParaRPr>
          </a:p>
          <a:p>
            <a:pPr lvl="0"/>
            <a:r>
              <a:rPr lang="en-SG" sz="4000" spc="-150">
                <a:solidFill>
                  <a:schemeClr val="bg1"/>
                </a:solidFill>
              </a:rPr>
              <a:t>Baldwin, Joyce G. </a:t>
            </a:r>
            <a:r>
              <a:rPr lang="en-SG" sz="4000" i="1" spc="-150">
                <a:solidFill>
                  <a:schemeClr val="bg1"/>
                </a:solidFill>
              </a:rPr>
              <a:t>Haggai, Zechariah and Malachi: An Introduction and Commentary</a:t>
            </a:r>
            <a:r>
              <a:rPr lang="en-SG" sz="4000" spc="-150">
                <a:solidFill>
                  <a:schemeClr val="bg1"/>
                </a:solidFill>
              </a:rPr>
              <a:t>. Vol. 28. Tyndale Old Testament Commentaries. Downers Grove, IL: InterVarsity Press, 1972.</a:t>
            </a:r>
          </a:p>
          <a:p>
            <a:pPr lvl="0"/>
            <a:r>
              <a:rPr lang="en-SG" sz="4000" spc="-150">
                <a:solidFill>
                  <a:schemeClr val="bg1"/>
                </a:solidFill>
              </a:rPr>
              <a:t>Verhoef, Pieter A. </a:t>
            </a:r>
            <a:r>
              <a:rPr lang="en-SG" sz="4000" i="1" spc="-150">
                <a:solidFill>
                  <a:schemeClr val="bg1"/>
                </a:solidFill>
              </a:rPr>
              <a:t>The Books of Haggai and Malachi</a:t>
            </a:r>
            <a:r>
              <a:rPr lang="en-SG" sz="4000" spc="-150">
                <a:solidFill>
                  <a:schemeClr val="bg1"/>
                </a:solidFill>
              </a:rPr>
              <a:t>. The New International Commentary on the Old Testament. Grand Rapids, MI: Wm. B. Eerdmans Publishing Co., 1987.</a:t>
            </a:r>
          </a:p>
          <a:p>
            <a:pPr lvl="0"/>
            <a:r>
              <a:rPr lang="en-SG" sz="4000" spc="-150">
                <a:solidFill>
                  <a:schemeClr val="bg1"/>
                </a:solidFill>
              </a:rPr>
              <a:t>Taylor, Richard A., and E. Ray Clendenen. </a:t>
            </a:r>
            <a:r>
              <a:rPr lang="en-SG" sz="4000" i="1" spc="-150">
                <a:solidFill>
                  <a:schemeClr val="bg1"/>
                </a:solidFill>
              </a:rPr>
              <a:t>Haggai, Malachi</a:t>
            </a:r>
            <a:r>
              <a:rPr lang="en-SG" sz="4000" spc="-150">
                <a:solidFill>
                  <a:schemeClr val="bg1"/>
                </a:solidFill>
              </a:rPr>
              <a:t>. Vol. 21A. The New American Commentary. Nashville: Broadman &amp; Holman Publishers, 2004.</a:t>
            </a:r>
          </a:p>
        </p:txBody>
      </p:sp>
      <p:sp>
        <p:nvSpPr>
          <p:cNvPr id="5" name="Freeform 8" descr="Books outline">
            <a:extLst>
              <a:ext uri="{FF2B5EF4-FFF2-40B4-BE49-F238E27FC236}">
                <a16:creationId xmlns:a16="http://schemas.microsoft.com/office/drawing/2014/main" id="{8ECDBDD1-BDFF-C51D-B809-763D06042752}"/>
              </a:ext>
            </a:extLst>
          </p:cNvPr>
          <p:cNvSpPr/>
          <p:nvPr/>
        </p:nvSpPr>
        <p:spPr>
          <a:xfrm>
            <a:off x="1316935" y="53433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5">
            <a:extLst>
              <a:ext uri="{FF2B5EF4-FFF2-40B4-BE49-F238E27FC236}">
                <a16:creationId xmlns:a16="http://schemas.microsoft.com/office/drawing/2014/main" id="{042993EE-9FA6-4E50-0A96-95DC80C415BD}"/>
              </a:ext>
            </a:extLst>
          </p:cNvPr>
          <p:cNvSpPr/>
          <p:nvPr/>
        </p:nvSpPr>
        <p:spPr>
          <a:xfrm>
            <a:off x="1152524" y="1596693"/>
            <a:ext cx="15982950" cy="4572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5">
      <a:majorFont>
        <a:latin typeface=" Avenir Next Arabic Bold"/>
        <a:ea typeface=""/>
        <a:cs typeface=""/>
      </a:majorFont>
      <a:minorFont>
        <a:latin typeface=" Avenir Next Arabic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D2EC71-7255-48E5-8C79-34B21A1F985E}">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53F367-7151-48BB-BB8D-ADCA902DD25F}">
  <ds:schemaRefs>
    <ds:schemaRef ds:uri="http://schemas.openxmlformats.org/package/2006/metadata/core-properties"/>
    <ds:schemaRef ds:uri="eea9b92b-d4a4-4073-8933-a23700a8b8bc"/>
    <ds:schemaRef ds:uri="http://schemas.microsoft.com/office/2006/metadata/properties"/>
    <ds:schemaRef ds:uri="c38deafa-2afa-4821-9b46-ebe1d0511af9"/>
    <ds:schemaRef ds:uri="http://schemas.microsoft.com/office/2006/documentManagement/types"/>
    <ds:schemaRef ds:uri="http://purl.org/dc/dcmitype/"/>
    <ds:schemaRef ds:uri="http://www.w3.org/XML/1998/namespace"/>
    <ds:schemaRef ds:uri="http://purl.org/dc/terms/"/>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4EECDD3D-D78D-4702-A156-C9EC3131DD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TotalTime>
  <Words>2174</Words>
  <Application>Microsoft Office PowerPoint</Application>
  <PresentationFormat>Custom</PresentationFormat>
  <Paragraphs>186</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 Avenir Next Arabic Bold</vt:lpstr>
      <vt:lpstr> Avenir Next Arabic Medium</vt:lpstr>
      <vt:lpstr>Aptos</vt:lpstr>
      <vt:lpstr>Arial</vt:lpstr>
      <vt:lpstr>Office Theme</vt:lpstr>
      <vt:lpstr>PowerPoint Presentation</vt:lpstr>
      <vt:lpstr>PowerPoint Presentation</vt:lpstr>
      <vt:lpstr>WELCOME</vt:lpstr>
      <vt:lpstr>WORSHIP</vt:lpstr>
      <vt:lpstr>WORD</vt:lpstr>
      <vt:lpstr>PowerPoint Presentation</vt:lpstr>
      <vt:lpstr>Activity 2: Read &amp; Discuss</vt:lpstr>
      <vt:lpstr>Question 1 Discussion Notes</vt:lpstr>
      <vt:lpstr>Question 2 Discussion Notes</vt:lpstr>
      <vt:lpstr>Exegetical Insight: who was the messenger of the covenant (Mal 3:1)?</vt:lpstr>
      <vt:lpstr>Activity 3: Read &amp; Discuss</vt:lpstr>
      <vt:lpstr>Question 3 Discussion Notes</vt:lpstr>
      <vt:lpstr>Question 4 Discussion Notes</vt:lpstr>
      <vt:lpstr>Activity 4: Read &amp; Discuss</vt:lpstr>
      <vt:lpstr>Question 5 Discussion Notes</vt:lpstr>
      <vt:lpstr>Prayerfully reflect on these questions</vt:lpstr>
      <vt:lpstr>Share and pray for one another</vt:lpstr>
      <vt:lpstr>Additional Resources 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Sun</dc:creator>
  <cp:lastModifiedBy>Joo Lian Tan</cp:lastModifiedBy>
  <cp:revision>3</cp:revision>
  <dcterms:created xsi:type="dcterms:W3CDTF">2025-07-17T05:36:23Z</dcterms:created>
  <dcterms:modified xsi:type="dcterms:W3CDTF">2026-03-23T03:16:43Z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