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27"/>
  </p:notesMasterIdLst>
  <p:sldIdLst>
    <p:sldId id="311" r:id="rId5"/>
    <p:sldId id="257" r:id="rId6"/>
    <p:sldId id="286" r:id="rId7"/>
    <p:sldId id="277" r:id="rId8"/>
    <p:sldId id="302" r:id="rId9"/>
    <p:sldId id="312" r:id="rId10"/>
    <p:sldId id="303" r:id="rId11"/>
    <p:sldId id="289" r:id="rId12"/>
    <p:sldId id="288" r:id="rId13"/>
    <p:sldId id="305" r:id="rId14"/>
    <p:sldId id="307" r:id="rId15"/>
    <p:sldId id="310" r:id="rId16"/>
    <p:sldId id="299" r:id="rId17"/>
    <p:sldId id="300" r:id="rId18"/>
    <p:sldId id="301" r:id="rId19"/>
    <p:sldId id="308" r:id="rId20"/>
    <p:sldId id="309" r:id="rId21"/>
    <p:sldId id="266" r:id="rId22"/>
    <p:sldId id="306" r:id="rId23"/>
    <p:sldId id="264" r:id="rId24"/>
    <p:sldId id="270" r:id="rId25"/>
    <p:sldId id="269" r:id="rId26"/>
  </p:sldIdLst>
  <p:sldSz cx="18288000" cy="105156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482C50D-B6AE-D4B6-C791-2B18432F309A}" name="Benjamin Sun" initials="BS" userId="S::benjamin.sun@cefc.org.sg::fa4193ef-14b1-4f0b-b15d-a9e80fe92f6f" providerId="AD"/>
  <p188:author id="{E3ACF177-BF68-1ECC-202F-B1AF4DACA5F3}" name="Joo Lian Tan" initials="JT" userId="S::joolian.tan@cefc.org.sg::a30cfa90-2151-49bb-9af9-0a8be839766d" providerId="AD"/>
  <p188:author id="{0F8473D8-17BE-860D-D556-BE2DB7776F1D}" name="Ivan Ho" initials="IH" userId="S::ivan.ho@cefc.org.sg::69121789-9139-44ef-b0ab-54160b1c2313"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7129" autoAdjust="0"/>
  </p:normalViewPr>
  <p:slideViewPr>
    <p:cSldViewPr snapToGrid="0">
      <p:cViewPr varScale="1">
        <p:scale>
          <a:sx n="35" d="100"/>
          <a:sy n="35" d="100"/>
        </p:scale>
        <p:origin x="1108" y="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microsoft.com/office/2018/10/relationships/authors" Target="author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notesMaster" Target="notesMasters/notesMaster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SG"/>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87D2B46-4151-474D-A5A9-FCEDD2D4B0E7}" type="datetimeFigureOut">
              <a:rPr lang="en-SG" smtClean="0"/>
              <a:t>23/3/2026</a:t>
            </a:fld>
            <a:endParaRPr lang="en-SG"/>
          </a:p>
        </p:txBody>
      </p:sp>
      <p:sp>
        <p:nvSpPr>
          <p:cNvPr id="4" name="Slide Image Placeholder 3"/>
          <p:cNvSpPr>
            <a:spLocks noGrp="1" noRot="1" noChangeAspect="1"/>
          </p:cNvSpPr>
          <p:nvPr>
            <p:ph type="sldImg" idx="2"/>
          </p:nvPr>
        </p:nvSpPr>
        <p:spPr>
          <a:xfrm>
            <a:off x="746125" y="1143000"/>
            <a:ext cx="5365750" cy="3086100"/>
          </a:xfrm>
          <a:prstGeom prst="rect">
            <a:avLst/>
          </a:prstGeom>
          <a:noFill/>
          <a:ln w="12700">
            <a:solidFill>
              <a:prstClr val="black"/>
            </a:solidFill>
          </a:ln>
        </p:spPr>
        <p:txBody>
          <a:bodyPr vert="horz" lIns="91440" tIns="45720" rIns="91440" bIns="45720" rtlCol="0" anchor="ctr"/>
          <a:lstStyle/>
          <a:p>
            <a:endParaRPr lang="en-SG"/>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G"/>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SG"/>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B4D7FA8-4B1E-44E3-8EFB-43AC8FCD2B0D}" type="slidenum">
              <a:rPr lang="en-SG" smtClean="0"/>
              <a:t>‹#›</a:t>
            </a:fld>
            <a:endParaRPr lang="en-SG"/>
          </a:p>
        </p:txBody>
      </p:sp>
    </p:spTree>
    <p:extLst>
      <p:ext uri="{BB962C8B-B14F-4D97-AF65-F5344CB8AC3E}">
        <p14:creationId xmlns:p14="http://schemas.microsoft.com/office/powerpoint/2010/main" val="437723094"/>
      </p:ext>
    </p:extLst>
  </p:cSld>
  <p:clrMap bg1="lt1" tx1="dk1" bg2="lt2" tx2="dk2" accent1="accent1" accent2="accent2" accent3="accent3" accent4="accent4" accent5="accent5" accent6="accent6" hlink="hlink" folHlink="folHlink"/>
  <p:notesStyle>
    <a:lvl1pPr marL="0" algn="l" defTabSz="1382573" rtl="0" eaLnBrk="1" latinLnBrk="0" hangingPunct="1">
      <a:defRPr sz="1814" kern="1200">
        <a:solidFill>
          <a:schemeClr val="tx1"/>
        </a:solidFill>
        <a:latin typeface="+mn-lt"/>
        <a:ea typeface="+mn-ea"/>
        <a:cs typeface="+mn-cs"/>
      </a:defRPr>
    </a:lvl1pPr>
    <a:lvl2pPr marL="691286" algn="l" defTabSz="1382573" rtl="0" eaLnBrk="1" latinLnBrk="0" hangingPunct="1">
      <a:defRPr sz="1814" kern="1200">
        <a:solidFill>
          <a:schemeClr val="tx1"/>
        </a:solidFill>
        <a:latin typeface="+mn-lt"/>
        <a:ea typeface="+mn-ea"/>
        <a:cs typeface="+mn-cs"/>
      </a:defRPr>
    </a:lvl2pPr>
    <a:lvl3pPr marL="1382573" algn="l" defTabSz="1382573" rtl="0" eaLnBrk="1" latinLnBrk="0" hangingPunct="1">
      <a:defRPr sz="1814" kern="1200">
        <a:solidFill>
          <a:schemeClr val="tx1"/>
        </a:solidFill>
        <a:latin typeface="+mn-lt"/>
        <a:ea typeface="+mn-ea"/>
        <a:cs typeface="+mn-cs"/>
      </a:defRPr>
    </a:lvl3pPr>
    <a:lvl4pPr marL="2073859" algn="l" defTabSz="1382573" rtl="0" eaLnBrk="1" latinLnBrk="0" hangingPunct="1">
      <a:defRPr sz="1814" kern="1200">
        <a:solidFill>
          <a:schemeClr val="tx1"/>
        </a:solidFill>
        <a:latin typeface="+mn-lt"/>
        <a:ea typeface="+mn-ea"/>
        <a:cs typeface="+mn-cs"/>
      </a:defRPr>
    </a:lvl4pPr>
    <a:lvl5pPr marL="2765146" algn="l" defTabSz="1382573" rtl="0" eaLnBrk="1" latinLnBrk="0" hangingPunct="1">
      <a:defRPr sz="1814" kern="1200">
        <a:solidFill>
          <a:schemeClr val="tx1"/>
        </a:solidFill>
        <a:latin typeface="+mn-lt"/>
        <a:ea typeface="+mn-ea"/>
        <a:cs typeface="+mn-cs"/>
      </a:defRPr>
    </a:lvl5pPr>
    <a:lvl6pPr marL="3456432" algn="l" defTabSz="1382573" rtl="0" eaLnBrk="1" latinLnBrk="0" hangingPunct="1">
      <a:defRPr sz="1814" kern="1200">
        <a:solidFill>
          <a:schemeClr val="tx1"/>
        </a:solidFill>
        <a:latin typeface="+mn-lt"/>
        <a:ea typeface="+mn-ea"/>
        <a:cs typeface="+mn-cs"/>
      </a:defRPr>
    </a:lvl6pPr>
    <a:lvl7pPr marL="4147718" algn="l" defTabSz="1382573" rtl="0" eaLnBrk="1" latinLnBrk="0" hangingPunct="1">
      <a:defRPr sz="1814" kern="1200">
        <a:solidFill>
          <a:schemeClr val="tx1"/>
        </a:solidFill>
        <a:latin typeface="+mn-lt"/>
        <a:ea typeface="+mn-ea"/>
        <a:cs typeface="+mn-cs"/>
      </a:defRPr>
    </a:lvl7pPr>
    <a:lvl8pPr marL="4839005" algn="l" defTabSz="1382573" rtl="0" eaLnBrk="1" latinLnBrk="0" hangingPunct="1">
      <a:defRPr sz="1814" kern="1200">
        <a:solidFill>
          <a:schemeClr val="tx1"/>
        </a:solidFill>
        <a:latin typeface="+mn-lt"/>
        <a:ea typeface="+mn-ea"/>
        <a:cs typeface="+mn-cs"/>
      </a:defRPr>
    </a:lvl8pPr>
    <a:lvl9pPr marL="5530291" algn="l" defTabSz="1382573" rtl="0" eaLnBrk="1" latinLnBrk="0" hangingPunct="1">
      <a:defRPr sz="1814"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46125" y="1143000"/>
            <a:ext cx="536575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B4D7FA8-4B1E-44E3-8EFB-43AC8FCD2B0D}" type="slidenum">
              <a:rPr lang="en-SG" smtClean="0"/>
              <a:t>1</a:t>
            </a:fld>
            <a:endParaRPr lang="en-SG"/>
          </a:p>
        </p:txBody>
      </p:sp>
    </p:spTree>
    <p:extLst>
      <p:ext uri="{BB962C8B-B14F-4D97-AF65-F5344CB8AC3E}">
        <p14:creationId xmlns:p14="http://schemas.microsoft.com/office/powerpoint/2010/main" val="65886026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B4D7FA8-4B1E-44E3-8EFB-43AC8FCD2B0D}" type="slidenum">
              <a:rPr lang="en-SG" smtClean="0"/>
              <a:t>2</a:t>
            </a:fld>
            <a:endParaRPr lang="en-SG"/>
          </a:p>
        </p:txBody>
      </p:sp>
    </p:spTree>
    <p:extLst>
      <p:ext uri="{BB962C8B-B14F-4D97-AF65-F5344CB8AC3E}">
        <p14:creationId xmlns:p14="http://schemas.microsoft.com/office/powerpoint/2010/main" val="291561824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CCD890-FB6D-EACA-8407-C8128F32A59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748247B-006A-9BE1-B509-A7A6F1104AF7}"/>
              </a:ext>
            </a:extLst>
          </p:cNvPr>
          <p:cNvSpPr>
            <a:spLocks noGrp="1" noRot="1" noChangeAspect="1"/>
          </p:cNvSpPr>
          <p:nvPr>
            <p:ph type="sldImg"/>
          </p:nvPr>
        </p:nvSpPr>
        <p:spPr>
          <a:xfrm>
            <a:off x="746125" y="1143000"/>
            <a:ext cx="5365750" cy="3086100"/>
          </a:xfrm>
        </p:spPr>
      </p:sp>
      <p:sp>
        <p:nvSpPr>
          <p:cNvPr id="3" name="Notes Placeholder 2">
            <a:extLst>
              <a:ext uri="{FF2B5EF4-FFF2-40B4-BE49-F238E27FC236}">
                <a16:creationId xmlns:a16="http://schemas.microsoft.com/office/drawing/2014/main" id="{5791E31D-861A-65D9-0159-F03BDB48DEC5}"/>
              </a:ext>
            </a:extLst>
          </p:cNvPr>
          <p:cNvSpPr>
            <a:spLocks noGrp="1"/>
          </p:cNvSpPr>
          <p:nvPr>
            <p:ph type="body" idx="1"/>
          </p:nvPr>
        </p:nvSpPr>
        <p:spPr/>
        <p:txBody>
          <a:bodyPr/>
          <a:lstStyle/>
          <a:p>
            <a:r>
              <a:rPr lang="en-SG" u="sng" dirty="0"/>
              <a:t>Facilitators’ Notes</a:t>
            </a:r>
            <a:endParaRPr lang="en-SG" u="none" dirty="0"/>
          </a:p>
          <a:p>
            <a:endParaRPr lang="en-SG" u="none" dirty="0"/>
          </a:p>
          <a:p>
            <a:r>
              <a:rPr lang="en-SG" u="none" dirty="0"/>
              <a:t>Time allocated: </a:t>
            </a:r>
            <a:r>
              <a:rPr lang="en-SG" b="1" u="none" dirty="0"/>
              <a:t>15 min</a:t>
            </a:r>
          </a:p>
          <a:p>
            <a:pPr marL="171450" indent="-171450">
              <a:buFont typeface="Arial" panose="020B0604020202020204" pitchFamily="34" charset="0"/>
              <a:buChar char="•"/>
            </a:pPr>
            <a:r>
              <a:rPr lang="en-SG" u="none" dirty="0"/>
              <a:t>The objective of the activity is to build psychological safety in the group, and get group members to learn to listen to one another and grow in sharing something a bit vulnerable/authentic.</a:t>
            </a:r>
          </a:p>
          <a:p>
            <a:pPr marL="171450" indent="-171450">
              <a:buFont typeface="Arial" panose="020B0604020202020204" pitchFamily="34" charset="0"/>
              <a:buChar char="•"/>
            </a:pPr>
            <a:r>
              <a:rPr lang="en-SG" u="none" dirty="0"/>
              <a:t>The idea of the “gift” is connected to the blemished gifts that people were bringing before the Lord.</a:t>
            </a:r>
          </a:p>
          <a:p>
            <a:pPr marL="0" indent="0">
              <a:buFont typeface="Arial" panose="020B0604020202020204" pitchFamily="34" charset="0"/>
              <a:buNone/>
            </a:pPr>
            <a:endParaRPr lang="en-SG" u="sng" dirty="0"/>
          </a:p>
        </p:txBody>
      </p:sp>
      <p:sp>
        <p:nvSpPr>
          <p:cNvPr id="4" name="Slide Number Placeholder 3">
            <a:extLst>
              <a:ext uri="{FF2B5EF4-FFF2-40B4-BE49-F238E27FC236}">
                <a16:creationId xmlns:a16="http://schemas.microsoft.com/office/drawing/2014/main" id="{514363A0-FCB4-BF75-8E0D-1FC87F8E4103}"/>
              </a:ext>
            </a:extLst>
          </p:cNvPr>
          <p:cNvSpPr>
            <a:spLocks noGrp="1"/>
          </p:cNvSpPr>
          <p:nvPr>
            <p:ph type="sldNum" sz="quarter" idx="5"/>
          </p:nvPr>
        </p:nvSpPr>
        <p:spPr/>
        <p:txBody>
          <a:bodyPr/>
          <a:lstStyle/>
          <a:p>
            <a:fld id="{8B4D7FA8-4B1E-44E3-8EFB-43AC8FCD2B0D}" type="slidenum">
              <a:rPr lang="en-SG" smtClean="0"/>
              <a:t>3</a:t>
            </a:fld>
            <a:endParaRPr lang="en-SG"/>
          </a:p>
        </p:txBody>
      </p:sp>
    </p:spTree>
    <p:extLst>
      <p:ext uri="{BB962C8B-B14F-4D97-AF65-F5344CB8AC3E}">
        <p14:creationId xmlns:p14="http://schemas.microsoft.com/office/powerpoint/2010/main" val="250115221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A14F42-469A-2EAF-5613-2844D275C74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8FD9215-B6B1-51C7-761A-B7E920B193FE}"/>
              </a:ext>
            </a:extLst>
          </p:cNvPr>
          <p:cNvSpPr>
            <a:spLocks noGrp="1" noRot="1" noChangeAspect="1"/>
          </p:cNvSpPr>
          <p:nvPr>
            <p:ph type="sldImg"/>
          </p:nvPr>
        </p:nvSpPr>
        <p:spPr>
          <a:xfrm>
            <a:off x="746125" y="1143000"/>
            <a:ext cx="5365750" cy="3086100"/>
          </a:xfrm>
        </p:spPr>
      </p:sp>
      <p:sp>
        <p:nvSpPr>
          <p:cNvPr id="3" name="Notes Placeholder 2">
            <a:extLst>
              <a:ext uri="{FF2B5EF4-FFF2-40B4-BE49-F238E27FC236}">
                <a16:creationId xmlns:a16="http://schemas.microsoft.com/office/drawing/2014/main" id="{AFDC7267-05CF-0C92-13E2-7B9C86AC545A}"/>
              </a:ext>
            </a:extLst>
          </p:cNvPr>
          <p:cNvSpPr>
            <a:spLocks noGrp="1"/>
          </p:cNvSpPr>
          <p:nvPr>
            <p:ph type="body" idx="1"/>
          </p:nvPr>
        </p:nvSpPr>
        <p:spPr/>
        <p:txBody>
          <a:bodyPr/>
          <a:lstStyle/>
          <a:p>
            <a:r>
              <a:rPr lang="en-SG" u="sng" dirty="0"/>
              <a:t>Facilitators’ Notes</a:t>
            </a:r>
            <a:endParaRPr lang="en-SG" u="none" dirty="0"/>
          </a:p>
          <a:p>
            <a:endParaRPr lang="en-SG" u="none" dirty="0"/>
          </a:p>
          <a:p>
            <a:r>
              <a:rPr lang="en-SG" u="none" dirty="0"/>
              <a:t>Time allocated: </a:t>
            </a:r>
            <a:r>
              <a:rPr lang="en-SG" b="1" u="none" dirty="0"/>
              <a:t>15-20min</a:t>
            </a:r>
          </a:p>
          <a:p>
            <a:r>
              <a:rPr lang="en-SG" u="none" dirty="0"/>
              <a:t>Tip: as the Spirit leads you, have a short time after worship for people to respond to God in prayer.</a:t>
            </a:r>
            <a:endParaRPr lang="en-SG" u="sng" dirty="0"/>
          </a:p>
        </p:txBody>
      </p:sp>
      <p:sp>
        <p:nvSpPr>
          <p:cNvPr id="4" name="Slide Number Placeholder 3">
            <a:extLst>
              <a:ext uri="{FF2B5EF4-FFF2-40B4-BE49-F238E27FC236}">
                <a16:creationId xmlns:a16="http://schemas.microsoft.com/office/drawing/2014/main" id="{3ADEA03E-E7B4-8BE8-0B67-BA81DDDC3A43}"/>
              </a:ext>
            </a:extLst>
          </p:cNvPr>
          <p:cNvSpPr>
            <a:spLocks noGrp="1"/>
          </p:cNvSpPr>
          <p:nvPr>
            <p:ph type="sldNum" sz="quarter" idx="5"/>
          </p:nvPr>
        </p:nvSpPr>
        <p:spPr/>
        <p:txBody>
          <a:bodyPr/>
          <a:lstStyle/>
          <a:p>
            <a:fld id="{8B4D7FA8-4B1E-44E3-8EFB-43AC8FCD2B0D}" type="slidenum">
              <a:rPr lang="en-SG" smtClean="0"/>
              <a:t>4</a:t>
            </a:fld>
            <a:endParaRPr lang="en-SG"/>
          </a:p>
        </p:txBody>
      </p:sp>
    </p:spTree>
    <p:extLst>
      <p:ext uri="{BB962C8B-B14F-4D97-AF65-F5344CB8AC3E}">
        <p14:creationId xmlns:p14="http://schemas.microsoft.com/office/powerpoint/2010/main" val="239472398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9777A9-F0B3-2DCD-45C2-6D0990E03CF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A2E4E54-1E07-8C61-BE2B-E7EE41597849}"/>
              </a:ext>
            </a:extLst>
          </p:cNvPr>
          <p:cNvSpPr>
            <a:spLocks noGrp="1" noRot="1" noChangeAspect="1"/>
          </p:cNvSpPr>
          <p:nvPr>
            <p:ph type="sldImg"/>
          </p:nvPr>
        </p:nvSpPr>
        <p:spPr>
          <a:xfrm>
            <a:off x="746125" y="1143000"/>
            <a:ext cx="5365750" cy="3086100"/>
          </a:xfrm>
        </p:spPr>
      </p:sp>
      <p:sp>
        <p:nvSpPr>
          <p:cNvPr id="3" name="Notes Placeholder 2">
            <a:extLst>
              <a:ext uri="{FF2B5EF4-FFF2-40B4-BE49-F238E27FC236}">
                <a16:creationId xmlns:a16="http://schemas.microsoft.com/office/drawing/2014/main" id="{6822517C-821A-5AB6-05A2-4CCF7A08A930}"/>
              </a:ext>
            </a:extLst>
          </p:cNvPr>
          <p:cNvSpPr>
            <a:spLocks noGrp="1"/>
          </p:cNvSpPr>
          <p:nvPr>
            <p:ph type="body" idx="1"/>
          </p:nvPr>
        </p:nvSpPr>
        <p:spPr/>
        <p:txBody>
          <a:bodyPr/>
          <a:lstStyle/>
          <a:p>
            <a:r>
              <a:rPr lang="en-US" b="0" i="0" u="sng" kern="1200">
                <a:solidFill>
                  <a:schemeClr val="tx1"/>
                </a:solidFill>
                <a:effectLst/>
              </a:rPr>
              <a:t>Facilitators’ Notes:</a:t>
            </a:r>
            <a:r>
              <a:rPr lang="en-US" u="sng"/>
              <a:t> </a:t>
            </a:r>
            <a:endParaRPr lang="en-US">
              <a:ea typeface="+mn-ea"/>
              <a:cs typeface="+mn-cs"/>
            </a:endParaRPr>
          </a:p>
          <a:p>
            <a:r>
              <a:rPr lang="en-US"/>
              <a:t> </a:t>
            </a:r>
            <a:endParaRPr lang="en-US">
              <a:ea typeface="+mn-ea"/>
              <a:cs typeface="+mn-cs"/>
            </a:endParaRPr>
          </a:p>
          <a:p>
            <a:r>
              <a:rPr lang="en-US" b="0" i="0" u="none" strike="noStrike" kern="1200">
                <a:solidFill>
                  <a:schemeClr val="tx1"/>
                </a:solidFill>
                <a:effectLst/>
              </a:rPr>
              <a:t>This slide is used by the preachers </a:t>
            </a:r>
            <a:r>
              <a:rPr lang="en-US"/>
              <a:t>for related </a:t>
            </a:r>
            <a:r>
              <a:rPr lang="en-US" b="0" i="0" u="none" strike="noStrike" kern="1200">
                <a:solidFill>
                  <a:schemeClr val="tx1"/>
                </a:solidFill>
                <a:effectLst/>
              </a:rPr>
              <a:t>sermons. For reference only.</a:t>
            </a:r>
            <a:endParaRPr lang="en-US"/>
          </a:p>
          <a:p>
            <a:endParaRPr lang="en-US" sz="2000" b="0" i="0" kern="1200" dirty="0">
              <a:solidFill>
                <a:schemeClr val="tx1"/>
              </a:solidFill>
              <a:effectLst/>
              <a:latin typeface="+mn-lt"/>
            </a:endParaRPr>
          </a:p>
        </p:txBody>
      </p:sp>
      <p:sp>
        <p:nvSpPr>
          <p:cNvPr id="4" name="Slide Number Placeholder 3">
            <a:extLst>
              <a:ext uri="{FF2B5EF4-FFF2-40B4-BE49-F238E27FC236}">
                <a16:creationId xmlns:a16="http://schemas.microsoft.com/office/drawing/2014/main" id="{FE2B6A6E-4E9E-1129-13E0-725F61D1FACB}"/>
              </a:ext>
            </a:extLst>
          </p:cNvPr>
          <p:cNvSpPr>
            <a:spLocks noGrp="1"/>
          </p:cNvSpPr>
          <p:nvPr>
            <p:ph type="sldNum" sz="quarter" idx="5"/>
          </p:nvPr>
        </p:nvSpPr>
        <p:spPr/>
        <p:txBody>
          <a:bodyPr/>
          <a:lstStyle/>
          <a:p>
            <a:fld id="{8B4D7FA8-4B1E-44E3-8EFB-43AC8FCD2B0D}" type="slidenum">
              <a:rPr lang="en-SG" smtClean="0"/>
              <a:t>5</a:t>
            </a:fld>
            <a:endParaRPr lang="en-SG"/>
          </a:p>
        </p:txBody>
      </p:sp>
    </p:spTree>
    <p:extLst>
      <p:ext uri="{BB962C8B-B14F-4D97-AF65-F5344CB8AC3E}">
        <p14:creationId xmlns:p14="http://schemas.microsoft.com/office/powerpoint/2010/main" val="243903667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62E8D0-8D79-0793-652F-62CD4A6B492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E51B782-DF6E-13B1-9E80-D87168529D3F}"/>
              </a:ext>
            </a:extLst>
          </p:cNvPr>
          <p:cNvSpPr>
            <a:spLocks noGrp="1" noRot="1" noChangeAspect="1"/>
          </p:cNvSpPr>
          <p:nvPr>
            <p:ph type="sldImg"/>
          </p:nvPr>
        </p:nvSpPr>
        <p:spPr>
          <a:xfrm>
            <a:off x="746125" y="1143000"/>
            <a:ext cx="5365750" cy="3086100"/>
          </a:xfrm>
        </p:spPr>
      </p:sp>
      <p:sp>
        <p:nvSpPr>
          <p:cNvPr id="3" name="Notes Placeholder 2">
            <a:extLst>
              <a:ext uri="{FF2B5EF4-FFF2-40B4-BE49-F238E27FC236}">
                <a16:creationId xmlns:a16="http://schemas.microsoft.com/office/drawing/2014/main" id="{CAA51E06-A156-6953-C62F-EB430EE4D2C9}"/>
              </a:ext>
            </a:extLst>
          </p:cNvPr>
          <p:cNvSpPr>
            <a:spLocks noGrp="1"/>
          </p:cNvSpPr>
          <p:nvPr>
            <p:ph type="body" idx="1"/>
          </p:nvPr>
        </p:nvSpPr>
        <p:spPr/>
        <p:txBody>
          <a:bodyPr/>
          <a:lstStyle/>
          <a:p>
            <a:r>
              <a:rPr lang="en-SG" u="sng" dirty="0"/>
              <a:t>Facilitators’ Notes</a:t>
            </a:r>
            <a:endParaRPr lang="en-SG" u="none" dirty="0"/>
          </a:p>
          <a:p>
            <a:endParaRPr lang="en-SG" u="none" dirty="0"/>
          </a:p>
          <a:p>
            <a:pPr marL="171450" indent="-171450">
              <a:buFont typeface="Arial" panose="020B0604020202020204" pitchFamily="34" charset="0"/>
              <a:buChar char="•"/>
            </a:pPr>
            <a:r>
              <a:rPr lang="en-SG" u="none" dirty="0"/>
              <a:t>Time allocated: </a:t>
            </a:r>
            <a:r>
              <a:rPr lang="en-SG" b="1" u="none" dirty="0"/>
              <a:t>2min</a:t>
            </a:r>
            <a:endParaRPr lang="en-SG" b="0" u="none" dirty="0"/>
          </a:p>
          <a:p>
            <a:pPr marL="171450" indent="-171450">
              <a:buFont typeface="Arial" panose="020B0604020202020204" pitchFamily="34" charset="0"/>
              <a:buChar char="•"/>
            </a:pPr>
            <a:r>
              <a:rPr lang="en-SG" b="0" u="none" dirty="0"/>
              <a:t>Get different members of the CG to read out. This is a review of what we had covered in Leviticus.</a:t>
            </a:r>
          </a:p>
          <a:p>
            <a:pPr marL="171450" indent="-171450">
              <a:buFont typeface="Arial" panose="020B0604020202020204" pitchFamily="34" charset="0"/>
              <a:buChar char="•"/>
            </a:pPr>
            <a:r>
              <a:rPr lang="en-SG" b="0" u="none" dirty="0"/>
              <a:t>Explain that this context is necessary to help them understand today’s passage. </a:t>
            </a:r>
            <a:endParaRPr lang="en-SG" b="1" u="none" dirty="0"/>
          </a:p>
        </p:txBody>
      </p:sp>
      <p:sp>
        <p:nvSpPr>
          <p:cNvPr id="4" name="Slide Number Placeholder 3">
            <a:extLst>
              <a:ext uri="{FF2B5EF4-FFF2-40B4-BE49-F238E27FC236}">
                <a16:creationId xmlns:a16="http://schemas.microsoft.com/office/drawing/2014/main" id="{289181B6-05DD-8D46-22D9-247B7B138390}"/>
              </a:ext>
            </a:extLst>
          </p:cNvPr>
          <p:cNvSpPr>
            <a:spLocks noGrp="1"/>
          </p:cNvSpPr>
          <p:nvPr>
            <p:ph type="sldNum" sz="quarter" idx="5"/>
          </p:nvPr>
        </p:nvSpPr>
        <p:spPr/>
        <p:txBody>
          <a:bodyPr/>
          <a:lstStyle/>
          <a:p>
            <a:fld id="{8B4D7FA8-4B1E-44E3-8EFB-43AC8FCD2B0D}" type="slidenum">
              <a:rPr lang="en-SG" smtClean="0"/>
              <a:t>6</a:t>
            </a:fld>
            <a:endParaRPr lang="en-SG"/>
          </a:p>
        </p:txBody>
      </p:sp>
    </p:spTree>
    <p:extLst>
      <p:ext uri="{BB962C8B-B14F-4D97-AF65-F5344CB8AC3E}">
        <p14:creationId xmlns:p14="http://schemas.microsoft.com/office/powerpoint/2010/main" val="375544691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4D332C-713F-4DCC-54F8-E848EFBABEA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ABA84DE-1818-C2C7-A11A-332E72F138B9}"/>
              </a:ext>
            </a:extLst>
          </p:cNvPr>
          <p:cNvSpPr>
            <a:spLocks noGrp="1" noRot="1" noChangeAspect="1"/>
          </p:cNvSpPr>
          <p:nvPr>
            <p:ph type="sldImg"/>
          </p:nvPr>
        </p:nvSpPr>
        <p:spPr>
          <a:xfrm>
            <a:off x="746125" y="1143000"/>
            <a:ext cx="5365750" cy="3086100"/>
          </a:xfrm>
        </p:spPr>
      </p:sp>
      <p:sp>
        <p:nvSpPr>
          <p:cNvPr id="3" name="Notes Placeholder 2">
            <a:extLst>
              <a:ext uri="{FF2B5EF4-FFF2-40B4-BE49-F238E27FC236}">
                <a16:creationId xmlns:a16="http://schemas.microsoft.com/office/drawing/2014/main" id="{15CC115D-6F45-79C0-5922-F57818199B72}"/>
              </a:ext>
            </a:extLst>
          </p:cNvPr>
          <p:cNvSpPr>
            <a:spLocks noGrp="1"/>
          </p:cNvSpPr>
          <p:nvPr>
            <p:ph type="body" idx="1"/>
          </p:nvPr>
        </p:nvSpPr>
        <p:spPr/>
        <p:txBody>
          <a:bodyPr/>
          <a:lstStyle/>
          <a:p>
            <a:r>
              <a:rPr lang="en-SG" u="sng" dirty="0"/>
              <a:t>Facilitators’ Notes</a:t>
            </a:r>
            <a:endParaRPr lang="en-SG" u="none" dirty="0"/>
          </a:p>
          <a:p>
            <a:endParaRPr lang="en-SG" u="none" dirty="0"/>
          </a:p>
          <a:p>
            <a:pPr marL="171450" indent="-171450">
              <a:buFont typeface="Arial" panose="020B0604020202020204" pitchFamily="34" charset="0"/>
              <a:buChar char="•"/>
            </a:pPr>
            <a:r>
              <a:rPr lang="en-SG" u="none" dirty="0"/>
              <a:t>Time allocated: </a:t>
            </a:r>
            <a:r>
              <a:rPr lang="en-SG" b="1" u="none" dirty="0"/>
              <a:t>2min</a:t>
            </a:r>
            <a:endParaRPr lang="en-SG" b="0" u="none" dirty="0"/>
          </a:p>
          <a:p>
            <a:pPr marL="171450" indent="-171450">
              <a:buFont typeface="Arial" panose="020B0604020202020204" pitchFamily="34" charset="0"/>
              <a:buChar char="•"/>
            </a:pPr>
            <a:r>
              <a:rPr lang="en-SG" b="0" u="none" dirty="0"/>
              <a:t>Get different members of the CG to read out. </a:t>
            </a:r>
          </a:p>
          <a:p>
            <a:pPr marL="171450" indent="-171450">
              <a:buFont typeface="Arial" panose="020B0604020202020204" pitchFamily="34" charset="0"/>
              <a:buChar char="•"/>
            </a:pPr>
            <a:r>
              <a:rPr lang="en-SG" b="0" u="none" dirty="0"/>
              <a:t>This is meant to bridge for the CG how the offerings and sacrifices in the OT relates to worship in our modern-day Christian context.</a:t>
            </a:r>
          </a:p>
        </p:txBody>
      </p:sp>
      <p:sp>
        <p:nvSpPr>
          <p:cNvPr id="4" name="Slide Number Placeholder 3">
            <a:extLst>
              <a:ext uri="{FF2B5EF4-FFF2-40B4-BE49-F238E27FC236}">
                <a16:creationId xmlns:a16="http://schemas.microsoft.com/office/drawing/2014/main" id="{FF660861-3560-69C1-9923-AAB17CA0F403}"/>
              </a:ext>
            </a:extLst>
          </p:cNvPr>
          <p:cNvSpPr>
            <a:spLocks noGrp="1"/>
          </p:cNvSpPr>
          <p:nvPr>
            <p:ph type="sldNum" sz="quarter" idx="5"/>
          </p:nvPr>
        </p:nvSpPr>
        <p:spPr/>
        <p:txBody>
          <a:bodyPr/>
          <a:lstStyle/>
          <a:p>
            <a:fld id="{8B4D7FA8-4B1E-44E3-8EFB-43AC8FCD2B0D}" type="slidenum">
              <a:rPr lang="en-SG" smtClean="0"/>
              <a:t>7</a:t>
            </a:fld>
            <a:endParaRPr lang="en-SG"/>
          </a:p>
        </p:txBody>
      </p:sp>
    </p:spTree>
    <p:extLst>
      <p:ext uri="{BB962C8B-B14F-4D97-AF65-F5344CB8AC3E}">
        <p14:creationId xmlns:p14="http://schemas.microsoft.com/office/powerpoint/2010/main" val="39735596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1A79C6-1B98-3A2B-A839-9ABF09532DC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4B1A65A-F617-9EA5-94FF-BA61709653CD}"/>
              </a:ext>
            </a:extLst>
          </p:cNvPr>
          <p:cNvSpPr>
            <a:spLocks noGrp="1" noRot="1" noChangeAspect="1"/>
          </p:cNvSpPr>
          <p:nvPr>
            <p:ph type="sldImg"/>
          </p:nvPr>
        </p:nvSpPr>
        <p:spPr>
          <a:xfrm>
            <a:off x="746125" y="1143000"/>
            <a:ext cx="5365750" cy="3086100"/>
          </a:xfrm>
        </p:spPr>
      </p:sp>
      <p:sp>
        <p:nvSpPr>
          <p:cNvPr id="3" name="Notes Placeholder 2">
            <a:extLst>
              <a:ext uri="{FF2B5EF4-FFF2-40B4-BE49-F238E27FC236}">
                <a16:creationId xmlns:a16="http://schemas.microsoft.com/office/drawing/2014/main" id="{34F6FEA3-FCA7-782D-D05F-EA75C47456C9}"/>
              </a:ext>
            </a:extLst>
          </p:cNvPr>
          <p:cNvSpPr>
            <a:spLocks noGrp="1"/>
          </p:cNvSpPr>
          <p:nvPr>
            <p:ph type="body" idx="1"/>
          </p:nvPr>
        </p:nvSpPr>
        <p:spPr/>
        <p:txBody>
          <a:bodyPr/>
          <a:lstStyle/>
          <a:p>
            <a:r>
              <a:rPr lang="en-SG" u="sng" dirty="0"/>
              <a:t>Facilitators’ Notes</a:t>
            </a:r>
            <a:endParaRPr lang="en-SG" u="none" dirty="0"/>
          </a:p>
          <a:p>
            <a:endParaRPr lang="en-SG" u="none" dirty="0"/>
          </a:p>
          <a:p>
            <a:pPr marL="171450" indent="-171450">
              <a:buFont typeface="Arial" panose="020B0604020202020204" pitchFamily="34" charset="0"/>
              <a:buChar char="•"/>
            </a:pPr>
            <a:r>
              <a:rPr lang="en-SG" u="none" dirty="0"/>
              <a:t>Time allocated: </a:t>
            </a:r>
            <a:r>
              <a:rPr lang="en-SG" b="1" u="none" dirty="0"/>
              <a:t>5min</a:t>
            </a:r>
            <a:endParaRPr lang="en-SG" b="0" u="none" dirty="0"/>
          </a:p>
          <a:p>
            <a:pPr marL="171450" indent="-171450">
              <a:buFont typeface="Arial" panose="020B0604020202020204" pitchFamily="34" charset="0"/>
              <a:buChar char="•"/>
            </a:pPr>
            <a:r>
              <a:rPr lang="en-SG" b="0" u="none" dirty="0"/>
              <a:t>The answer can be inferred from the text</a:t>
            </a:r>
          </a:p>
          <a:p>
            <a:pPr marL="171450" indent="-171450">
              <a:buFont typeface="Arial" panose="020B0604020202020204" pitchFamily="34" charset="0"/>
              <a:buChar char="•"/>
            </a:pPr>
            <a:r>
              <a:rPr lang="en-SG" b="0" u="none" dirty="0"/>
              <a:t>This question mainly focuses on giving people a general overview on the problem being addressed: the actions of the people who were bringing the offerings and the quality of these offerings. </a:t>
            </a:r>
          </a:p>
          <a:p>
            <a:pPr marL="171450" indent="-171450">
              <a:buFont typeface="Arial" panose="020B0604020202020204" pitchFamily="34" charset="0"/>
              <a:buChar char="•"/>
            </a:pPr>
            <a:r>
              <a:rPr lang="en-SG" b="0" u="none" dirty="0"/>
              <a:t>Note: we will discuss the actions and attitudes of the priests later on in the study.</a:t>
            </a:r>
          </a:p>
          <a:p>
            <a:pPr marL="171450" indent="-171450">
              <a:buFont typeface="Arial" panose="020B0604020202020204" pitchFamily="34" charset="0"/>
              <a:buChar char="•"/>
            </a:pPr>
            <a:endParaRPr lang="en-SG" b="0" u="none" dirty="0"/>
          </a:p>
        </p:txBody>
      </p:sp>
      <p:sp>
        <p:nvSpPr>
          <p:cNvPr id="4" name="Slide Number Placeholder 3">
            <a:extLst>
              <a:ext uri="{FF2B5EF4-FFF2-40B4-BE49-F238E27FC236}">
                <a16:creationId xmlns:a16="http://schemas.microsoft.com/office/drawing/2014/main" id="{5856D576-E287-0240-7161-CB174A728D1B}"/>
              </a:ext>
            </a:extLst>
          </p:cNvPr>
          <p:cNvSpPr>
            <a:spLocks noGrp="1"/>
          </p:cNvSpPr>
          <p:nvPr>
            <p:ph type="sldNum" sz="quarter" idx="5"/>
          </p:nvPr>
        </p:nvSpPr>
        <p:spPr/>
        <p:txBody>
          <a:bodyPr/>
          <a:lstStyle/>
          <a:p>
            <a:fld id="{8B4D7FA8-4B1E-44E3-8EFB-43AC8FCD2B0D}" type="slidenum">
              <a:rPr lang="en-SG" smtClean="0"/>
              <a:t>8</a:t>
            </a:fld>
            <a:endParaRPr lang="en-SG"/>
          </a:p>
        </p:txBody>
      </p:sp>
    </p:spTree>
    <p:extLst>
      <p:ext uri="{BB962C8B-B14F-4D97-AF65-F5344CB8AC3E}">
        <p14:creationId xmlns:p14="http://schemas.microsoft.com/office/powerpoint/2010/main" val="200589945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BE4999-AF89-178F-59DF-1A85001D44B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8AB141B-B0B6-94A0-4ADA-7EF93B466773}"/>
              </a:ext>
            </a:extLst>
          </p:cNvPr>
          <p:cNvSpPr>
            <a:spLocks noGrp="1" noRot="1" noChangeAspect="1"/>
          </p:cNvSpPr>
          <p:nvPr>
            <p:ph type="sldImg"/>
          </p:nvPr>
        </p:nvSpPr>
        <p:spPr>
          <a:xfrm>
            <a:off x="746125" y="1143000"/>
            <a:ext cx="5365750" cy="3086100"/>
          </a:xfrm>
        </p:spPr>
      </p:sp>
      <p:sp>
        <p:nvSpPr>
          <p:cNvPr id="3" name="Notes Placeholder 2">
            <a:extLst>
              <a:ext uri="{FF2B5EF4-FFF2-40B4-BE49-F238E27FC236}">
                <a16:creationId xmlns:a16="http://schemas.microsoft.com/office/drawing/2014/main" id="{09001242-0ECC-0F8F-C3AE-9C01C9BA33A6}"/>
              </a:ext>
            </a:extLst>
          </p:cNvPr>
          <p:cNvSpPr>
            <a:spLocks noGrp="1"/>
          </p:cNvSpPr>
          <p:nvPr>
            <p:ph type="body" idx="1"/>
          </p:nvPr>
        </p:nvSpPr>
        <p:spPr/>
        <p:txBody>
          <a:bodyPr/>
          <a:lstStyle/>
          <a:p>
            <a:r>
              <a:rPr lang="en-SG" u="sng" dirty="0"/>
              <a:t>Facilitators’ Notes</a:t>
            </a:r>
            <a:endParaRPr lang="en-SG" u="none" dirty="0"/>
          </a:p>
          <a:p>
            <a:endParaRPr lang="en-SG" u="none" dirty="0"/>
          </a:p>
          <a:p>
            <a:pPr marL="171450" indent="-171450">
              <a:buFont typeface="Arial" panose="020B0604020202020204" pitchFamily="34" charset="0"/>
              <a:buChar char="•"/>
            </a:pPr>
            <a:r>
              <a:rPr lang="en-SG" b="0" u="none" dirty="0"/>
              <a:t>Do not show this to the CG if there is no need to. This is not the “model” answer.</a:t>
            </a:r>
          </a:p>
          <a:p>
            <a:pPr marL="171450" indent="-171450">
              <a:buFont typeface="Arial" panose="020B0604020202020204" pitchFamily="34" charset="0"/>
              <a:buChar char="•"/>
            </a:pPr>
            <a:r>
              <a:rPr lang="en-SG" b="0" u="none" dirty="0"/>
              <a:t>You can show this slide only when the CG is completely stuck and unable to proceed.</a:t>
            </a:r>
          </a:p>
          <a:p>
            <a:pPr marL="171450" indent="-171450">
              <a:buFont typeface="Arial" panose="020B0604020202020204" pitchFamily="34" charset="0"/>
              <a:buChar char="•"/>
            </a:pPr>
            <a:r>
              <a:rPr lang="en-SG" b="0" u="none" dirty="0"/>
              <a:t>Don’t show it too soon because that will kill all thinking and discussion.</a:t>
            </a:r>
          </a:p>
        </p:txBody>
      </p:sp>
      <p:sp>
        <p:nvSpPr>
          <p:cNvPr id="4" name="Slide Number Placeholder 3">
            <a:extLst>
              <a:ext uri="{FF2B5EF4-FFF2-40B4-BE49-F238E27FC236}">
                <a16:creationId xmlns:a16="http://schemas.microsoft.com/office/drawing/2014/main" id="{01BB3070-0820-7CEA-9437-55D774EC0395}"/>
              </a:ext>
            </a:extLst>
          </p:cNvPr>
          <p:cNvSpPr>
            <a:spLocks noGrp="1"/>
          </p:cNvSpPr>
          <p:nvPr>
            <p:ph type="sldNum" sz="quarter" idx="5"/>
          </p:nvPr>
        </p:nvSpPr>
        <p:spPr/>
        <p:txBody>
          <a:bodyPr/>
          <a:lstStyle/>
          <a:p>
            <a:fld id="{8B4D7FA8-4B1E-44E3-8EFB-43AC8FCD2B0D}" type="slidenum">
              <a:rPr lang="en-SG" smtClean="0"/>
              <a:t>9</a:t>
            </a:fld>
            <a:endParaRPr lang="en-SG"/>
          </a:p>
        </p:txBody>
      </p:sp>
    </p:spTree>
    <p:extLst>
      <p:ext uri="{BB962C8B-B14F-4D97-AF65-F5344CB8AC3E}">
        <p14:creationId xmlns:p14="http://schemas.microsoft.com/office/powerpoint/2010/main" val="124138298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4261AD-9135-BC52-FE34-30779FAC089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4AC7C3C-A0B2-F454-E28A-050C22B9A43A}"/>
              </a:ext>
            </a:extLst>
          </p:cNvPr>
          <p:cNvSpPr>
            <a:spLocks noGrp="1" noRot="1" noChangeAspect="1"/>
          </p:cNvSpPr>
          <p:nvPr>
            <p:ph type="sldImg"/>
          </p:nvPr>
        </p:nvSpPr>
        <p:spPr>
          <a:xfrm>
            <a:off x="746125" y="1143000"/>
            <a:ext cx="5365750" cy="3086100"/>
          </a:xfrm>
        </p:spPr>
      </p:sp>
      <p:sp>
        <p:nvSpPr>
          <p:cNvPr id="3" name="Notes Placeholder 2">
            <a:extLst>
              <a:ext uri="{FF2B5EF4-FFF2-40B4-BE49-F238E27FC236}">
                <a16:creationId xmlns:a16="http://schemas.microsoft.com/office/drawing/2014/main" id="{B1DCF823-CA2E-0FAC-2569-0287FF58B87A}"/>
              </a:ext>
            </a:extLst>
          </p:cNvPr>
          <p:cNvSpPr>
            <a:spLocks noGrp="1"/>
          </p:cNvSpPr>
          <p:nvPr>
            <p:ph type="body" idx="1"/>
          </p:nvPr>
        </p:nvSpPr>
        <p:spPr/>
        <p:txBody>
          <a:bodyPr/>
          <a:lstStyle/>
          <a:p>
            <a:r>
              <a:rPr lang="en-SG" u="sng" dirty="0"/>
              <a:t>Facilitators’ Notes</a:t>
            </a:r>
            <a:endParaRPr lang="en-SG" u="none" dirty="0"/>
          </a:p>
          <a:p>
            <a:endParaRPr lang="en-SG" u="none" dirty="0"/>
          </a:p>
          <a:p>
            <a:pPr marL="171450" indent="-171450">
              <a:buFont typeface="Arial" panose="020B0604020202020204" pitchFamily="34" charset="0"/>
              <a:buChar char="•"/>
            </a:pPr>
            <a:r>
              <a:rPr lang="en-SG" b="0" u="none" dirty="0"/>
              <a:t>Do not show this to the CG if there is no need to. This is not the “model” answer.</a:t>
            </a:r>
          </a:p>
          <a:p>
            <a:pPr marL="171450" indent="-171450">
              <a:buFont typeface="Arial" panose="020B0604020202020204" pitchFamily="34" charset="0"/>
              <a:buChar char="•"/>
            </a:pPr>
            <a:r>
              <a:rPr lang="en-SG" b="0" u="none" dirty="0"/>
              <a:t>You can show this slide only when the CG is completely stuck and unable to proceed.</a:t>
            </a:r>
          </a:p>
          <a:p>
            <a:pPr marL="171450" indent="-171450">
              <a:buFont typeface="Arial" panose="020B0604020202020204" pitchFamily="34" charset="0"/>
              <a:buChar char="•"/>
            </a:pPr>
            <a:r>
              <a:rPr lang="en-SG" b="0" u="none" dirty="0"/>
              <a:t>Don’t show it too soon because that will kill all thinking and discussion.</a:t>
            </a:r>
          </a:p>
        </p:txBody>
      </p:sp>
      <p:sp>
        <p:nvSpPr>
          <p:cNvPr id="4" name="Slide Number Placeholder 3">
            <a:extLst>
              <a:ext uri="{FF2B5EF4-FFF2-40B4-BE49-F238E27FC236}">
                <a16:creationId xmlns:a16="http://schemas.microsoft.com/office/drawing/2014/main" id="{0423BB34-633C-E311-F889-4EB5FE1EFF56}"/>
              </a:ext>
            </a:extLst>
          </p:cNvPr>
          <p:cNvSpPr>
            <a:spLocks noGrp="1"/>
          </p:cNvSpPr>
          <p:nvPr>
            <p:ph type="sldNum" sz="quarter" idx="5"/>
          </p:nvPr>
        </p:nvSpPr>
        <p:spPr/>
        <p:txBody>
          <a:bodyPr/>
          <a:lstStyle/>
          <a:p>
            <a:fld id="{8B4D7FA8-4B1E-44E3-8EFB-43AC8FCD2B0D}" type="slidenum">
              <a:rPr lang="en-SG" smtClean="0"/>
              <a:t>10</a:t>
            </a:fld>
            <a:endParaRPr lang="en-SG"/>
          </a:p>
        </p:txBody>
      </p:sp>
    </p:spTree>
    <p:extLst>
      <p:ext uri="{BB962C8B-B14F-4D97-AF65-F5344CB8AC3E}">
        <p14:creationId xmlns:p14="http://schemas.microsoft.com/office/powerpoint/2010/main" val="394191464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21CAAF-4BD7-CDCE-38EA-3372C5D1B84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5F3E109-F8DD-8C6B-F447-B6362880EF72}"/>
              </a:ext>
            </a:extLst>
          </p:cNvPr>
          <p:cNvSpPr>
            <a:spLocks noGrp="1" noRot="1" noChangeAspect="1"/>
          </p:cNvSpPr>
          <p:nvPr>
            <p:ph type="sldImg"/>
          </p:nvPr>
        </p:nvSpPr>
        <p:spPr>
          <a:xfrm>
            <a:off x="746125" y="1143000"/>
            <a:ext cx="5365750" cy="3086100"/>
          </a:xfrm>
        </p:spPr>
      </p:sp>
      <p:sp>
        <p:nvSpPr>
          <p:cNvPr id="3" name="Notes Placeholder 2">
            <a:extLst>
              <a:ext uri="{FF2B5EF4-FFF2-40B4-BE49-F238E27FC236}">
                <a16:creationId xmlns:a16="http://schemas.microsoft.com/office/drawing/2014/main" id="{F12FD34D-0060-AD77-E48B-DE6E47EFA2D2}"/>
              </a:ext>
            </a:extLst>
          </p:cNvPr>
          <p:cNvSpPr>
            <a:spLocks noGrp="1"/>
          </p:cNvSpPr>
          <p:nvPr>
            <p:ph type="body" idx="1"/>
          </p:nvPr>
        </p:nvSpPr>
        <p:spPr/>
        <p:txBody>
          <a:bodyPr/>
          <a:lstStyle/>
          <a:p>
            <a:r>
              <a:rPr lang="en-SG" u="sng" dirty="0"/>
              <a:t>Facilitators’ Notes</a:t>
            </a:r>
            <a:endParaRPr lang="en-SG" u="none" dirty="0"/>
          </a:p>
          <a:p>
            <a:endParaRPr lang="en-SG" u="none" dirty="0"/>
          </a:p>
          <a:p>
            <a:pPr marL="171450" indent="-171450">
              <a:buFont typeface="Arial" panose="020B0604020202020204" pitchFamily="34" charset="0"/>
              <a:buChar char="•"/>
            </a:pPr>
            <a:r>
              <a:rPr lang="en-SG" u="none" dirty="0"/>
              <a:t>Time allocated: </a:t>
            </a:r>
            <a:r>
              <a:rPr lang="en-SG" b="1" u="none" dirty="0"/>
              <a:t>2min</a:t>
            </a:r>
            <a:endParaRPr lang="en-SG" b="0" u="none" dirty="0"/>
          </a:p>
          <a:p>
            <a:pPr marL="171450" indent="-171450">
              <a:buFont typeface="Arial" panose="020B0604020202020204" pitchFamily="34" charset="0"/>
              <a:buChar char="•"/>
            </a:pPr>
            <a:r>
              <a:rPr lang="en-SG" b="0" u="none" dirty="0"/>
              <a:t>Get different members of the CG to read out. Do not get stuck on this. This is meant to be basic background context to get everyone up to quickly.</a:t>
            </a:r>
          </a:p>
          <a:p>
            <a:pPr marL="171450" indent="-171450">
              <a:buFont typeface="Arial" panose="020B0604020202020204" pitchFamily="34" charset="0"/>
              <a:buChar char="•"/>
            </a:pPr>
            <a:r>
              <a:rPr lang="en-SG" b="0" u="none" dirty="0"/>
              <a:t>Can skip if members already know this.</a:t>
            </a:r>
            <a:endParaRPr lang="en-SG" b="1" u="none" dirty="0"/>
          </a:p>
        </p:txBody>
      </p:sp>
      <p:sp>
        <p:nvSpPr>
          <p:cNvPr id="4" name="Slide Number Placeholder 3">
            <a:extLst>
              <a:ext uri="{FF2B5EF4-FFF2-40B4-BE49-F238E27FC236}">
                <a16:creationId xmlns:a16="http://schemas.microsoft.com/office/drawing/2014/main" id="{DE3664F4-810A-CE78-6D90-3D03F378C4FE}"/>
              </a:ext>
            </a:extLst>
          </p:cNvPr>
          <p:cNvSpPr>
            <a:spLocks noGrp="1"/>
          </p:cNvSpPr>
          <p:nvPr>
            <p:ph type="sldNum" sz="quarter" idx="5"/>
          </p:nvPr>
        </p:nvSpPr>
        <p:spPr/>
        <p:txBody>
          <a:bodyPr/>
          <a:lstStyle/>
          <a:p>
            <a:fld id="{8B4D7FA8-4B1E-44E3-8EFB-43AC8FCD2B0D}" type="slidenum">
              <a:rPr lang="en-SG" smtClean="0"/>
              <a:t>11</a:t>
            </a:fld>
            <a:endParaRPr lang="en-SG"/>
          </a:p>
        </p:txBody>
      </p:sp>
    </p:spTree>
    <p:extLst>
      <p:ext uri="{BB962C8B-B14F-4D97-AF65-F5344CB8AC3E}">
        <p14:creationId xmlns:p14="http://schemas.microsoft.com/office/powerpoint/2010/main" val="4399915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453FC7-1B35-2125-5CD3-A026D42119D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F4BCB47-CEA0-57D3-8E9A-96E117A7BB58}"/>
              </a:ext>
            </a:extLst>
          </p:cNvPr>
          <p:cNvSpPr>
            <a:spLocks noGrp="1" noRot="1" noChangeAspect="1"/>
          </p:cNvSpPr>
          <p:nvPr>
            <p:ph type="sldImg"/>
          </p:nvPr>
        </p:nvSpPr>
        <p:spPr>
          <a:xfrm>
            <a:off x="746125" y="1143000"/>
            <a:ext cx="5365750" cy="3086100"/>
          </a:xfrm>
        </p:spPr>
      </p:sp>
      <p:sp>
        <p:nvSpPr>
          <p:cNvPr id="3" name="Notes Placeholder 2">
            <a:extLst>
              <a:ext uri="{FF2B5EF4-FFF2-40B4-BE49-F238E27FC236}">
                <a16:creationId xmlns:a16="http://schemas.microsoft.com/office/drawing/2014/main" id="{5D4E2993-CAA3-AB95-DF6A-8D80F298CD45}"/>
              </a:ext>
            </a:extLst>
          </p:cNvPr>
          <p:cNvSpPr>
            <a:spLocks noGrp="1"/>
          </p:cNvSpPr>
          <p:nvPr>
            <p:ph type="body" idx="1"/>
          </p:nvPr>
        </p:nvSpPr>
        <p:spPr/>
        <p:txBody>
          <a:bodyPr/>
          <a:lstStyle/>
          <a:p>
            <a:r>
              <a:rPr lang="en-SG" u="sng" dirty="0"/>
              <a:t>Facilitators’ Notes</a:t>
            </a:r>
            <a:endParaRPr lang="en-SG" u="none" dirty="0"/>
          </a:p>
          <a:p>
            <a:endParaRPr lang="en-SG" u="none" dirty="0"/>
          </a:p>
          <a:p>
            <a:pPr marL="171450" indent="-171450">
              <a:buFont typeface="Arial" panose="020B0604020202020204" pitchFamily="34" charset="0"/>
              <a:buChar char="•"/>
            </a:pPr>
            <a:r>
              <a:rPr lang="en-SG" u="none" dirty="0"/>
              <a:t>Time allocated: </a:t>
            </a:r>
            <a:r>
              <a:rPr lang="en-SG" b="1" u="none" dirty="0"/>
              <a:t>2min</a:t>
            </a:r>
            <a:endParaRPr lang="en-SG" b="0" u="none" dirty="0"/>
          </a:p>
          <a:p>
            <a:pPr marL="171450" indent="-171450">
              <a:buFont typeface="Arial" panose="020B0604020202020204" pitchFamily="34" charset="0"/>
              <a:buChar char="•"/>
            </a:pPr>
            <a:r>
              <a:rPr lang="en-SG" b="0" u="none" dirty="0"/>
              <a:t>Get different members of the CG to read out. </a:t>
            </a:r>
          </a:p>
          <a:p>
            <a:pPr marL="171450" indent="-171450">
              <a:buFont typeface="Arial" panose="020B0604020202020204" pitchFamily="34" charset="0"/>
              <a:buChar char="•"/>
            </a:pPr>
            <a:r>
              <a:rPr lang="en-SG" b="0" u="none" dirty="0"/>
              <a:t>This is meant to bridge for the CG how the priesthood in the OT relates to our modern-day Christian context.</a:t>
            </a:r>
          </a:p>
        </p:txBody>
      </p:sp>
      <p:sp>
        <p:nvSpPr>
          <p:cNvPr id="4" name="Slide Number Placeholder 3">
            <a:extLst>
              <a:ext uri="{FF2B5EF4-FFF2-40B4-BE49-F238E27FC236}">
                <a16:creationId xmlns:a16="http://schemas.microsoft.com/office/drawing/2014/main" id="{2398A452-8562-1B03-F280-0E882975992D}"/>
              </a:ext>
            </a:extLst>
          </p:cNvPr>
          <p:cNvSpPr>
            <a:spLocks noGrp="1"/>
          </p:cNvSpPr>
          <p:nvPr>
            <p:ph type="sldNum" sz="quarter" idx="5"/>
          </p:nvPr>
        </p:nvSpPr>
        <p:spPr/>
        <p:txBody>
          <a:bodyPr/>
          <a:lstStyle/>
          <a:p>
            <a:fld id="{8B4D7FA8-4B1E-44E3-8EFB-43AC8FCD2B0D}" type="slidenum">
              <a:rPr lang="en-SG" smtClean="0"/>
              <a:t>12</a:t>
            </a:fld>
            <a:endParaRPr lang="en-SG"/>
          </a:p>
        </p:txBody>
      </p:sp>
    </p:spTree>
    <p:extLst>
      <p:ext uri="{BB962C8B-B14F-4D97-AF65-F5344CB8AC3E}">
        <p14:creationId xmlns:p14="http://schemas.microsoft.com/office/powerpoint/2010/main" val="35662944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12B247-B622-011B-02E2-612A2F2313D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AE8F3DB-7FBC-6971-9E6C-005AB5952DAC}"/>
              </a:ext>
            </a:extLst>
          </p:cNvPr>
          <p:cNvSpPr>
            <a:spLocks noGrp="1" noRot="1" noChangeAspect="1"/>
          </p:cNvSpPr>
          <p:nvPr>
            <p:ph type="sldImg"/>
          </p:nvPr>
        </p:nvSpPr>
        <p:spPr>
          <a:xfrm>
            <a:off x="746125" y="1143000"/>
            <a:ext cx="5365750" cy="3086100"/>
          </a:xfrm>
        </p:spPr>
      </p:sp>
      <p:sp>
        <p:nvSpPr>
          <p:cNvPr id="3" name="Notes Placeholder 2">
            <a:extLst>
              <a:ext uri="{FF2B5EF4-FFF2-40B4-BE49-F238E27FC236}">
                <a16:creationId xmlns:a16="http://schemas.microsoft.com/office/drawing/2014/main" id="{3D9106E9-B80D-1862-8762-9F396E970217}"/>
              </a:ext>
            </a:extLst>
          </p:cNvPr>
          <p:cNvSpPr>
            <a:spLocks noGrp="1"/>
          </p:cNvSpPr>
          <p:nvPr>
            <p:ph type="body" idx="1"/>
          </p:nvPr>
        </p:nvSpPr>
        <p:spPr/>
        <p:txBody>
          <a:bodyPr/>
          <a:lstStyle/>
          <a:p>
            <a:r>
              <a:rPr lang="en-SG" u="sng" dirty="0"/>
              <a:t>Facilitators’ Notes</a:t>
            </a:r>
            <a:endParaRPr lang="en-SG" u="none" dirty="0"/>
          </a:p>
          <a:p>
            <a:endParaRPr lang="en-SG" u="none" dirty="0"/>
          </a:p>
          <a:p>
            <a:pPr marL="171450" indent="-171450">
              <a:buFont typeface="Arial" panose="020B0604020202020204" pitchFamily="34" charset="0"/>
              <a:buChar char="•"/>
            </a:pPr>
            <a:r>
              <a:rPr lang="en-SG" u="none" dirty="0"/>
              <a:t>Time allocated: </a:t>
            </a:r>
            <a:r>
              <a:rPr lang="en-SG" b="1" u="none" dirty="0"/>
              <a:t>10min</a:t>
            </a:r>
            <a:endParaRPr lang="en-SG" b="0" u="none" dirty="0"/>
          </a:p>
          <a:p>
            <a:pPr marL="171450" indent="-171450">
              <a:buFont typeface="Arial" panose="020B0604020202020204" pitchFamily="34" charset="0"/>
              <a:buChar char="•"/>
            </a:pPr>
            <a:r>
              <a:rPr lang="en-SG" b="0" u="none" dirty="0"/>
              <a:t>Qn 3 focuses now on the priests’ attitudes towards sacrificial worship at the temple, and answers can be inferred from the text.</a:t>
            </a:r>
          </a:p>
          <a:p>
            <a:pPr marL="171450" indent="-171450">
              <a:buFont typeface="Arial" panose="020B0604020202020204" pitchFamily="34" charset="0"/>
              <a:buChar char="•"/>
            </a:pPr>
            <a:r>
              <a:rPr lang="en-SG" b="0" u="none" dirty="0"/>
              <a:t>Qn 4 is an open question to see what members find harsh or surprising about all that is attributed to God’s speech in these verses. There is no right or wrong answer.</a:t>
            </a:r>
          </a:p>
          <a:p>
            <a:pPr marL="171450" indent="-171450">
              <a:buFont typeface="Arial" panose="020B0604020202020204" pitchFamily="34" charset="0"/>
              <a:buChar char="•"/>
            </a:pPr>
            <a:r>
              <a:rPr lang="en-SG" b="0" u="none" dirty="0"/>
              <a:t>Qn 5 requires members to observe and draw out inferences based on how the ideal state of God’s relationship with Levi is described.</a:t>
            </a:r>
          </a:p>
          <a:p>
            <a:pPr marL="171450" indent="-171450">
              <a:buFont typeface="Arial" panose="020B0604020202020204" pitchFamily="34" charset="0"/>
              <a:buChar char="•"/>
            </a:pPr>
            <a:r>
              <a:rPr lang="en-SG" b="0" u="none" dirty="0"/>
              <a:t>Questions should allow for different views to be aired, and where necessary, the facilitator could prompt answerers to share where they see their points evidenced in the text.</a:t>
            </a:r>
          </a:p>
        </p:txBody>
      </p:sp>
      <p:sp>
        <p:nvSpPr>
          <p:cNvPr id="4" name="Slide Number Placeholder 3">
            <a:extLst>
              <a:ext uri="{FF2B5EF4-FFF2-40B4-BE49-F238E27FC236}">
                <a16:creationId xmlns:a16="http://schemas.microsoft.com/office/drawing/2014/main" id="{0E203D6B-6A02-1281-650F-5ED5D501D4E6}"/>
              </a:ext>
            </a:extLst>
          </p:cNvPr>
          <p:cNvSpPr>
            <a:spLocks noGrp="1"/>
          </p:cNvSpPr>
          <p:nvPr>
            <p:ph type="sldNum" sz="quarter" idx="5"/>
          </p:nvPr>
        </p:nvSpPr>
        <p:spPr/>
        <p:txBody>
          <a:bodyPr/>
          <a:lstStyle/>
          <a:p>
            <a:fld id="{8B4D7FA8-4B1E-44E3-8EFB-43AC8FCD2B0D}" type="slidenum">
              <a:rPr lang="en-SG" smtClean="0"/>
              <a:t>13</a:t>
            </a:fld>
            <a:endParaRPr lang="en-SG"/>
          </a:p>
        </p:txBody>
      </p:sp>
    </p:spTree>
    <p:extLst>
      <p:ext uri="{BB962C8B-B14F-4D97-AF65-F5344CB8AC3E}">
        <p14:creationId xmlns:p14="http://schemas.microsoft.com/office/powerpoint/2010/main" val="53233547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AC2FDE-1302-895C-1BA1-E51CA14FED1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767C64F-505D-E647-F124-534A40BF269E}"/>
              </a:ext>
            </a:extLst>
          </p:cNvPr>
          <p:cNvSpPr>
            <a:spLocks noGrp="1" noRot="1" noChangeAspect="1"/>
          </p:cNvSpPr>
          <p:nvPr>
            <p:ph type="sldImg"/>
          </p:nvPr>
        </p:nvSpPr>
        <p:spPr>
          <a:xfrm>
            <a:off x="746125" y="1143000"/>
            <a:ext cx="5365750" cy="3086100"/>
          </a:xfrm>
        </p:spPr>
      </p:sp>
      <p:sp>
        <p:nvSpPr>
          <p:cNvPr id="3" name="Notes Placeholder 2">
            <a:extLst>
              <a:ext uri="{FF2B5EF4-FFF2-40B4-BE49-F238E27FC236}">
                <a16:creationId xmlns:a16="http://schemas.microsoft.com/office/drawing/2014/main" id="{6FC36B11-BD5E-E99D-ECC3-20C69F008BE0}"/>
              </a:ext>
            </a:extLst>
          </p:cNvPr>
          <p:cNvSpPr>
            <a:spLocks noGrp="1"/>
          </p:cNvSpPr>
          <p:nvPr>
            <p:ph type="body" idx="1"/>
          </p:nvPr>
        </p:nvSpPr>
        <p:spPr/>
        <p:txBody>
          <a:bodyPr/>
          <a:lstStyle/>
          <a:p>
            <a:r>
              <a:rPr lang="en-SG" u="sng" dirty="0"/>
              <a:t>Facilitators’ Notes</a:t>
            </a:r>
            <a:endParaRPr lang="en-SG" u="none" dirty="0"/>
          </a:p>
          <a:p>
            <a:endParaRPr lang="en-SG" u="none" dirty="0"/>
          </a:p>
          <a:p>
            <a:pPr marL="171450" indent="-171450">
              <a:buFont typeface="Arial" panose="020B0604020202020204" pitchFamily="34" charset="0"/>
              <a:buChar char="•"/>
            </a:pPr>
            <a:r>
              <a:rPr lang="en-SG" b="0" u="none" dirty="0"/>
              <a:t>Do not show this to the CG if there is no need to. This is not the “model” answer.</a:t>
            </a:r>
          </a:p>
          <a:p>
            <a:pPr marL="171450" indent="-171450">
              <a:buFont typeface="Arial" panose="020B0604020202020204" pitchFamily="34" charset="0"/>
              <a:buChar char="•"/>
            </a:pPr>
            <a:r>
              <a:rPr lang="en-SG" b="0" u="none" dirty="0"/>
              <a:t>You can show this slide only when the CG is completely stuck and unable to proceed.</a:t>
            </a:r>
          </a:p>
          <a:p>
            <a:pPr marL="171450" indent="-171450">
              <a:buFont typeface="Arial" panose="020B0604020202020204" pitchFamily="34" charset="0"/>
              <a:buChar char="•"/>
            </a:pPr>
            <a:r>
              <a:rPr lang="en-SG" b="0" u="none" dirty="0"/>
              <a:t>Don’t show it too soon because that will kill all thinking and discussion.</a:t>
            </a:r>
          </a:p>
        </p:txBody>
      </p:sp>
      <p:sp>
        <p:nvSpPr>
          <p:cNvPr id="4" name="Slide Number Placeholder 3">
            <a:extLst>
              <a:ext uri="{FF2B5EF4-FFF2-40B4-BE49-F238E27FC236}">
                <a16:creationId xmlns:a16="http://schemas.microsoft.com/office/drawing/2014/main" id="{BE6CFA69-4BD2-995F-EF41-987A066194D9}"/>
              </a:ext>
            </a:extLst>
          </p:cNvPr>
          <p:cNvSpPr>
            <a:spLocks noGrp="1"/>
          </p:cNvSpPr>
          <p:nvPr>
            <p:ph type="sldNum" sz="quarter" idx="5"/>
          </p:nvPr>
        </p:nvSpPr>
        <p:spPr/>
        <p:txBody>
          <a:bodyPr/>
          <a:lstStyle/>
          <a:p>
            <a:fld id="{8B4D7FA8-4B1E-44E3-8EFB-43AC8FCD2B0D}" type="slidenum">
              <a:rPr lang="en-SG" smtClean="0"/>
              <a:t>14</a:t>
            </a:fld>
            <a:endParaRPr lang="en-SG"/>
          </a:p>
        </p:txBody>
      </p:sp>
    </p:spTree>
    <p:extLst>
      <p:ext uri="{BB962C8B-B14F-4D97-AF65-F5344CB8AC3E}">
        <p14:creationId xmlns:p14="http://schemas.microsoft.com/office/powerpoint/2010/main" val="379337758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45F8EF-AD4D-2F1F-1B4B-254A98604DA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E9F4627-710A-61BD-4E5A-6D6C68A21B28}"/>
              </a:ext>
            </a:extLst>
          </p:cNvPr>
          <p:cNvSpPr>
            <a:spLocks noGrp="1" noRot="1" noChangeAspect="1"/>
          </p:cNvSpPr>
          <p:nvPr>
            <p:ph type="sldImg"/>
          </p:nvPr>
        </p:nvSpPr>
        <p:spPr>
          <a:xfrm>
            <a:off x="746125" y="1143000"/>
            <a:ext cx="5365750" cy="3086100"/>
          </a:xfrm>
        </p:spPr>
      </p:sp>
      <p:sp>
        <p:nvSpPr>
          <p:cNvPr id="3" name="Notes Placeholder 2">
            <a:extLst>
              <a:ext uri="{FF2B5EF4-FFF2-40B4-BE49-F238E27FC236}">
                <a16:creationId xmlns:a16="http://schemas.microsoft.com/office/drawing/2014/main" id="{00C57932-5C37-19EE-60A0-68A4EC3C8C7A}"/>
              </a:ext>
            </a:extLst>
          </p:cNvPr>
          <p:cNvSpPr>
            <a:spLocks noGrp="1"/>
          </p:cNvSpPr>
          <p:nvPr>
            <p:ph type="body" idx="1"/>
          </p:nvPr>
        </p:nvSpPr>
        <p:spPr/>
        <p:txBody>
          <a:bodyPr/>
          <a:lstStyle/>
          <a:p>
            <a:r>
              <a:rPr lang="en-SG" u="sng" dirty="0"/>
              <a:t>Facilitators’ Notes</a:t>
            </a:r>
            <a:endParaRPr lang="en-SG" u="none" dirty="0"/>
          </a:p>
          <a:p>
            <a:endParaRPr lang="en-SG" u="none" dirty="0"/>
          </a:p>
          <a:p>
            <a:pPr marL="171450" indent="-171450">
              <a:buFont typeface="Arial" panose="020B0604020202020204" pitchFamily="34" charset="0"/>
              <a:buChar char="•"/>
            </a:pPr>
            <a:r>
              <a:rPr lang="en-SG" b="0" u="none" dirty="0"/>
              <a:t>Do not show this to the CG if there is no need to. This is not the “model” answer.</a:t>
            </a:r>
          </a:p>
          <a:p>
            <a:pPr marL="171450" indent="-171450">
              <a:buFont typeface="Arial" panose="020B0604020202020204" pitchFamily="34" charset="0"/>
              <a:buChar char="•"/>
            </a:pPr>
            <a:r>
              <a:rPr lang="en-SG" b="0" u="none" dirty="0"/>
              <a:t>You can show this slide only when the CG is completely stuck and unable to proceed.</a:t>
            </a:r>
          </a:p>
          <a:p>
            <a:pPr marL="171450" indent="-171450">
              <a:buFont typeface="Arial" panose="020B0604020202020204" pitchFamily="34" charset="0"/>
              <a:buChar char="•"/>
            </a:pPr>
            <a:r>
              <a:rPr lang="en-SG" b="0" u="none" dirty="0"/>
              <a:t>Don’t show it too soon because that will kill all thinking and discussion.</a:t>
            </a:r>
          </a:p>
        </p:txBody>
      </p:sp>
      <p:sp>
        <p:nvSpPr>
          <p:cNvPr id="4" name="Slide Number Placeholder 3">
            <a:extLst>
              <a:ext uri="{FF2B5EF4-FFF2-40B4-BE49-F238E27FC236}">
                <a16:creationId xmlns:a16="http://schemas.microsoft.com/office/drawing/2014/main" id="{3CB67BE6-8040-7406-AA47-8AFEA2C9D2C4}"/>
              </a:ext>
            </a:extLst>
          </p:cNvPr>
          <p:cNvSpPr>
            <a:spLocks noGrp="1"/>
          </p:cNvSpPr>
          <p:nvPr>
            <p:ph type="sldNum" sz="quarter" idx="5"/>
          </p:nvPr>
        </p:nvSpPr>
        <p:spPr/>
        <p:txBody>
          <a:bodyPr/>
          <a:lstStyle/>
          <a:p>
            <a:fld id="{8B4D7FA8-4B1E-44E3-8EFB-43AC8FCD2B0D}" type="slidenum">
              <a:rPr lang="en-SG" smtClean="0"/>
              <a:t>15</a:t>
            </a:fld>
            <a:endParaRPr lang="en-SG"/>
          </a:p>
        </p:txBody>
      </p:sp>
    </p:spTree>
    <p:extLst>
      <p:ext uri="{BB962C8B-B14F-4D97-AF65-F5344CB8AC3E}">
        <p14:creationId xmlns:p14="http://schemas.microsoft.com/office/powerpoint/2010/main" val="1243806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C1FD2C-1CCF-4C3D-3FAD-AFBDB1DBE30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7D7F81D-8E0F-0321-D063-3C357420A784}"/>
              </a:ext>
            </a:extLst>
          </p:cNvPr>
          <p:cNvSpPr>
            <a:spLocks noGrp="1" noRot="1" noChangeAspect="1"/>
          </p:cNvSpPr>
          <p:nvPr>
            <p:ph type="sldImg"/>
          </p:nvPr>
        </p:nvSpPr>
        <p:spPr>
          <a:xfrm>
            <a:off x="746125" y="1143000"/>
            <a:ext cx="5365750" cy="3086100"/>
          </a:xfrm>
        </p:spPr>
      </p:sp>
      <p:sp>
        <p:nvSpPr>
          <p:cNvPr id="3" name="Notes Placeholder 2">
            <a:extLst>
              <a:ext uri="{FF2B5EF4-FFF2-40B4-BE49-F238E27FC236}">
                <a16:creationId xmlns:a16="http://schemas.microsoft.com/office/drawing/2014/main" id="{E3C2DD52-0E13-3C12-A486-119CB66EFC1A}"/>
              </a:ext>
            </a:extLst>
          </p:cNvPr>
          <p:cNvSpPr>
            <a:spLocks noGrp="1"/>
          </p:cNvSpPr>
          <p:nvPr>
            <p:ph type="body" idx="1"/>
          </p:nvPr>
        </p:nvSpPr>
        <p:spPr/>
        <p:txBody>
          <a:bodyPr/>
          <a:lstStyle/>
          <a:p>
            <a:r>
              <a:rPr lang="en-SG" u="sng" dirty="0"/>
              <a:t>Facilitators’ Notes</a:t>
            </a:r>
            <a:endParaRPr lang="en-SG" u="none" dirty="0"/>
          </a:p>
          <a:p>
            <a:endParaRPr lang="en-SG" u="none" dirty="0"/>
          </a:p>
          <a:p>
            <a:pPr marL="171450" indent="-171450">
              <a:buFont typeface="Arial" panose="020B0604020202020204" pitchFamily="34" charset="0"/>
              <a:buChar char="•"/>
            </a:pPr>
            <a:r>
              <a:rPr lang="en-SG" b="0" u="none" dirty="0"/>
              <a:t>Do not show this to the CG if there is no need to. This is not the “model” answer.</a:t>
            </a:r>
          </a:p>
          <a:p>
            <a:pPr marL="171450" indent="-171450">
              <a:buFont typeface="Arial" panose="020B0604020202020204" pitchFamily="34" charset="0"/>
              <a:buChar char="•"/>
            </a:pPr>
            <a:r>
              <a:rPr lang="en-SG" b="0" u="none" dirty="0"/>
              <a:t>You can show this slide only when the CG is completely stuck and unable to proceed.</a:t>
            </a:r>
          </a:p>
          <a:p>
            <a:pPr marL="171450" indent="-171450">
              <a:buFont typeface="Arial" panose="020B0604020202020204" pitchFamily="34" charset="0"/>
              <a:buChar char="•"/>
            </a:pPr>
            <a:r>
              <a:rPr lang="en-SG" b="0" u="none" dirty="0"/>
              <a:t>Don’t show it too soon because that will kill all thinking and discussion.</a:t>
            </a:r>
          </a:p>
        </p:txBody>
      </p:sp>
      <p:sp>
        <p:nvSpPr>
          <p:cNvPr id="4" name="Slide Number Placeholder 3">
            <a:extLst>
              <a:ext uri="{FF2B5EF4-FFF2-40B4-BE49-F238E27FC236}">
                <a16:creationId xmlns:a16="http://schemas.microsoft.com/office/drawing/2014/main" id="{BDBBB00D-34F1-DD2B-A2CB-2F08D3A0E0CC}"/>
              </a:ext>
            </a:extLst>
          </p:cNvPr>
          <p:cNvSpPr>
            <a:spLocks noGrp="1"/>
          </p:cNvSpPr>
          <p:nvPr>
            <p:ph type="sldNum" sz="quarter" idx="5"/>
          </p:nvPr>
        </p:nvSpPr>
        <p:spPr/>
        <p:txBody>
          <a:bodyPr/>
          <a:lstStyle/>
          <a:p>
            <a:fld id="{8B4D7FA8-4B1E-44E3-8EFB-43AC8FCD2B0D}" type="slidenum">
              <a:rPr lang="en-SG" smtClean="0"/>
              <a:t>16</a:t>
            </a:fld>
            <a:endParaRPr lang="en-SG"/>
          </a:p>
        </p:txBody>
      </p:sp>
    </p:spTree>
    <p:extLst>
      <p:ext uri="{BB962C8B-B14F-4D97-AF65-F5344CB8AC3E}">
        <p14:creationId xmlns:p14="http://schemas.microsoft.com/office/powerpoint/2010/main" val="99287735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15506C-4EC5-0264-0AEE-C80B71831F2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977A86D-1966-07F5-2973-86A3B20B5375}"/>
              </a:ext>
            </a:extLst>
          </p:cNvPr>
          <p:cNvSpPr>
            <a:spLocks noGrp="1" noRot="1" noChangeAspect="1"/>
          </p:cNvSpPr>
          <p:nvPr>
            <p:ph type="sldImg"/>
          </p:nvPr>
        </p:nvSpPr>
        <p:spPr>
          <a:xfrm>
            <a:off x="746125" y="1143000"/>
            <a:ext cx="5365750" cy="3086100"/>
          </a:xfrm>
        </p:spPr>
      </p:sp>
      <p:sp>
        <p:nvSpPr>
          <p:cNvPr id="3" name="Notes Placeholder 2">
            <a:extLst>
              <a:ext uri="{FF2B5EF4-FFF2-40B4-BE49-F238E27FC236}">
                <a16:creationId xmlns:a16="http://schemas.microsoft.com/office/drawing/2014/main" id="{B4A281CE-F613-9BDD-CAD4-41A312EFE83B}"/>
              </a:ext>
            </a:extLst>
          </p:cNvPr>
          <p:cNvSpPr>
            <a:spLocks noGrp="1"/>
          </p:cNvSpPr>
          <p:nvPr>
            <p:ph type="body" idx="1"/>
          </p:nvPr>
        </p:nvSpPr>
        <p:spPr/>
        <p:txBody>
          <a:bodyPr/>
          <a:lstStyle/>
          <a:p>
            <a:r>
              <a:rPr lang="en-SG" u="sng" dirty="0"/>
              <a:t>Facilitators’ Notes</a:t>
            </a:r>
            <a:endParaRPr lang="en-SG" u="none" dirty="0"/>
          </a:p>
          <a:p>
            <a:endParaRPr lang="en-SG" u="none" dirty="0"/>
          </a:p>
          <a:p>
            <a:pPr marL="171450" indent="-171450">
              <a:buFont typeface="Arial" panose="020B0604020202020204" pitchFamily="34" charset="0"/>
              <a:buChar char="•"/>
            </a:pPr>
            <a:r>
              <a:rPr lang="en-SG" b="0" u="none" dirty="0"/>
              <a:t>Do not show this to the CG if there is no need to. This is not the “model” answer.</a:t>
            </a:r>
          </a:p>
          <a:p>
            <a:pPr marL="171450" indent="-171450">
              <a:buFont typeface="Arial" panose="020B0604020202020204" pitchFamily="34" charset="0"/>
              <a:buChar char="•"/>
            </a:pPr>
            <a:r>
              <a:rPr lang="en-SG" b="0" u="none" dirty="0"/>
              <a:t>You can show this slide only when the CG is completely stuck and unable to proceed.</a:t>
            </a:r>
          </a:p>
          <a:p>
            <a:pPr marL="171450" indent="-171450">
              <a:buFont typeface="Arial" panose="020B0604020202020204" pitchFamily="34" charset="0"/>
              <a:buChar char="•"/>
            </a:pPr>
            <a:r>
              <a:rPr lang="en-SG" b="0" u="none" dirty="0"/>
              <a:t>Don’t show it too soon because that will kill all thinking and discussion.</a:t>
            </a:r>
          </a:p>
        </p:txBody>
      </p:sp>
      <p:sp>
        <p:nvSpPr>
          <p:cNvPr id="4" name="Slide Number Placeholder 3">
            <a:extLst>
              <a:ext uri="{FF2B5EF4-FFF2-40B4-BE49-F238E27FC236}">
                <a16:creationId xmlns:a16="http://schemas.microsoft.com/office/drawing/2014/main" id="{461A4964-F6C3-5062-CD2A-6EE3DA36F136}"/>
              </a:ext>
            </a:extLst>
          </p:cNvPr>
          <p:cNvSpPr>
            <a:spLocks noGrp="1"/>
          </p:cNvSpPr>
          <p:nvPr>
            <p:ph type="sldNum" sz="quarter" idx="5"/>
          </p:nvPr>
        </p:nvSpPr>
        <p:spPr/>
        <p:txBody>
          <a:bodyPr/>
          <a:lstStyle/>
          <a:p>
            <a:fld id="{8B4D7FA8-4B1E-44E3-8EFB-43AC8FCD2B0D}" type="slidenum">
              <a:rPr lang="en-SG" smtClean="0"/>
              <a:t>17</a:t>
            </a:fld>
            <a:endParaRPr lang="en-SG"/>
          </a:p>
        </p:txBody>
      </p:sp>
    </p:spTree>
    <p:extLst>
      <p:ext uri="{BB962C8B-B14F-4D97-AF65-F5344CB8AC3E}">
        <p14:creationId xmlns:p14="http://schemas.microsoft.com/office/powerpoint/2010/main" val="20323660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52D86E-0D0D-B4B0-592E-9FD560FB70E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76E9A5B-A246-3247-626A-25102CC161EA}"/>
              </a:ext>
            </a:extLst>
          </p:cNvPr>
          <p:cNvSpPr>
            <a:spLocks noGrp="1" noRot="1" noChangeAspect="1"/>
          </p:cNvSpPr>
          <p:nvPr>
            <p:ph type="sldImg"/>
          </p:nvPr>
        </p:nvSpPr>
        <p:spPr>
          <a:xfrm>
            <a:off x="746125" y="1143000"/>
            <a:ext cx="5365750" cy="3086100"/>
          </a:xfrm>
        </p:spPr>
      </p:sp>
      <p:sp>
        <p:nvSpPr>
          <p:cNvPr id="3" name="Notes Placeholder 2">
            <a:extLst>
              <a:ext uri="{FF2B5EF4-FFF2-40B4-BE49-F238E27FC236}">
                <a16:creationId xmlns:a16="http://schemas.microsoft.com/office/drawing/2014/main" id="{6D15655C-536F-1CA8-31EE-02C35A362FF5}"/>
              </a:ext>
            </a:extLst>
          </p:cNvPr>
          <p:cNvSpPr>
            <a:spLocks noGrp="1"/>
          </p:cNvSpPr>
          <p:nvPr>
            <p:ph type="body" idx="1"/>
          </p:nvPr>
        </p:nvSpPr>
        <p:spPr/>
        <p:txBody>
          <a:bodyPr/>
          <a:lstStyle/>
          <a:p>
            <a:r>
              <a:rPr lang="en-SG" u="sng" dirty="0"/>
              <a:t>Facilitators’ Notes</a:t>
            </a:r>
            <a:endParaRPr lang="en-SG" u="none" dirty="0"/>
          </a:p>
          <a:p>
            <a:endParaRPr lang="en-SG" u="none" dirty="0"/>
          </a:p>
          <a:p>
            <a:pPr marL="171450" indent="-171450">
              <a:buFont typeface="Arial" panose="020B0604020202020204" pitchFamily="34" charset="0"/>
              <a:buChar char="•"/>
            </a:pPr>
            <a:r>
              <a:rPr lang="en-SG" u="none" dirty="0"/>
              <a:t>Time allocated: </a:t>
            </a:r>
            <a:r>
              <a:rPr lang="en-SG" b="1" u="none" dirty="0"/>
              <a:t>3min </a:t>
            </a:r>
            <a:endParaRPr lang="en-SG" b="0" u="none" dirty="0"/>
          </a:p>
          <a:p>
            <a:pPr marL="171450" indent="-171450">
              <a:buFont typeface="Arial" panose="020B0604020202020204" pitchFamily="34" charset="0"/>
              <a:buChar char="•"/>
            </a:pPr>
            <a:r>
              <a:rPr lang="en-SG" b="0" u="none" dirty="0"/>
              <a:t>You can decide whether or not to read this out, depending on whether it is a question people want answered.</a:t>
            </a:r>
          </a:p>
          <a:p>
            <a:pPr marL="171450" indent="-171450">
              <a:buFont typeface="Arial" panose="020B0604020202020204" pitchFamily="34" charset="0"/>
              <a:buChar char="•"/>
            </a:pPr>
            <a:r>
              <a:rPr lang="en-SG" b="0" u="none" dirty="0"/>
              <a:t>This is meant to provide a deeper understanding of the text and pique people’s interest to know more</a:t>
            </a:r>
          </a:p>
          <a:p>
            <a:pPr marL="171450" indent="-171450">
              <a:buFont typeface="Arial" panose="020B0604020202020204" pitchFamily="34" charset="0"/>
              <a:buChar char="•"/>
            </a:pPr>
            <a:r>
              <a:rPr lang="en-SG" b="0" u="none" dirty="0"/>
              <a:t>Can skip if short on time</a:t>
            </a:r>
          </a:p>
        </p:txBody>
      </p:sp>
      <p:sp>
        <p:nvSpPr>
          <p:cNvPr id="4" name="Slide Number Placeholder 3">
            <a:extLst>
              <a:ext uri="{FF2B5EF4-FFF2-40B4-BE49-F238E27FC236}">
                <a16:creationId xmlns:a16="http://schemas.microsoft.com/office/drawing/2014/main" id="{97004C43-AE3A-E920-E03B-924FF01A5D60}"/>
              </a:ext>
            </a:extLst>
          </p:cNvPr>
          <p:cNvSpPr>
            <a:spLocks noGrp="1"/>
          </p:cNvSpPr>
          <p:nvPr>
            <p:ph type="sldNum" sz="quarter" idx="5"/>
          </p:nvPr>
        </p:nvSpPr>
        <p:spPr/>
        <p:txBody>
          <a:bodyPr/>
          <a:lstStyle/>
          <a:p>
            <a:fld id="{8B4D7FA8-4B1E-44E3-8EFB-43AC8FCD2B0D}" type="slidenum">
              <a:rPr lang="en-SG" smtClean="0"/>
              <a:t>18</a:t>
            </a:fld>
            <a:endParaRPr lang="en-SG"/>
          </a:p>
        </p:txBody>
      </p:sp>
    </p:spTree>
    <p:extLst>
      <p:ext uri="{BB962C8B-B14F-4D97-AF65-F5344CB8AC3E}">
        <p14:creationId xmlns:p14="http://schemas.microsoft.com/office/powerpoint/2010/main" val="187278929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2972BD-7382-EBA4-EAE0-30EB16A18B3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684DCB1-18D8-E717-CD9E-006D42B07DEB}"/>
              </a:ext>
            </a:extLst>
          </p:cNvPr>
          <p:cNvSpPr>
            <a:spLocks noGrp="1" noRot="1" noChangeAspect="1"/>
          </p:cNvSpPr>
          <p:nvPr>
            <p:ph type="sldImg"/>
          </p:nvPr>
        </p:nvSpPr>
        <p:spPr>
          <a:xfrm>
            <a:off x="746125" y="1143000"/>
            <a:ext cx="5365750" cy="3086100"/>
          </a:xfrm>
        </p:spPr>
      </p:sp>
      <p:sp>
        <p:nvSpPr>
          <p:cNvPr id="3" name="Notes Placeholder 2">
            <a:extLst>
              <a:ext uri="{FF2B5EF4-FFF2-40B4-BE49-F238E27FC236}">
                <a16:creationId xmlns:a16="http://schemas.microsoft.com/office/drawing/2014/main" id="{F9C28E34-AC3F-7654-B8F8-E4DDBA05DD05}"/>
              </a:ext>
            </a:extLst>
          </p:cNvPr>
          <p:cNvSpPr>
            <a:spLocks noGrp="1"/>
          </p:cNvSpPr>
          <p:nvPr>
            <p:ph type="body" idx="1"/>
          </p:nvPr>
        </p:nvSpPr>
        <p:spPr/>
        <p:txBody>
          <a:bodyPr/>
          <a:lstStyle/>
          <a:p>
            <a:r>
              <a:rPr lang="en-SG" u="sng" dirty="0"/>
              <a:t>Facilitators’ Notes</a:t>
            </a:r>
            <a:endParaRPr lang="en-SG" u="none" dirty="0"/>
          </a:p>
          <a:p>
            <a:endParaRPr lang="en-SG" u="none" dirty="0"/>
          </a:p>
          <a:p>
            <a:pPr marL="171450" indent="-171450">
              <a:buFont typeface="Arial" panose="020B0604020202020204" pitchFamily="34" charset="0"/>
              <a:buChar char="•"/>
            </a:pPr>
            <a:r>
              <a:rPr lang="en-SG" u="none" dirty="0"/>
              <a:t>Time allocated: </a:t>
            </a:r>
            <a:r>
              <a:rPr lang="en-SG" b="1" u="none" dirty="0"/>
              <a:t>3min </a:t>
            </a:r>
            <a:endParaRPr lang="en-SG" b="0" u="none" dirty="0"/>
          </a:p>
          <a:p>
            <a:pPr marL="171450" indent="-171450">
              <a:buFont typeface="Arial" panose="020B0604020202020204" pitchFamily="34" charset="0"/>
              <a:buChar char="•"/>
            </a:pPr>
            <a:r>
              <a:rPr lang="en-SG" b="0" u="none" dirty="0"/>
              <a:t>You can decide whether or not to read this out, depending on whether it is a question people want answered.</a:t>
            </a:r>
          </a:p>
          <a:p>
            <a:pPr marL="171450" indent="-171450">
              <a:buFont typeface="Arial" panose="020B0604020202020204" pitchFamily="34" charset="0"/>
              <a:buChar char="•"/>
            </a:pPr>
            <a:r>
              <a:rPr lang="en-SG" b="0" u="none" dirty="0"/>
              <a:t>This is meant to provide a deeper understanding of the text and pique people’s interest to know more</a:t>
            </a:r>
          </a:p>
          <a:p>
            <a:pPr marL="171450" indent="-171450">
              <a:buFont typeface="Arial" panose="020B0604020202020204" pitchFamily="34" charset="0"/>
              <a:buChar char="•"/>
            </a:pPr>
            <a:r>
              <a:rPr lang="en-SG" b="0" u="none" dirty="0"/>
              <a:t>Can skip if short on time</a:t>
            </a:r>
          </a:p>
        </p:txBody>
      </p:sp>
      <p:sp>
        <p:nvSpPr>
          <p:cNvPr id="4" name="Slide Number Placeholder 3">
            <a:extLst>
              <a:ext uri="{FF2B5EF4-FFF2-40B4-BE49-F238E27FC236}">
                <a16:creationId xmlns:a16="http://schemas.microsoft.com/office/drawing/2014/main" id="{DE4ECEFA-E57C-1935-2D15-9813695AC32C}"/>
              </a:ext>
            </a:extLst>
          </p:cNvPr>
          <p:cNvSpPr>
            <a:spLocks noGrp="1"/>
          </p:cNvSpPr>
          <p:nvPr>
            <p:ph type="sldNum" sz="quarter" idx="5"/>
          </p:nvPr>
        </p:nvSpPr>
        <p:spPr/>
        <p:txBody>
          <a:bodyPr/>
          <a:lstStyle/>
          <a:p>
            <a:fld id="{8B4D7FA8-4B1E-44E3-8EFB-43AC8FCD2B0D}" type="slidenum">
              <a:rPr lang="en-SG" smtClean="0"/>
              <a:t>19</a:t>
            </a:fld>
            <a:endParaRPr lang="en-SG"/>
          </a:p>
        </p:txBody>
      </p:sp>
    </p:spTree>
    <p:extLst>
      <p:ext uri="{BB962C8B-B14F-4D97-AF65-F5344CB8AC3E}">
        <p14:creationId xmlns:p14="http://schemas.microsoft.com/office/powerpoint/2010/main" val="258928887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E4FF03-586F-0F9B-E2F9-945C2F325DA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27E999F-16F8-E9BF-DC3D-F361B29642C2}"/>
              </a:ext>
            </a:extLst>
          </p:cNvPr>
          <p:cNvSpPr>
            <a:spLocks noGrp="1" noRot="1" noChangeAspect="1"/>
          </p:cNvSpPr>
          <p:nvPr>
            <p:ph type="sldImg"/>
          </p:nvPr>
        </p:nvSpPr>
        <p:spPr>
          <a:xfrm>
            <a:off x="746125" y="1143000"/>
            <a:ext cx="5365750" cy="3086100"/>
          </a:xfrm>
        </p:spPr>
      </p:sp>
      <p:sp>
        <p:nvSpPr>
          <p:cNvPr id="3" name="Notes Placeholder 2">
            <a:extLst>
              <a:ext uri="{FF2B5EF4-FFF2-40B4-BE49-F238E27FC236}">
                <a16:creationId xmlns:a16="http://schemas.microsoft.com/office/drawing/2014/main" id="{4096C348-60BB-8CF6-7BED-82246BFEB72A}"/>
              </a:ext>
            </a:extLst>
          </p:cNvPr>
          <p:cNvSpPr>
            <a:spLocks noGrp="1"/>
          </p:cNvSpPr>
          <p:nvPr>
            <p:ph type="body" idx="1"/>
          </p:nvPr>
        </p:nvSpPr>
        <p:spPr/>
        <p:txBody>
          <a:bodyPr/>
          <a:lstStyle/>
          <a:p>
            <a:r>
              <a:rPr lang="en-SG" u="sng" dirty="0"/>
              <a:t>Facilitators’ Notes</a:t>
            </a:r>
            <a:endParaRPr lang="en-SG" u="none" dirty="0"/>
          </a:p>
          <a:p>
            <a:endParaRPr lang="en-SG" u="none" dirty="0"/>
          </a:p>
          <a:p>
            <a:pPr marL="171450" indent="-171450">
              <a:buFont typeface="Arial" panose="020B0604020202020204" pitchFamily="34" charset="0"/>
              <a:buChar char="•"/>
            </a:pPr>
            <a:r>
              <a:rPr lang="en-SG" u="none" dirty="0"/>
              <a:t>Time allocated: </a:t>
            </a:r>
            <a:r>
              <a:rPr lang="en-SG" b="1" u="none" dirty="0"/>
              <a:t>15min</a:t>
            </a:r>
          </a:p>
          <a:p>
            <a:pPr marL="171450" indent="-171450">
              <a:buFont typeface="Arial" panose="020B0604020202020204" pitchFamily="34" charset="0"/>
              <a:buChar char="•"/>
            </a:pPr>
            <a:r>
              <a:rPr lang="en-SG" b="0" u="none" dirty="0"/>
              <a:t>For question 1, the focus is on how they see themselves as relating with either the roles, situations, or attitudes of the people and priests of the time.</a:t>
            </a:r>
          </a:p>
          <a:p>
            <a:pPr marL="171450" indent="-171450">
              <a:buFont typeface="Arial" panose="020B0604020202020204" pitchFamily="34" charset="0"/>
              <a:buChar char="•"/>
            </a:pPr>
            <a:r>
              <a:rPr lang="en-SG" b="0" u="none" dirty="0"/>
              <a:t>Question 2 requires CG members to first reflect and be convicted about particular aspects of their own attitudes and behaviours. Members could choose to answer either about worship or witness – or both together, since these are integrated concepts.</a:t>
            </a:r>
          </a:p>
          <a:p>
            <a:pPr marL="171450" indent="-171450">
              <a:buFont typeface="Arial" panose="020B0604020202020204" pitchFamily="34" charset="0"/>
              <a:buChar char="•"/>
            </a:pPr>
            <a:r>
              <a:rPr lang="en-SG" b="0" u="none" dirty="0"/>
              <a:t>Question 3 is an optional alternative question which allows CG members to reflect on the prophet’s depiction of God’s speech. It is an open question, though possible takeaways could be the use of irony or harsh rebuke in order to get through to his people, and what that reveals about God.</a:t>
            </a:r>
          </a:p>
        </p:txBody>
      </p:sp>
      <p:sp>
        <p:nvSpPr>
          <p:cNvPr id="4" name="Slide Number Placeholder 3">
            <a:extLst>
              <a:ext uri="{FF2B5EF4-FFF2-40B4-BE49-F238E27FC236}">
                <a16:creationId xmlns:a16="http://schemas.microsoft.com/office/drawing/2014/main" id="{F64DAEA8-D020-6DCF-312A-43ADE0615D1F}"/>
              </a:ext>
            </a:extLst>
          </p:cNvPr>
          <p:cNvSpPr>
            <a:spLocks noGrp="1"/>
          </p:cNvSpPr>
          <p:nvPr>
            <p:ph type="sldNum" sz="quarter" idx="5"/>
          </p:nvPr>
        </p:nvSpPr>
        <p:spPr/>
        <p:txBody>
          <a:bodyPr/>
          <a:lstStyle/>
          <a:p>
            <a:fld id="{8B4D7FA8-4B1E-44E3-8EFB-43AC8FCD2B0D}" type="slidenum">
              <a:rPr lang="en-SG" smtClean="0"/>
              <a:t>20</a:t>
            </a:fld>
            <a:endParaRPr lang="en-SG"/>
          </a:p>
        </p:txBody>
      </p:sp>
    </p:spTree>
    <p:extLst>
      <p:ext uri="{BB962C8B-B14F-4D97-AF65-F5344CB8AC3E}">
        <p14:creationId xmlns:p14="http://schemas.microsoft.com/office/powerpoint/2010/main" val="161187635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5A472D-DED3-1787-880F-795E0614778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C3A3386-37A2-7FDC-A289-EA6C0EB282B4}"/>
              </a:ext>
            </a:extLst>
          </p:cNvPr>
          <p:cNvSpPr>
            <a:spLocks noGrp="1" noRot="1" noChangeAspect="1"/>
          </p:cNvSpPr>
          <p:nvPr>
            <p:ph type="sldImg"/>
          </p:nvPr>
        </p:nvSpPr>
        <p:spPr>
          <a:xfrm>
            <a:off x="746125" y="1143000"/>
            <a:ext cx="5365750" cy="3086100"/>
          </a:xfrm>
        </p:spPr>
      </p:sp>
      <p:sp>
        <p:nvSpPr>
          <p:cNvPr id="3" name="Notes Placeholder 2">
            <a:extLst>
              <a:ext uri="{FF2B5EF4-FFF2-40B4-BE49-F238E27FC236}">
                <a16:creationId xmlns:a16="http://schemas.microsoft.com/office/drawing/2014/main" id="{D9D7BAD0-C4B4-57CB-FD5A-40928DC50524}"/>
              </a:ext>
            </a:extLst>
          </p:cNvPr>
          <p:cNvSpPr>
            <a:spLocks noGrp="1"/>
          </p:cNvSpPr>
          <p:nvPr>
            <p:ph type="body" idx="1"/>
          </p:nvPr>
        </p:nvSpPr>
        <p:spPr/>
        <p:txBody>
          <a:bodyPr/>
          <a:lstStyle/>
          <a:p>
            <a:r>
              <a:rPr lang="en-SG" u="sng" dirty="0"/>
              <a:t>Facilitators’ Notes</a:t>
            </a:r>
            <a:endParaRPr lang="en-SG" u="none" dirty="0"/>
          </a:p>
          <a:p>
            <a:endParaRPr lang="en-SG" u="none" dirty="0"/>
          </a:p>
          <a:p>
            <a:pPr marL="171450" indent="-171450">
              <a:buFont typeface="Arial" panose="020B0604020202020204" pitchFamily="34" charset="0"/>
              <a:buChar char="•"/>
            </a:pPr>
            <a:r>
              <a:rPr lang="en-SG" u="none" dirty="0"/>
              <a:t>Time allocated: </a:t>
            </a:r>
            <a:r>
              <a:rPr lang="en-SG" b="1" u="none" dirty="0"/>
              <a:t>20min</a:t>
            </a:r>
            <a:endParaRPr lang="en-SG" b="1" u="sng" dirty="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SG" b="0" u="none" dirty="0"/>
              <a:t>Do this in sub-groups / accountability groups to give people more time to share, and to increase the level of psychological safety as people may want to share vulnerably</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SG" b="0" u="none" dirty="0"/>
              <a:t>Encourage CG members to pray for one another, so that there is a habit of having a </a:t>
            </a:r>
            <a:r>
              <a:rPr lang="en-SG" b="0" u="none" dirty="0" err="1"/>
              <a:t>theo</a:t>
            </a:r>
            <a:r>
              <a:rPr lang="en-SG" b="0" u="none" dirty="0"/>
              <a:t>-centric response to life’s challenges.</a:t>
            </a:r>
          </a:p>
        </p:txBody>
      </p:sp>
      <p:sp>
        <p:nvSpPr>
          <p:cNvPr id="4" name="Slide Number Placeholder 3">
            <a:extLst>
              <a:ext uri="{FF2B5EF4-FFF2-40B4-BE49-F238E27FC236}">
                <a16:creationId xmlns:a16="http://schemas.microsoft.com/office/drawing/2014/main" id="{7E1BCEB0-7AEE-93CF-3563-9EEA1215A57B}"/>
              </a:ext>
            </a:extLst>
          </p:cNvPr>
          <p:cNvSpPr>
            <a:spLocks noGrp="1"/>
          </p:cNvSpPr>
          <p:nvPr>
            <p:ph type="sldNum" sz="quarter" idx="5"/>
          </p:nvPr>
        </p:nvSpPr>
        <p:spPr/>
        <p:txBody>
          <a:bodyPr/>
          <a:lstStyle/>
          <a:p>
            <a:fld id="{8B4D7FA8-4B1E-44E3-8EFB-43AC8FCD2B0D}" type="slidenum">
              <a:rPr lang="en-SG" smtClean="0"/>
              <a:t>21</a:t>
            </a:fld>
            <a:endParaRPr lang="en-SG"/>
          </a:p>
        </p:txBody>
      </p:sp>
    </p:spTree>
    <p:extLst>
      <p:ext uri="{BB962C8B-B14F-4D97-AF65-F5344CB8AC3E}">
        <p14:creationId xmlns:p14="http://schemas.microsoft.com/office/powerpoint/2010/main" val="405377120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B80B10-569B-92AE-6582-BB37CA221F7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91B9BB3-6B89-B883-9F8F-FE7D56E9446F}"/>
              </a:ext>
            </a:extLst>
          </p:cNvPr>
          <p:cNvSpPr>
            <a:spLocks noGrp="1" noRot="1" noChangeAspect="1"/>
          </p:cNvSpPr>
          <p:nvPr>
            <p:ph type="sldImg"/>
          </p:nvPr>
        </p:nvSpPr>
        <p:spPr>
          <a:xfrm>
            <a:off x="746125" y="1143000"/>
            <a:ext cx="5365750" cy="3086100"/>
          </a:xfrm>
        </p:spPr>
      </p:sp>
      <p:sp>
        <p:nvSpPr>
          <p:cNvPr id="3" name="Notes Placeholder 2">
            <a:extLst>
              <a:ext uri="{FF2B5EF4-FFF2-40B4-BE49-F238E27FC236}">
                <a16:creationId xmlns:a16="http://schemas.microsoft.com/office/drawing/2014/main" id="{7989F1CE-02AC-EEA2-BE40-F2580DAFC1B8}"/>
              </a:ext>
            </a:extLst>
          </p:cNvPr>
          <p:cNvSpPr>
            <a:spLocks noGrp="1"/>
          </p:cNvSpPr>
          <p:nvPr>
            <p:ph type="body" idx="1"/>
          </p:nvPr>
        </p:nvSpPr>
        <p:spPr/>
        <p:txBody>
          <a:bodyPr/>
          <a:lstStyle/>
          <a:p>
            <a:r>
              <a:rPr lang="en-SG" u="sng"/>
              <a:t>Facilitators’ Notes</a:t>
            </a:r>
            <a:endParaRPr lang="en-SG" u="none"/>
          </a:p>
          <a:p>
            <a:endParaRPr lang="en-SG" u="none" dirty="0"/>
          </a:p>
          <a:p>
            <a:pPr marL="171450" indent="-171450">
              <a:buFont typeface="Arial" panose="020B0604020202020204" pitchFamily="34" charset="0"/>
              <a:buChar char="•"/>
            </a:pPr>
            <a:r>
              <a:rPr lang="en-SG" u="none" dirty="0"/>
              <a:t>Share only to those who are keen.</a:t>
            </a:r>
            <a:endParaRPr lang="en-SG" b="0" u="none" dirty="0"/>
          </a:p>
          <a:p>
            <a:endParaRPr lang="en-SG" b="1" u="none" dirty="0"/>
          </a:p>
        </p:txBody>
      </p:sp>
      <p:sp>
        <p:nvSpPr>
          <p:cNvPr id="4" name="Slide Number Placeholder 3">
            <a:extLst>
              <a:ext uri="{FF2B5EF4-FFF2-40B4-BE49-F238E27FC236}">
                <a16:creationId xmlns:a16="http://schemas.microsoft.com/office/drawing/2014/main" id="{562AE9D7-ABD8-C732-4F72-B6012A58A7D3}"/>
              </a:ext>
            </a:extLst>
          </p:cNvPr>
          <p:cNvSpPr>
            <a:spLocks noGrp="1"/>
          </p:cNvSpPr>
          <p:nvPr>
            <p:ph type="sldNum" sz="quarter" idx="5"/>
          </p:nvPr>
        </p:nvSpPr>
        <p:spPr/>
        <p:txBody>
          <a:bodyPr/>
          <a:lstStyle/>
          <a:p>
            <a:fld id="{8B4D7FA8-4B1E-44E3-8EFB-43AC8FCD2B0D}" type="slidenum">
              <a:rPr lang="en-SG" smtClean="0"/>
              <a:t>22</a:t>
            </a:fld>
            <a:endParaRPr lang="en-SG"/>
          </a:p>
        </p:txBody>
      </p:sp>
    </p:spTree>
    <p:extLst>
      <p:ext uri="{BB962C8B-B14F-4D97-AF65-F5344CB8AC3E}">
        <p14:creationId xmlns:p14="http://schemas.microsoft.com/office/powerpoint/2010/main" val="72999716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286000" y="1720956"/>
            <a:ext cx="13716000" cy="3660987"/>
          </a:xfrm>
        </p:spPr>
        <p:txBody>
          <a:bodyPr anchor="b"/>
          <a:lstStyle>
            <a:lvl1pPr algn="ctr">
              <a:defRPr sz="9000"/>
            </a:lvl1pPr>
          </a:lstStyle>
          <a:p>
            <a:r>
              <a:rPr lang="en-US"/>
              <a:t>Click to edit Master title style</a:t>
            </a:r>
          </a:p>
        </p:txBody>
      </p:sp>
      <p:sp>
        <p:nvSpPr>
          <p:cNvPr id="3" name="Subtitle 2"/>
          <p:cNvSpPr>
            <a:spLocks noGrp="1"/>
          </p:cNvSpPr>
          <p:nvPr>
            <p:ph type="subTitle" idx="1"/>
          </p:nvPr>
        </p:nvSpPr>
        <p:spPr>
          <a:xfrm>
            <a:off x="2286000" y="5523125"/>
            <a:ext cx="13716000" cy="2538835"/>
          </a:xfrm>
        </p:spPr>
        <p:txBody>
          <a:bodyPr/>
          <a:lstStyle>
            <a:lvl1pPr marL="0" indent="0" algn="ctr">
              <a:buNone/>
              <a:defRPr sz="3600"/>
            </a:lvl1pPr>
            <a:lvl2pPr marL="685800" indent="0" algn="ctr">
              <a:buNone/>
              <a:defRPr sz="3000"/>
            </a:lvl2pPr>
            <a:lvl3pPr marL="1371600" indent="0" algn="ctr">
              <a:buNone/>
              <a:defRPr sz="2700"/>
            </a:lvl3pPr>
            <a:lvl4pPr marL="2057400" indent="0" algn="ctr">
              <a:buNone/>
              <a:defRPr sz="2400"/>
            </a:lvl4pPr>
            <a:lvl5pPr marL="2743200" indent="0" algn="ctr">
              <a:buNone/>
              <a:defRPr sz="2400"/>
            </a:lvl5pPr>
            <a:lvl6pPr marL="3429000" indent="0" algn="ctr">
              <a:buNone/>
              <a:defRPr sz="2400"/>
            </a:lvl6pPr>
            <a:lvl7pPr marL="4114800" indent="0" algn="ctr">
              <a:buNone/>
              <a:defRPr sz="2400"/>
            </a:lvl7pPr>
            <a:lvl8pPr marL="4800600" indent="0" algn="ctr">
              <a:buNone/>
              <a:defRPr sz="2400"/>
            </a:lvl8pPr>
            <a:lvl9pPr marL="5486400" indent="0" algn="ctr">
              <a:buNone/>
              <a:defRPr sz="2400"/>
            </a:lvl9pPr>
          </a:lstStyle>
          <a:p>
            <a:r>
              <a:rPr lang="en-US"/>
              <a:t>Click to edit Master subtitle style</a:t>
            </a:r>
          </a:p>
        </p:txBody>
      </p:sp>
      <p:sp>
        <p:nvSpPr>
          <p:cNvPr id="4" name="Date Placeholder 3"/>
          <p:cNvSpPr>
            <a:spLocks noGrp="1"/>
          </p:cNvSpPr>
          <p:nvPr>
            <p:ph type="dt" sz="half" idx="10"/>
          </p:nvPr>
        </p:nvSpPr>
        <p:spPr/>
        <p:txBody>
          <a:bodyPr/>
          <a:lstStyle/>
          <a:p>
            <a:fld id="{8DFB2B35-9A6B-4F74-9D36-BBA808A5F944}" type="datetimeFigureOut">
              <a:rPr lang="en-SG" smtClean="0"/>
              <a:t>23/3/2026</a:t>
            </a:fld>
            <a:endParaRPr lang="en-SG"/>
          </a:p>
        </p:txBody>
      </p:sp>
      <p:sp>
        <p:nvSpPr>
          <p:cNvPr id="5" name="Footer Placeholder 4"/>
          <p:cNvSpPr>
            <a:spLocks noGrp="1"/>
          </p:cNvSpPr>
          <p:nvPr>
            <p:ph type="ftr" sz="quarter" idx="11"/>
          </p:nvPr>
        </p:nvSpPr>
        <p:spPr/>
        <p:txBody>
          <a:bodyPr/>
          <a:lstStyle/>
          <a:p>
            <a:endParaRPr lang="en-SG"/>
          </a:p>
        </p:txBody>
      </p:sp>
      <p:sp>
        <p:nvSpPr>
          <p:cNvPr id="6" name="Slide Number Placeholder 5"/>
          <p:cNvSpPr>
            <a:spLocks noGrp="1"/>
          </p:cNvSpPr>
          <p:nvPr>
            <p:ph type="sldNum" sz="quarter" idx="12"/>
          </p:nvPr>
        </p:nvSpPr>
        <p:spPr/>
        <p:txBody>
          <a:bodyPr/>
          <a:lstStyle/>
          <a:p>
            <a:fld id="{A11BA37F-C050-4B4A-8F18-123F0444B6AE}" type="slidenum">
              <a:rPr lang="en-SG" smtClean="0"/>
              <a:t>‹#›</a:t>
            </a:fld>
            <a:endParaRPr lang="en-SG"/>
          </a:p>
        </p:txBody>
      </p:sp>
    </p:spTree>
    <p:extLst>
      <p:ext uri="{BB962C8B-B14F-4D97-AF65-F5344CB8AC3E}">
        <p14:creationId xmlns:p14="http://schemas.microsoft.com/office/powerpoint/2010/main" val="107880012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DFB2B35-9A6B-4F74-9D36-BBA808A5F944}" type="datetimeFigureOut">
              <a:rPr lang="en-SG" smtClean="0"/>
              <a:t>23/3/2026</a:t>
            </a:fld>
            <a:endParaRPr lang="en-SG"/>
          </a:p>
        </p:txBody>
      </p:sp>
      <p:sp>
        <p:nvSpPr>
          <p:cNvPr id="5" name="Footer Placeholder 4"/>
          <p:cNvSpPr>
            <a:spLocks noGrp="1"/>
          </p:cNvSpPr>
          <p:nvPr>
            <p:ph type="ftr" sz="quarter" idx="11"/>
          </p:nvPr>
        </p:nvSpPr>
        <p:spPr/>
        <p:txBody>
          <a:bodyPr/>
          <a:lstStyle/>
          <a:p>
            <a:endParaRPr lang="en-SG"/>
          </a:p>
        </p:txBody>
      </p:sp>
      <p:sp>
        <p:nvSpPr>
          <p:cNvPr id="6" name="Slide Number Placeholder 5"/>
          <p:cNvSpPr>
            <a:spLocks noGrp="1"/>
          </p:cNvSpPr>
          <p:nvPr>
            <p:ph type="sldNum" sz="quarter" idx="12"/>
          </p:nvPr>
        </p:nvSpPr>
        <p:spPr/>
        <p:txBody>
          <a:bodyPr/>
          <a:lstStyle/>
          <a:p>
            <a:fld id="{A11BA37F-C050-4B4A-8F18-123F0444B6AE}" type="slidenum">
              <a:rPr lang="en-SG" smtClean="0"/>
              <a:t>‹#›</a:t>
            </a:fld>
            <a:endParaRPr lang="en-SG"/>
          </a:p>
        </p:txBody>
      </p:sp>
    </p:spTree>
    <p:extLst>
      <p:ext uri="{BB962C8B-B14F-4D97-AF65-F5344CB8AC3E}">
        <p14:creationId xmlns:p14="http://schemas.microsoft.com/office/powerpoint/2010/main" val="16480128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47775" y="2621599"/>
            <a:ext cx="15773400" cy="4374197"/>
          </a:xfrm>
        </p:spPr>
        <p:txBody>
          <a:bodyPr anchor="b"/>
          <a:lstStyle>
            <a:lvl1pPr>
              <a:defRPr sz="9000"/>
            </a:lvl1pPr>
          </a:lstStyle>
          <a:p>
            <a:r>
              <a:rPr lang="en-US"/>
              <a:t>Click to edit Master title style</a:t>
            </a:r>
          </a:p>
        </p:txBody>
      </p:sp>
      <p:sp>
        <p:nvSpPr>
          <p:cNvPr id="3" name="Text Placeholder 2"/>
          <p:cNvSpPr>
            <a:spLocks noGrp="1"/>
          </p:cNvSpPr>
          <p:nvPr>
            <p:ph type="body" idx="1"/>
          </p:nvPr>
        </p:nvSpPr>
        <p:spPr>
          <a:xfrm>
            <a:off x="1247775" y="7037177"/>
            <a:ext cx="15773400" cy="2300287"/>
          </a:xfrm>
        </p:spPr>
        <p:txBody>
          <a:bodyPr/>
          <a:lstStyle>
            <a:lvl1pPr marL="0" indent="0">
              <a:buNone/>
              <a:defRPr sz="3600">
                <a:solidFill>
                  <a:schemeClr val="tx1">
                    <a:tint val="82000"/>
                  </a:schemeClr>
                </a:solidFill>
              </a:defRPr>
            </a:lvl1pPr>
            <a:lvl2pPr marL="685800" indent="0">
              <a:buNone/>
              <a:defRPr sz="3000">
                <a:solidFill>
                  <a:schemeClr val="tx1">
                    <a:tint val="82000"/>
                  </a:schemeClr>
                </a:solidFill>
              </a:defRPr>
            </a:lvl2pPr>
            <a:lvl3pPr marL="1371600" indent="0">
              <a:buNone/>
              <a:defRPr sz="2700">
                <a:solidFill>
                  <a:schemeClr val="tx1">
                    <a:tint val="82000"/>
                  </a:schemeClr>
                </a:solidFill>
              </a:defRPr>
            </a:lvl3pPr>
            <a:lvl4pPr marL="2057400" indent="0">
              <a:buNone/>
              <a:defRPr sz="2400">
                <a:solidFill>
                  <a:schemeClr val="tx1">
                    <a:tint val="82000"/>
                  </a:schemeClr>
                </a:solidFill>
              </a:defRPr>
            </a:lvl4pPr>
            <a:lvl5pPr marL="2743200" indent="0">
              <a:buNone/>
              <a:defRPr sz="2400">
                <a:solidFill>
                  <a:schemeClr val="tx1">
                    <a:tint val="82000"/>
                  </a:schemeClr>
                </a:solidFill>
              </a:defRPr>
            </a:lvl5pPr>
            <a:lvl6pPr marL="3429000" indent="0">
              <a:buNone/>
              <a:defRPr sz="2400">
                <a:solidFill>
                  <a:schemeClr val="tx1">
                    <a:tint val="82000"/>
                  </a:schemeClr>
                </a:solidFill>
              </a:defRPr>
            </a:lvl6pPr>
            <a:lvl7pPr marL="4114800" indent="0">
              <a:buNone/>
              <a:defRPr sz="2400">
                <a:solidFill>
                  <a:schemeClr val="tx1">
                    <a:tint val="82000"/>
                  </a:schemeClr>
                </a:solidFill>
              </a:defRPr>
            </a:lvl7pPr>
            <a:lvl8pPr marL="4800600" indent="0">
              <a:buNone/>
              <a:defRPr sz="2400">
                <a:solidFill>
                  <a:schemeClr val="tx1">
                    <a:tint val="82000"/>
                  </a:schemeClr>
                </a:solidFill>
              </a:defRPr>
            </a:lvl8pPr>
            <a:lvl9pPr marL="5486400" indent="0">
              <a:buNone/>
              <a:defRPr sz="2400">
                <a:solidFill>
                  <a:schemeClr val="tx1">
                    <a:tint val="82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DFB2B35-9A6B-4F74-9D36-BBA808A5F944}" type="datetimeFigureOut">
              <a:rPr lang="en-SG" smtClean="0"/>
              <a:t>23/3/2026</a:t>
            </a:fld>
            <a:endParaRPr lang="en-SG"/>
          </a:p>
        </p:txBody>
      </p:sp>
      <p:sp>
        <p:nvSpPr>
          <p:cNvPr id="5" name="Footer Placeholder 4"/>
          <p:cNvSpPr>
            <a:spLocks noGrp="1"/>
          </p:cNvSpPr>
          <p:nvPr>
            <p:ph type="ftr" sz="quarter" idx="11"/>
          </p:nvPr>
        </p:nvSpPr>
        <p:spPr/>
        <p:txBody>
          <a:bodyPr/>
          <a:lstStyle/>
          <a:p>
            <a:endParaRPr lang="en-SG"/>
          </a:p>
        </p:txBody>
      </p:sp>
      <p:sp>
        <p:nvSpPr>
          <p:cNvPr id="6" name="Slide Number Placeholder 5"/>
          <p:cNvSpPr>
            <a:spLocks noGrp="1"/>
          </p:cNvSpPr>
          <p:nvPr>
            <p:ph type="sldNum" sz="quarter" idx="12"/>
          </p:nvPr>
        </p:nvSpPr>
        <p:spPr/>
        <p:txBody>
          <a:bodyPr/>
          <a:lstStyle/>
          <a:p>
            <a:fld id="{A11BA37F-C050-4B4A-8F18-123F0444B6AE}" type="slidenum">
              <a:rPr lang="en-SG" smtClean="0"/>
              <a:t>‹#›</a:t>
            </a:fld>
            <a:endParaRPr lang="en-SG"/>
          </a:p>
        </p:txBody>
      </p:sp>
    </p:spTree>
    <p:extLst>
      <p:ext uri="{BB962C8B-B14F-4D97-AF65-F5344CB8AC3E}">
        <p14:creationId xmlns:p14="http://schemas.microsoft.com/office/powerpoint/2010/main" val="3664222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257300" y="2799291"/>
            <a:ext cx="7772400" cy="667205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9258300" y="2799291"/>
            <a:ext cx="7772400" cy="667205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8DFB2B35-9A6B-4F74-9D36-BBA808A5F944}" type="datetimeFigureOut">
              <a:rPr lang="en-SG" smtClean="0"/>
              <a:t>23/3/2026</a:t>
            </a:fld>
            <a:endParaRPr lang="en-SG"/>
          </a:p>
        </p:txBody>
      </p:sp>
      <p:sp>
        <p:nvSpPr>
          <p:cNvPr id="6" name="Footer Placeholder 5"/>
          <p:cNvSpPr>
            <a:spLocks noGrp="1"/>
          </p:cNvSpPr>
          <p:nvPr>
            <p:ph type="ftr" sz="quarter" idx="11"/>
          </p:nvPr>
        </p:nvSpPr>
        <p:spPr/>
        <p:txBody>
          <a:bodyPr/>
          <a:lstStyle/>
          <a:p>
            <a:endParaRPr lang="en-SG"/>
          </a:p>
        </p:txBody>
      </p:sp>
      <p:sp>
        <p:nvSpPr>
          <p:cNvPr id="7" name="Slide Number Placeholder 6"/>
          <p:cNvSpPr>
            <a:spLocks noGrp="1"/>
          </p:cNvSpPr>
          <p:nvPr>
            <p:ph type="sldNum" sz="quarter" idx="12"/>
          </p:nvPr>
        </p:nvSpPr>
        <p:spPr/>
        <p:txBody>
          <a:bodyPr/>
          <a:lstStyle/>
          <a:p>
            <a:fld id="{A11BA37F-C050-4B4A-8F18-123F0444B6AE}" type="slidenum">
              <a:rPr lang="en-SG" smtClean="0"/>
              <a:t>‹#›</a:t>
            </a:fld>
            <a:endParaRPr lang="en-SG"/>
          </a:p>
        </p:txBody>
      </p:sp>
    </p:spTree>
    <p:extLst>
      <p:ext uri="{BB962C8B-B14F-4D97-AF65-F5344CB8AC3E}">
        <p14:creationId xmlns:p14="http://schemas.microsoft.com/office/powerpoint/2010/main" val="7357133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259682" y="559859"/>
            <a:ext cx="15773400" cy="2032530"/>
          </a:xfrm>
        </p:spPr>
        <p:txBody>
          <a:bodyPr/>
          <a:lstStyle/>
          <a:p>
            <a:r>
              <a:rPr lang="en-US"/>
              <a:t>Click to edit Master title style</a:t>
            </a:r>
          </a:p>
        </p:txBody>
      </p:sp>
      <p:sp>
        <p:nvSpPr>
          <p:cNvPr id="3" name="Text Placeholder 2"/>
          <p:cNvSpPr>
            <a:spLocks noGrp="1"/>
          </p:cNvSpPr>
          <p:nvPr>
            <p:ph type="body" idx="1"/>
          </p:nvPr>
        </p:nvSpPr>
        <p:spPr>
          <a:xfrm>
            <a:off x="1259683" y="2577783"/>
            <a:ext cx="7736681" cy="1263332"/>
          </a:xfrm>
        </p:spPr>
        <p:txBody>
          <a:bodyPr anchor="b"/>
          <a:lstStyle>
            <a:lvl1pPr marL="0" indent="0">
              <a:buNone/>
              <a:defRPr sz="3600" b="1"/>
            </a:lvl1pPr>
            <a:lvl2pPr marL="685800" indent="0">
              <a:buNone/>
              <a:defRPr sz="3000" b="1"/>
            </a:lvl2pPr>
            <a:lvl3pPr marL="1371600" indent="0">
              <a:buNone/>
              <a:defRPr sz="2700" b="1"/>
            </a:lvl3pPr>
            <a:lvl4pPr marL="2057400" indent="0">
              <a:buNone/>
              <a:defRPr sz="2400" b="1"/>
            </a:lvl4pPr>
            <a:lvl5pPr marL="2743200" indent="0">
              <a:buNone/>
              <a:defRPr sz="2400" b="1"/>
            </a:lvl5pPr>
            <a:lvl6pPr marL="3429000" indent="0">
              <a:buNone/>
              <a:defRPr sz="2400" b="1"/>
            </a:lvl6pPr>
            <a:lvl7pPr marL="4114800" indent="0">
              <a:buNone/>
              <a:defRPr sz="2400" b="1"/>
            </a:lvl7pPr>
            <a:lvl8pPr marL="4800600" indent="0">
              <a:buNone/>
              <a:defRPr sz="2400" b="1"/>
            </a:lvl8pPr>
            <a:lvl9pPr marL="5486400" indent="0">
              <a:buNone/>
              <a:defRPr sz="2400" b="1"/>
            </a:lvl9pPr>
          </a:lstStyle>
          <a:p>
            <a:pPr lvl="0"/>
            <a:r>
              <a:rPr lang="en-US"/>
              <a:t>Click to edit Master text styles</a:t>
            </a:r>
          </a:p>
        </p:txBody>
      </p:sp>
      <p:sp>
        <p:nvSpPr>
          <p:cNvPr id="4" name="Content Placeholder 3"/>
          <p:cNvSpPr>
            <a:spLocks noGrp="1"/>
          </p:cNvSpPr>
          <p:nvPr>
            <p:ph sz="half" idx="2"/>
          </p:nvPr>
        </p:nvSpPr>
        <p:spPr>
          <a:xfrm>
            <a:off x="1259683" y="3841115"/>
            <a:ext cx="7736681" cy="564970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9258300" y="2577783"/>
            <a:ext cx="7774782" cy="1263332"/>
          </a:xfrm>
        </p:spPr>
        <p:txBody>
          <a:bodyPr anchor="b"/>
          <a:lstStyle>
            <a:lvl1pPr marL="0" indent="0">
              <a:buNone/>
              <a:defRPr sz="3600" b="1"/>
            </a:lvl1pPr>
            <a:lvl2pPr marL="685800" indent="0">
              <a:buNone/>
              <a:defRPr sz="3000" b="1"/>
            </a:lvl2pPr>
            <a:lvl3pPr marL="1371600" indent="0">
              <a:buNone/>
              <a:defRPr sz="2700" b="1"/>
            </a:lvl3pPr>
            <a:lvl4pPr marL="2057400" indent="0">
              <a:buNone/>
              <a:defRPr sz="2400" b="1"/>
            </a:lvl4pPr>
            <a:lvl5pPr marL="2743200" indent="0">
              <a:buNone/>
              <a:defRPr sz="2400" b="1"/>
            </a:lvl5pPr>
            <a:lvl6pPr marL="3429000" indent="0">
              <a:buNone/>
              <a:defRPr sz="2400" b="1"/>
            </a:lvl6pPr>
            <a:lvl7pPr marL="4114800" indent="0">
              <a:buNone/>
              <a:defRPr sz="2400" b="1"/>
            </a:lvl7pPr>
            <a:lvl8pPr marL="4800600" indent="0">
              <a:buNone/>
              <a:defRPr sz="2400" b="1"/>
            </a:lvl8pPr>
            <a:lvl9pPr marL="5486400" indent="0">
              <a:buNone/>
              <a:defRPr sz="2400" b="1"/>
            </a:lvl9pPr>
          </a:lstStyle>
          <a:p>
            <a:pPr lvl="0"/>
            <a:r>
              <a:rPr lang="en-US"/>
              <a:t>Click to edit Master text styles</a:t>
            </a:r>
          </a:p>
        </p:txBody>
      </p:sp>
      <p:sp>
        <p:nvSpPr>
          <p:cNvPr id="6" name="Content Placeholder 5"/>
          <p:cNvSpPr>
            <a:spLocks noGrp="1"/>
          </p:cNvSpPr>
          <p:nvPr>
            <p:ph sz="quarter" idx="4"/>
          </p:nvPr>
        </p:nvSpPr>
        <p:spPr>
          <a:xfrm>
            <a:off x="9258300" y="3841115"/>
            <a:ext cx="7774782" cy="564970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8DFB2B35-9A6B-4F74-9D36-BBA808A5F944}" type="datetimeFigureOut">
              <a:rPr lang="en-SG" smtClean="0"/>
              <a:t>23/3/2026</a:t>
            </a:fld>
            <a:endParaRPr lang="en-SG"/>
          </a:p>
        </p:txBody>
      </p:sp>
      <p:sp>
        <p:nvSpPr>
          <p:cNvPr id="8" name="Footer Placeholder 7"/>
          <p:cNvSpPr>
            <a:spLocks noGrp="1"/>
          </p:cNvSpPr>
          <p:nvPr>
            <p:ph type="ftr" sz="quarter" idx="11"/>
          </p:nvPr>
        </p:nvSpPr>
        <p:spPr/>
        <p:txBody>
          <a:bodyPr/>
          <a:lstStyle/>
          <a:p>
            <a:endParaRPr lang="en-SG"/>
          </a:p>
        </p:txBody>
      </p:sp>
      <p:sp>
        <p:nvSpPr>
          <p:cNvPr id="9" name="Slide Number Placeholder 8"/>
          <p:cNvSpPr>
            <a:spLocks noGrp="1"/>
          </p:cNvSpPr>
          <p:nvPr>
            <p:ph type="sldNum" sz="quarter" idx="12"/>
          </p:nvPr>
        </p:nvSpPr>
        <p:spPr/>
        <p:txBody>
          <a:bodyPr/>
          <a:lstStyle/>
          <a:p>
            <a:fld id="{A11BA37F-C050-4B4A-8F18-123F0444B6AE}" type="slidenum">
              <a:rPr lang="en-SG" smtClean="0"/>
              <a:t>‹#›</a:t>
            </a:fld>
            <a:endParaRPr lang="en-SG"/>
          </a:p>
        </p:txBody>
      </p:sp>
    </p:spTree>
    <p:extLst>
      <p:ext uri="{BB962C8B-B14F-4D97-AF65-F5344CB8AC3E}">
        <p14:creationId xmlns:p14="http://schemas.microsoft.com/office/powerpoint/2010/main" val="38982100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DFB2B35-9A6B-4F74-9D36-BBA808A5F944}" type="datetimeFigureOut">
              <a:rPr lang="en-SG" smtClean="0"/>
              <a:t>23/3/2026</a:t>
            </a:fld>
            <a:endParaRPr lang="en-SG"/>
          </a:p>
        </p:txBody>
      </p:sp>
      <p:sp>
        <p:nvSpPr>
          <p:cNvPr id="4" name="Footer Placeholder 3"/>
          <p:cNvSpPr>
            <a:spLocks noGrp="1"/>
          </p:cNvSpPr>
          <p:nvPr>
            <p:ph type="ftr" sz="quarter" idx="11"/>
          </p:nvPr>
        </p:nvSpPr>
        <p:spPr/>
        <p:txBody>
          <a:bodyPr/>
          <a:lstStyle/>
          <a:p>
            <a:endParaRPr lang="en-SG"/>
          </a:p>
        </p:txBody>
      </p:sp>
      <p:sp>
        <p:nvSpPr>
          <p:cNvPr id="5" name="Slide Number Placeholder 4"/>
          <p:cNvSpPr>
            <a:spLocks noGrp="1"/>
          </p:cNvSpPr>
          <p:nvPr>
            <p:ph type="sldNum" sz="quarter" idx="12"/>
          </p:nvPr>
        </p:nvSpPr>
        <p:spPr/>
        <p:txBody>
          <a:bodyPr/>
          <a:lstStyle/>
          <a:p>
            <a:fld id="{A11BA37F-C050-4B4A-8F18-123F0444B6AE}" type="slidenum">
              <a:rPr lang="en-SG" smtClean="0"/>
              <a:t>‹#›</a:t>
            </a:fld>
            <a:endParaRPr lang="en-SG"/>
          </a:p>
        </p:txBody>
      </p:sp>
    </p:spTree>
    <p:extLst>
      <p:ext uri="{BB962C8B-B14F-4D97-AF65-F5344CB8AC3E}">
        <p14:creationId xmlns:p14="http://schemas.microsoft.com/office/powerpoint/2010/main" val="140327321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DFB2B35-9A6B-4F74-9D36-BBA808A5F944}" type="datetimeFigureOut">
              <a:rPr lang="en-SG" smtClean="0"/>
              <a:t>23/3/2026</a:t>
            </a:fld>
            <a:endParaRPr lang="en-SG"/>
          </a:p>
        </p:txBody>
      </p:sp>
      <p:sp>
        <p:nvSpPr>
          <p:cNvPr id="3" name="Footer Placeholder 2"/>
          <p:cNvSpPr>
            <a:spLocks noGrp="1"/>
          </p:cNvSpPr>
          <p:nvPr>
            <p:ph type="ftr" sz="quarter" idx="11"/>
          </p:nvPr>
        </p:nvSpPr>
        <p:spPr/>
        <p:txBody>
          <a:bodyPr/>
          <a:lstStyle/>
          <a:p>
            <a:endParaRPr lang="en-SG"/>
          </a:p>
        </p:txBody>
      </p:sp>
      <p:sp>
        <p:nvSpPr>
          <p:cNvPr id="4" name="Slide Number Placeholder 3"/>
          <p:cNvSpPr>
            <a:spLocks noGrp="1"/>
          </p:cNvSpPr>
          <p:nvPr>
            <p:ph type="sldNum" sz="quarter" idx="12"/>
          </p:nvPr>
        </p:nvSpPr>
        <p:spPr/>
        <p:txBody>
          <a:bodyPr/>
          <a:lstStyle/>
          <a:p>
            <a:fld id="{A11BA37F-C050-4B4A-8F18-123F0444B6AE}" type="slidenum">
              <a:rPr lang="en-SG" smtClean="0"/>
              <a:t>‹#›</a:t>
            </a:fld>
            <a:endParaRPr lang="en-SG"/>
          </a:p>
        </p:txBody>
      </p:sp>
    </p:spTree>
    <p:extLst>
      <p:ext uri="{BB962C8B-B14F-4D97-AF65-F5344CB8AC3E}">
        <p14:creationId xmlns:p14="http://schemas.microsoft.com/office/powerpoint/2010/main" val="32336010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59683" y="701040"/>
            <a:ext cx="5898356" cy="2453640"/>
          </a:xfrm>
        </p:spPr>
        <p:txBody>
          <a:bodyPr anchor="b"/>
          <a:lstStyle>
            <a:lvl1pPr>
              <a:defRPr sz="4800"/>
            </a:lvl1pPr>
          </a:lstStyle>
          <a:p>
            <a:r>
              <a:rPr lang="en-US"/>
              <a:t>Click to edit Master title style</a:t>
            </a:r>
          </a:p>
        </p:txBody>
      </p:sp>
      <p:sp>
        <p:nvSpPr>
          <p:cNvPr id="3" name="Content Placeholder 2"/>
          <p:cNvSpPr>
            <a:spLocks noGrp="1"/>
          </p:cNvSpPr>
          <p:nvPr>
            <p:ph idx="1"/>
          </p:nvPr>
        </p:nvSpPr>
        <p:spPr>
          <a:xfrm>
            <a:off x="7774782" y="1514052"/>
            <a:ext cx="9258300" cy="7472892"/>
          </a:xfrm>
        </p:spPr>
        <p:txBody>
          <a:bodyPr/>
          <a:lstStyle>
            <a:lvl1pPr>
              <a:defRPr sz="4800"/>
            </a:lvl1pPr>
            <a:lvl2pPr>
              <a:defRPr sz="4200"/>
            </a:lvl2pPr>
            <a:lvl3pPr>
              <a:defRPr sz="3600"/>
            </a:lvl3pPr>
            <a:lvl4pPr>
              <a:defRPr sz="3000"/>
            </a:lvl4pPr>
            <a:lvl5pPr>
              <a:defRPr sz="3000"/>
            </a:lvl5pPr>
            <a:lvl6pPr>
              <a:defRPr sz="3000"/>
            </a:lvl6pPr>
            <a:lvl7pPr>
              <a:defRPr sz="3000"/>
            </a:lvl7pPr>
            <a:lvl8pPr>
              <a:defRPr sz="3000"/>
            </a:lvl8pPr>
            <a:lvl9pPr>
              <a:defRPr sz="3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1259683" y="3154680"/>
            <a:ext cx="5898356" cy="5844435"/>
          </a:xfrm>
        </p:spPr>
        <p:txBody>
          <a:bodyPr/>
          <a:lstStyle>
            <a:lvl1pPr marL="0" indent="0">
              <a:buNone/>
              <a:defRPr sz="2400"/>
            </a:lvl1pPr>
            <a:lvl2pPr marL="685800" indent="0">
              <a:buNone/>
              <a:defRPr sz="2100"/>
            </a:lvl2pPr>
            <a:lvl3pPr marL="1371600" indent="0">
              <a:buNone/>
              <a:defRPr sz="1800"/>
            </a:lvl3pPr>
            <a:lvl4pPr marL="2057400" indent="0">
              <a:buNone/>
              <a:defRPr sz="1500"/>
            </a:lvl4pPr>
            <a:lvl5pPr marL="2743200" indent="0">
              <a:buNone/>
              <a:defRPr sz="1500"/>
            </a:lvl5pPr>
            <a:lvl6pPr marL="3429000" indent="0">
              <a:buNone/>
              <a:defRPr sz="1500"/>
            </a:lvl6pPr>
            <a:lvl7pPr marL="4114800" indent="0">
              <a:buNone/>
              <a:defRPr sz="1500"/>
            </a:lvl7pPr>
            <a:lvl8pPr marL="4800600" indent="0">
              <a:buNone/>
              <a:defRPr sz="1500"/>
            </a:lvl8pPr>
            <a:lvl9pPr marL="5486400" indent="0">
              <a:buNone/>
              <a:defRPr sz="1500"/>
            </a:lvl9pPr>
          </a:lstStyle>
          <a:p>
            <a:pPr lvl="0"/>
            <a:r>
              <a:rPr lang="en-US"/>
              <a:t>Click to edit Master text styles</a:t>
            </a:r>
          </a:p>
        </p:txBody>
      </p:sp>
      <p:sp>
        <p:nvSpPr>
          <p:cNvPr id="5" name="Date Placeholder 4"/>
          <p:cNvSpPr>
            <a:spLocks noGrp="1"/>
          </p:cNvSpPr>
          <p:nvPr>
            <p:ph type="dt" sz="half" idx="10"/>
          </p:nvPr>
        </p:nvSpPr>
        <p:spPr/>
        <p:txBody>
          <a:bodyPr/>
          <a:lstStyle/>
          <a:p>
            <a:fld id="{8DFB2B35-9A6B-4F74-9D36-BBA808A5F944}" type="datetimeFigureOut">
              <a:rPr lang="en-SG" smtClean="0"/>
              <a:t>23/3/2026</a:t>
            </a:fld>
            <a:endParaRPr lang="en-SG"/>
          </a:p>
        </p:txBody>
      </p:sp>
      <p:sp>
        <p:nvSpPr>
          <p:cNvPr id="6" name="Footer Placeholder 5"/>
          <p:cNvSpPr>
            <a:spLocks noGrp="1"/>
          </p:cNvSpPr>
          <p:nvPr>
            <p:ph type="ftr" sz="quarter" idx="11"/>
          </p:nvPr>
        </p:nvSpPr>
        <p:spPr/>
        <p:txBody>
          <a:bodyPr/>
          <a:lstStyle/>
          <a:p>
            <a:endParaRPr lang="en-SG"/>
          </a:p>
        </p:txBody>
      </p:sp>
      <p:sp>
        <p:nvSpPr>
          <p:cNvPr id="7" name="Slide Number Placeholder 6"/>
          <p:cNvSpPr>
            <a:spLocks noGrp="1"/>
          </p:cNvSpPr>
          <p:nvPr>
            <p:ph type="sldNum" sz="quarter" idx="12"/>
          </p:nvPr>
        </p:nvSpPr>
        <p:spPr/>
        <p:txBody>
          <a:bodyPr/>
          <a:lstStyle/>
          <a:p>
            <a:fld id="{A11BA37F-C050-4B4A-8F18-123F0444B6AE}" type="slidenum">
              <a:rPr lang="en-SG" smtClean="0"/>
              <a:t>‹#›</a:t>
            </a:fld>
            <a:endParaRPr lang="en-SG"/>
          </a:p>
        </p:txBody>
      </p:sp>
    </p:spTree>
    <p:extLst>
      <p:ext uri="{BB962C8B-B14F-4D97-AF65-F5344CB8AC3E}">
        <p14:creationId xmlns:p14="http://schemas.microsoft.com/office/powerpoint/2010/main" val="75954768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59683" y="701040"/>
            <a:ext cx="5898356" cy="2453640"/>
          </a:xfrm>
        </p:spPr>
        <p:txBody>
          <a:bodyPr anchor="b"/>
          <a:lstStyle>
            <a:lvl1pPr>
              <a:defRPr sz="4800"/>
            </a:lvl1pPr>
          </a:lstStyle>
          <a:p>
            <a:r>
              <a:rPr lang="en-US"/>
              <a:t>Click to edit Master title style</a:t>
            </a:r>
          </a:p>
        </p:txBody>
      </p:sp>
      <p:sp>
        <p:nvSpPr>
          <p:cNvPr id="3" name="Picture Placeholder 2"/>
          <p:cNvSpPr>
            <a:spLocks noGrp="1" noChangeAspect="1"/>
          </p:cNvSpPr>
          <p:nvPr>
            <p:ph type="pic" idx="1"/>
          </p:nvPr>
        </p:nvSpPr>
        <p:spPr>
          <a:xfrm>
            <a:off x="7774782" y="1514052"/>
            <a:ext cx="9258300" cy="7472892"/>
          </a:xfrm>
        </p:spPr>
        <p:txBody>
          <a:bodyPr anchor="t"/>
          <a:lstStyle>
            <a:lvl1pPr marL="0" indent="0">
              <a:buNone/>
              <a:defRPr sz="4800"/>
            </a:lvl1pPr>
            <a:lvl2pPr marL="685800" indent="0">
              <a:buNone/>
              <a:defRPr sz="4200"/>
            </a:lvl2pPr>
            <a:lvl3pPr marL="1371600" indent="0">
              <a:buNone/>
              <a:defRPr sz="3600"/>
            </a:lvl3pPr>
            <a:lvl4pPr marL="2057400" indent="0">
              <a:buNone/>
              <a:defRPr sz="3000"/>
            </a:lvl4pPr>
            <a:lvl5pPr marL="2743200" indent="0">
              <a:buNone/>
              <a:defRPr sz="3000"/>
            </a:lvl5pPr>
            <a:lvl6pPr marL="3429000" indent="0">
              <a:buNone/>
              <a:defRPr sz="3000"/>
            </a:lvl6pPr>
            <a:lvl7pPr marL="4114800" indent="0">
              <a:buNone/>
              <a:defRPr sz="3000"/>
            </a:lvl7pPr>
            <a:lvl8pPr marL="4800600" indent="0">
              <a:buNone/>
              <a:defRPr sz="3000"/>
            </a:lvl8pPr>
            <a:lvl9pPr marL="5486400" indent="0">
              <a:buNone/>
              <a:defRPr sz="3000"/>
            </a:lvl9pPr>
          </a:lstStyle>
          <a:p>
            <a:r>
              <a:rPr lang="en-US"/>
              <a:t>Click icon to add picture</a:t>
            </a:r>
          </a:p>
        </p:txBody>
      </p:sp>
      <p:sp>
        <p:nvSpPr>
          <p:cNvPr id="4" name="Text Placeholder 3"/>
          <p:cNvSpPr>
            <a:spLocks noGrp="1"/>
          </p:cNvSpPr>
          <p:nvPr>
            <p:ph type="body" sz="half" idx="2"/>
          </p:nvPr>
        </p:nvSpPr>
        <p:spPr>
          <a:xfrm>
            <a:off x="1259683" y="3154680"/>
            <a:ext cx="5898356" cy="5844435"/>
          </a:xfrm>
        </p:spPr>
        <p:txBody>
          <a:bodyPr/>
          <a:lstStyle>
            <a:lvl1pPr marL="0" indent="0">
              <a:buNone/>
              <a:defRPr sz="2400"/>
            </a:lvl1pPr>
            <a:lvl2pPr marL="685800" indent="0">
              <a:buNone/>
              <a:defRPr sz="2100"/>
            </a:lvl2pPr>
            <a:lvl3pPr marL="1371600" indent="0">
              <a:buNone/>
              <a:defRPr sz="1800"/>
            </a:lvl3pPr>
            <a:lvl4pPr marL="2057400" indent="0">
              <a:buNone/>
              <a:defRPr sz="1500"/>
            </a:lvl4pPr>
            <a:lvl5pPr marL="2743200" indent="0">
              <a:buNone/>
              <a:defRPr sz="1500"/>
            </a:lvl5pPr>
            <a:lvl6pPr marL="3429000" indent="0">
              <a:buNone/>
              <a:defRPr sz="1500"/>
            </a:lvl6pPr>
            <a:lvl7pPr marL="4114800" indent="0">
              <a:buNone/>
              <a:defRPr sz="1500"/>
            </a:lvl7pPr>
            <a:lvl8pPr marL="4800600" indent="0">
              <a:buNone/>
              <a:defRPr sz="1500"/>
            </a:lvl8pPr>
            <a:lvl9pPr marL="5486400" indent="0">
              <a:buNone/>
              <a:defRPr sz="1500"/>
            </a:lvl9pPr>
          </a:lstStyle>
          <a:p>
            <a:pPr lvl="0"/>
            <a:r>
              <a:rPr lang="en-US"/>
              <a:t>Click to edit Master text styles</a:t>
            </a:r>
          </a:p>
        </p:txBody>
      </p:sp>
      <p:sp>
        <p:nvSpPr>
          <p:cNvPr id="5" name="Date Placeholder 4"/>
          <p:cNvSpPr>
            <a:spLocks noGrp="1"/>
          </p:cNvSpPr>
          <p:nvPr>
            <p:ph type="dt" sz="half" idx="10"/>
          </p:nvPr>
        </p:nvSpPr>
        <p:spPr/>
        <p:txBody>
          <a:bodyPr/>
          <a:lstStyle/>
          <a:p>
            <a:fld id="{8DFB2B35-9A6B-4F74-9D36-BBA808A5F944}" type="datetimeFigureOut">
              <a:rPr lang="en-SG" smtClean="0"/>
              <a:t>23/3/2026</a:t>
            </a:fld>
            <a:endParaRPr lang="en-SG"/>
          </a:p>
        </p:txBody>
      </p:sp>
      <p:sp>
        <p:nvSpPr>
          <p:cNvPr id="6" name="Footer Placeholder 5"/>
          <p:cNvSpPr>
            <a:spLocks noGrp="1"/>
          </p:cNvSpPr>
          <p:nvPr>
            <p:ph type="ftr" sz="quarter" idx="11"/>
          </p:nvPr>
        </p:nvSpPr>
        <p:spPr/>
        <p:txBody>
          <a:bodyPr/>
          <a:lstStyle/>
          <a:p>
            <a:endParaRPr lang="en-SG"/>
          </a:p>
        </p:txBody>
      </p:sp>
      <p:sp>
        <p:nvSpPr>
          <p:cNvPr id="7" name="Slide Number Placeholder 6"/>
          <p:cNvSpPr>
            <a:spLocks noGrp="1"/>
          </p:cNvSpPr>
          <p:nvPr>
            <p:ph type="sldNum" sz="quarter" idx="12"/>
          </p:nvPr>
        </p:nvSpPr>
        <p:spPr/>
        <p:txBody>
          <a:bodyPr/>
          <a:lstStyle/>
          <a:p>
            <a:fld id="{A11BA37F-C050-4B4A-8F18-123F0444B6AE}" type="slidenum">
              <a:rPr lang="en-SG" smtClean="0"/>
              <a:t>‹#›</a:t>
            </a:fld>
            <a:endParaRPr lang="en-SG"/>
          </a:p>
        </p:txBody>
      </p:sp>
    </p:spTree>
    <p:extLst>
      <p:ext uri="{BB962C8B-B14F-4D97-AF65-F5344CB8AC3E}">
        <p14:creationId xmlns:p14="http://schemas.microsoft.com/office/powerpoint/2010/main" val="36859884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DFB2B35-9A6B-4F74-9D36-BBA808A5F944}" type="datetimeFigureOut">
              <a:rPr lang="en-SG" smtClean="0"/>
              <a:t>23/3/2026</a:t>
            </a:fld>
            <a:endParaRPr lang="en-SG"/>
          </a:p>
        </p:txBody>
      </p:sp>
      <p:sp>
        <p:nvSpPr>
          <p:cNvPr id="5" name="Footer Placeholder 4"/>
          <p:cNvSpPr>
            <a:spLocks noGrp="1"/>
          </p:cNvSpPr>
          <p:nvPr>
            <p:ph type="ftr" sz="quarter" idx="11"/>
          </p:nvPr>
        </p:nvSpPr>
        <p:spPr/>
        <p:txBody>
          <a:bodyPr/>
          <a:lstStyle/>
          <a:p>
            <a:endParaRPr lang="en-SG"/>
          </a:p>
        </p:txBody>
      </p:sp>
      <p:sp>
        <p:nvSpPr>
          <p:cNvPr id="6" name="Slide Number Placeholder 5"/>
          <p:cNvSpPr>
            <a:spLocks noGrp="1"/>
          </p:cNvSpPr>
          <p:nvPr>
            <p:ph type="sldNum" sz="quarter" idx="12"/>
          </p:nvPr>
        </p:nvSpPr>
        <p:spPr/>
        <p:txBody>
          <a:bodyPr/>
          <a:lstStyle/>
          <a:p>
            <a:fld id="{A11BA37F-C050-4B4A-8F18-123F0444B6AE}" type="slidenum">
              <a:rPr lang="en-SG" smtClean="0"/>
              <a:t>‹#›</a:t>
            </a:fld>
            <a:endParaRPr lang="en-SG"/>
          </a:p>
        </p:txBody>
      </p:sp>
    </p:spTree>
    <p:extLst>
      <p:ext uri="{BB962C8B-B14F-4D97-AF65-F5344CB8AC3E}">
        <p14:creationId xmlns:p14="http://schemas.microsoft.com/office/powerpoint/2010/main" val="170281836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3087350" y="559858"/>
            <a:ext cx="3943350" cy="891148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1257300" y="559858"/>
            <a:ext cx="11601450" cy="891148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DFB2B35-9A6B-4F74-9D36-BBA808A5F944}" type="datetimeFigureOut">
              <a:rPr lang="en-SG" smtClean="0"/>
              <a:t>23/3/2026</a:t>
            </a:fld>
            <a:endParaRPr lang="en-SG"/>
          </a:p>
        </p:txBody>
      </p:sp>
      <p:sp>
        <p:nvSpPr>
          <p:cNvPr id="5" name="Footer Placeholder 4"/>
          <p:cNvSpPr>
            <a:spLocks noGrp="1"/>
          </p:cNvSpPr>
          <p:nvPr>
            <p:ph type="ftr" sz="quarter" idx="11"/>
          </p:nvPr>
        </p:nvSpPr>
        <p:spPr/>
        <p:txBody>
          <a:bodyPr/>
          <a:lstStyle/>
          <a:p>
            <a:endParaRPr lang="en-SG"/>
          </a:p>
        </p:txBody>
      </p:sp>
      <p:sp>
        <p:nvSpPr>
          <p:cNvPr id="6" name="Slide Number Placeholder 5"/>
          <p:cNvSpPr>
            <a:spLocks noGrp="1"/>
          </p:cNvSpPr>
          <p:nvPr>
            <p:ph type="sldNum" sz="quarter" idx="12"/>
          </p:nvPr>
        </p:nvSpPr>
        <p:spPr/>
        <p:txBody>
          <a:bodyPr/>
          <a:lstStyle/>
          <a:p>
            <a:fld id="{A11BA37F-C050-4B4A-8F18-123F0444B6AE}" type="slidenum">
              <a:rPr lang="en-SG" smtClean="0"/>
              <a:t>‹#›</a:t>
            </a:fld>
            <a:endParaRPr lang="en-SG"/>
          </a:p>
        </p:txBody>
      </p:sp>
    </p:spTree>
    <p:extLst>
      <p:ext uri="{BB962C8B-B14F-4D97-AF65-F5344CB8AC3E}">
        <p14:creationId xmlns:p14="http://schemas.microsoft.com/office/powerpoint/2010/main" val="317559297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257300" y="559859"/>
            <a:ext cx="15773400" cy="203253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1257300" y="2799291"/>
            <a:ext cx="15773400" cy="667205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1257300" y="9746404"/>
            <a:ext cx="4114800" cy="559858"/>
          </a:xfrm>
          <a:prstGeom prst="rect">
            <a:avLst/>
          </a:prstGeom>
        </p:spPr>
        <p:txBody>
          <a:bodyPr vert="horz" lIns="91440" tIns="45720" rIns="91440" bIns="45720" rtlCol="0" anchor="ctr"/>
          <a:lstStyle>
            <a:lvl1pPr algn="l">
              <a:defRPr sz="1800">
                <a:solidFill>
                  <a:schemeClr val="tx1">
                    <a:tint val="82000"/>
                  </a:schemeClr>
                </a:solidFill>
              </a:defRPr>
            </a:lvl1pPr>
          </a:lstStyle>
          <a:p>
            <a:fld id="{8DFB2B35-9A6B-4F74-9D36-BBA808A5F944}" type="datetimeFigureOut">
              <a:rPr lang="en-SG" smtClean="0"/>
              <a:t>23/3/2026</a:t>
            </a:fld>
            <a:endParaRPr lang="en-SG"/>
          </a:p>
        </p:txBody>
      </p:sp>
      <p:sp>
        <p:nvSpPr>
          <p:cNvPr id="5" name="Footer Placeholder 4"/>
          <p:cNvSpPr>
            <a:spLocks noGrp="1"/>
          </p:cNvSpPr>
          <p:nvPr>
            <p:ph type="ftr" sz="quarter" idx="3"/>
          </p:nvPr>
        </p:nvSpPr>
        <p:spPr>
          <a:xfrm>
            <a:off x="6057900" y="9746404"/>
            <a:ext cx="6172200" cy="559858"/>
          </a:xfrm>
          <a:prstGeom prst="rect">
            <a:avLst/>
          </a:prstGeom>
        </p:spPr>
        <p:txBody>
          <a:bodyPr vert="horz" lIns="91440" tIns="45720" rIns="91440" bIns="45720" rtlCol="0" anchor="ctr"/>
          <a:lstStyle>
            <a:lvl1pPr algn="ctr">
              <a:defRPr sz="1800">
                <a:solidFill>
                  <a:schemeClr val="tx1">
                    <a:tint val="82000"/>
                  </a:schemeClr>
                </a:solidFill>
              </a:defRPr>
            </a:lvl1pPr>
          </a:lstStyle>
          <a:p>
            <a:endParaRPr lang="en-SG"/>
          </a:p>
        </p:txBody>
      </p:sp>
      <p:sp>
        <p:nvSpPr>
          <p:cNvPr id="6" name="Slide Number Placeholder 5"/>
          <p:cNvSpPr>
            <a:spLocks noGrp="1"/>
          </p:cNvSpPr>
          <p:nvPr>
            <p:ph type="sldNum" sz="quarter" idx="4"/>
          </p:nvPr>
        </p:nvSpPr>
        <p:spPr>
          <a:xfrm>
            <a:off x="12915900" y="9746404"/>
            <a:ext cx="4114800" cy="559858"/>
          </a:xfrm>
          <a:prstGeom prst="rect">
            <a:avLst/>
          </a:prstGeom>
        </p:spPr>
        <p:txBody>
          <a:bodyPr vert="horz" lIns="91440" tIns="45720" rIns="91440" bIns="45720" rtlCol="0" anchor="ctr"/>
          <a:lstStyle>
            <a:lvl1pPr algn="r">
              <a:defRPr sz="1800">
                <a:solidFill>
                  <a:schemeClr val="tx1">
                    <a:tint val="82000"/>
                  </a:schemeClr>
                </a:solidFill>
              </a:defRPr>
            </a:lvl1pPr>
          </a:lstStyle>
          <a:p>
            <a:fld id="{A11BA37F-C050-4B4A-8F18-123F0444B6AE}" type="slidenum">
              <a:rPr lang="en-SG" smtClean="0"/>
              <a:t>‹#›</a:t>
            </a:fld>
            <a:endParaRPr lang="en-SG"/>
          </a:p>
        </p:txBody>
      </p:sp>
    </p:spTree>
    <p:extLst>
      <p:ext uri="{BB962C8B-B14F-4D97-AF65-F5344CB8AC3E}">
        <p14:creationId xmlns:p14="http://schemas.microsoft.com/office/powerpoint/2010/main" val="307041063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1371600" rtl="0" eaLnBrk="1" latinLnBrk="0" hangingPunct="1">
        <a:lnSpc>
          <a:spcPct val="90000"/>
        </a:lnSpc>
        <a:spcBef>
          <a:spcPct val="0"/>
        </a:spcBef>
        <a:buNone/>
        <a:defRPr sz="6600" kern="1200">
          <a:solidFill>
            <a:schemeClr val="tx1"/>
          </a:solidFill>
          <a:latin typeface="+mj-lt"/>
          <a:ea typeface="+mj-ea"/>
          <a:cs typeface="+mj-cs"/>
        </a:defRPr>
      </a:lvl1pPr>
    </p:titleStyle>
    <p:bodyStyle>
      <a:lvl1pPr marL="342900" indent="-342900" algn="l" defTabSz="1371600" rtl="0" eaLnBrk="1" latinLnBrk="0" hangingPunct="1">
        <a:lnSpc>
          <a:spcPct val="90000"/>
        </a:lnSpc>
        <a:spcBef>
          <a:spcPts val="1500"/>
        </a:spcBef>
        <a:buFont typeface="Arial" panose="020B0604020202020204" pitchFamily="34" charset="0"/>
        <a:buChar char="•"/>
        <a:defRPr sz="4200" kern="1200">
          <a:solidFill>
            <a:schemeClr val="tx1"/>
          </a:solidFill>
          <a:latin typeface="+mn-lt"/>
          <a:ea typeface="+mn-ea"/>
          <a:cs typeface="+mn-cs"/>
        </a:defRPr>
      </a:lvl1pPr>
      <a:lvl2pPr marL="1028700" indent="-342900" algn="l" defTabSz="1371600" rtl="0" eaLnBrk="1" latinLnBrk="0" hangingPunct="1">
        <a:lnSpc>
          <a:spcPct val="90000"/>
        </a:lnSpc>
        <a:spcBef>
          <a:spcPts val="750"/>
        </a:spcBef>
        <a:buFont typeface="Arial" panose="020B0604020202020204" pitchFamily="34" charset="0"/>
        <a:buChar char="•"/>
        <a:defRPr sz="3600" kern="1200">
          <a:solidFill>
            <a:schemeClr val="tx1"/>
          </a:solidFill>
          <a:latin typeface="+mn-lt"/>
          <a:ea typeface="+mn-ea"/>
          <a:cs typeface="+mn-cs"/>
        </a:defRPr>
      </a:lvl2pPr>
      <a:lvl3pPr marL="1714500" indent="-342900" algn="l" defTabSz="1371600" rtl="0" eaLnBrk="1" latinLnBrk="0" hangingPunct="1">
        <a:lnSpc>
          <a:spcPct val="90000"/>
        </a:lnSpc>
        <a:spcBef>
          <a:spcPts val="750"/>
        </a:spcBef>
        <a:buFont typeface="Arial" panose="020B0604020202020204" pitchFamily="34" charset="0"/>
        <a:buChar char="•"/>
        <a:defRPr sz="3000" kern="1200">
          <a:solidFill>
            <a:schemeClr val="tx1"/>
          </a:solidFill>
          <a:latin typeface="+mn-lt"/>
          <a:ea typeface="+mn-ea"/>
          <a:cs typeface="+mn-cs"/>
        </a:defRPr>
      </a:lvl3pPr>
      <a:lvl4pPr marL="2400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4pPr>
      <a:lvl5pPr marL="30861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5pPr>
      <a:lvl6pPr marL="37719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6pPr>
      <a:lvl7pPr marL="44577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7pPr>
      <a:lvl8pPr marL="51435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8pPr>
      <a:lvl9pPr marL="5829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9pPr>
    </p:bodyStyle>
    <p:other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 Id="rId5" Type="http://schemas.openxmlformats.org/officeDocument/2006/relationships/image" Target="../media/image3.sv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7.xml"/><Relationship Id="rId5" Type="http://schemas.openxmlformats.org/officeDocument/2006/relationships/image" Target="../media/image3.svg"/><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7.jpeg"/><Relationship Id="rId5" Type="http://schemas.openxmlformats.org/officeDocument/2006/relationships/image" Target="../media/image6.svg"/><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4.png"/><Relationship Id="rId7" Type="http://schemas.openxmlformats.org/officeDocument/2006/relationships/hyperlink" Target="https://youtu.be/bLOs1VbhuHw?si=wEBHaIsFIMaENAq2"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hyperlink" Target="https://youtu.be/VVcaxeMFxRQ?si=CsFCjKU9LiUn12k7" TargetMode="External"/><Relationship Id="rId5" Type="http://schemas.openxmlformats.org/officeDocument/2006/relationships/hyperlink" Target="https://youtu.be/0XsB0ltXmRs?si=Z_2jn2rURAqVy-eL" TargetMode="External"/><Relationship Id="rId10" Type="http://schemas.openxmlformats.org/officeDocument/2006/relationships/image" Target="../media/image10.jpeg"/><Relationship Id="rId4" Type="http://schemas.openxmlformats.org/officeDocument/2006/relationships/hyperlink" Target="https://youtu.be/NmgzBrYw5Nk?si=QnqUOA0mly5rbRb1" TargetMode="External"/><Relationship Id="rId9" Type="http://schemas.openxmlformats.org/officeDocument/2006/relationships/image" Target="../media/image9.svg"/></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3.svg"/><Relationship Id="rId5" Type="http://schemas.openxmlformats.org/officeDocument/2006/relationships/image" Target="../media/image12.png"/><Relationship Id="rId4" Type="http://schemas.openxmlformats.org/officeDocument/2006/relationships/image" Target="../media/image11.png"/></Relationships>
</file>

<file path=ppt/slides/_rels/slide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16.svg"/><Relationship Id="rId4" Type="http://schemas.openxmlformats.org/officeDocument/2006/relationships/image" Target="../media/image15.png"/></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16.svg"/><Relationship Id="rId4" Type="http://schemas.openxmlformats.org/officeDocument/2006/relationships/image" Target="../media/image15.png"/></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image" Target="../media/image16.svg"/><Relationship Id="rId4" Type="http://schemas.openxmlformats.org/officeDocument/2006/relationships/image" Target="../media/image15.png"/></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media/image16.svg"/><Relationship Id="rId4" Type="http://schemas.openxmlformats.org/officeDocument/2006/relationships/image" Target="../media/image15.png"/></Relationships>
</file>

<file path=ppt/slides/_rels/slide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6.xml"/><Relationship Id="rId1" Type="http://schemas.openxmlformats.org/officeDocument/2006/relationships/slideLayout" Target="../slideLayouts/slideLayout2.xml"/><Relationship Id="rId5" Type="http://schemas.openxmlformats.org/officeDocument/2006/relationships/image" Target="../media/image16.svg"/><Relationship Id="rId4" Type="http://schemas.openxmlformats.org/officeDocument/2006/relationships/image" Target="../media/image15.png"/></Relationships>
</file>

<file path=ppt/slides/_rels/slide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7.xml"/><Relationship Id="rId1" Type="http://schemas.openxmlformats.org/officeDocument/2006/relationships/slideLayout" Target="../slideLayouts/slideLayout2.xml"/><Relationship Id="rId5" Type="http://schemas.openxmlformats.org/officeDocument/2006/relationships/image" Target="../media/image16.svg"/><Relationship Id="rId4" Type="http://schemas.openxmlformats.org/officeDocument/2006/relationships/image" Target="../media/image15.png"/></Relationships>
</file>

<file path=ppt/slides/_rels/slide1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8.xml"/><Relationship Id="rId1" Type="http://schemas.openxmlformats.org/officeDocument/2006/relationships/slideLayout" Target="../slideLayouts/slideLayout2.xml"/><Relationship Id="rId5" Type="http://schemas.openxmlformats.org/officeDocument/2006/relationships/image" Target="../media/image18.svg"/><Relationship Id="rId4" Type="http://schemas.openxmlformats.org/officeDocument/2006/relationships/image" Target="../media/image17.png"/></Relationships>
</file>

<file path=ppt/slides/_rels/slide1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9.xml"/><Relationship Id="rId1" Type="http://schemas.openxmlformats.org/officeDocument/2006/relationships/slideLayout" Target="../slideLayouts/slideLayout2.xml"/><Relationship Id="rId5" Type="http://schemas.openxmlformats.org/officeDocument/2006/relationships/image" Target="../media/image18.svg"/><Relationship Id="rId4" Type="http://schemas.openxmlformats.org/officeDocument/2006/relationships/image" Target="../media/image17.png"/></Relationships>
</file>

<file path=ppt/slides/_rels/slide2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0.xml"/><Relationship Id="rId1" Type="http://schemas.openxmlformats.org/officeDocument/2006/relationships/slideLayout" Target="../slideLayouts/slideLayout2.xml"/><Relationship Id="rId5" Type="http://schemas.openxmlformats.org/officeDocument/2006/relationships/image" Target="../media/image20.svg"/><Relationship Id="rId4" Type="http://schemas.openxmlformats.org/officeDocument/2006/relationships/image" Target="../media/image19.png"/></Relationships>
</file>

<file path=ppt/slides/_rels/slide2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2.xml"/><Relationship Id="rId1" Type="http://schemas.openxmlformats.org/officeDocument/2006/relationships/slideLayout" Target="../slideLayouts/slideLayout2.xml"/><Relationship Id="rId5" Type="http://schemas.openxmlformats.org/officeDocument/2006/relationships/image" Target="../media/image22.svg"/><Relationship Id="rId4" Type="http://schemas.openxmlformats.org/officeDocument/2006/relationships/image" Target="../media/image2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noGrp="1" noUngrp="1" noRot="1" noMove="1" noResize="1"/>
          </p:cNvGrpSpPr>
          <p:nvPr/>
        </p:nvGrpSpPr>
        <p:grpSpPr>
          <a:xfrm>
            <a:off x="0" y="0"/>
            <a:ext cx="18288000" cy="10515600"/>
            <a:chOff x="-270935" y="-152400"/>
            <a:chExt cx="24925864" cy="14020800"/>
          </a:xfrm>
        </p:grpSpPr>
        <p:sp>
          <p:nvSpPr>
            <p:cNvPr id="3" name="Freeform 3"/>
            <p:cNvSpPr>
              <a:spLocks noGrp="1" noRot="1" noMove="1" noResize="1" noEditPoints="1" noAdjustHandles="1" noChangeArrowheads="1" noChangeShapeType="1"/>
            </p:cNvSpPr>
            <p:nvPr/>
          </p:nvSpPr>
          <p:spPr>
            <a:xfrm>
              <a:off x="-270935" y="-152400"/>
              <a:ext cx="24925864" cy="14020800"/>
            </a:xfrm>
            <a:custGeom>
              <a:avLst/>
              <a:gdLst/>
              <a:ahLst/>
              <a:cxnLst/>
              <a:rect l="l" t="t" r="r" b="b"/>
              <a:pathLst>
                <a:path w="24384000" h="13716000">
                  <a:moveTo>
                    <a:pt x="0" y="0"/>
                  </a:moveTo>
                  <a:lnTo>
                    <a:pt x="24384000" y="0"/>
                  </a:lnTo>
                  <a:lnTo>
                    <a:pt x="24384000" y="13716000"/>
                  </a:lnTo>
                  <a:lnTo>
                    <a:pt x="0" y="13716000"/>
                  </a:lnTo>
                  <a:lnTo>
                    <a:pt x="0" y="0"/>
                  </a:lnTo>
                  <a:close/>
                </a:path>
              </a:pathLst>
            </a:custGeom>
            <a:blipFill>
              <a:blip r:embed="rId3"/>
              <a:stretch>
                <a:fillRect/>
              </a:stretch>
            </a:blipFill>
          </p:spPr>
          <p:txBody>
            <a:bodyPr/>
            <a:lstStyle/>
            <a:p>
              <a:endParaRPr lang="en-US" sz="1761"/>
            </a:p>
          </p:txBody>
        </p:sp>
      </p:grpSp>
      <p:sp>
        <p:nvSpPr>
          <p:cNvPr id="4" name="TextBox 4"/>
          <p:cNvSpPr txBox="1"/>
          <p:nvPr/>
        </p:nvSpPr>
        <p:spPr>
          <a:xfrm>
            <a:off x="4545880" y="3970445"/>
            <a:ext cx="9196247" cy="1946174"/>
          </a:xfrm>
          <a:prstGeom prst="rect">
            <a:avLst/>
          </a:prstGeom>
        </p:spPr>
        <p:txBody>
          <a:bodyPr lIns="0" tIns="0" rIns="0" bIns="0" rtlCol="0" anchor="t">
            <a:spAutoFit/>
          </a:bodyPr>
          <a:lstStyle/>
          <a:p>
            <a:pPr algn="ctr">
              <a:lnSpc>
                <a:spcPts val="7394"/>
              </a:lnSpc>
            </a:pPr>
            <a:r>
              <a:rPr lang="en-US" sz="9000" b="1" spc="-836">
                <a:solidFill>
                  <a:srgbClr val="F8F8F0"/>
                </a:solidFill>
                <a:latin typeface=" Avenir Next Arabic Bold"/>
                <a:ea typeface=" Avenir Next Arabic Bold"/>
                <a:cs typeface=" Avenir Next Arabic Bold"/>
                <a:sym typeface=" Avenir Next Arabic Bold"/>
              </a:rPr>
              <a:t>POSTEXILIC </a:t>
            </a:r>
            <a:endParaRPr lang="en-US">
              <a:sym typeface=" Avenir Next Arabic Bold"/>
            </a:endParaRPr>
          </a:p>
          <a:p>
            <a:pPr algn="ctr">
              <a:lnSpc>
                <a:spcPts val="7394"/>
              </a:lnSpc>
            </a:pPr>
            <a:r>
              <a:rPr lang="en-US" sz="9000" b="1" spc="-836">
                <a:solidFill>
                  <a:srgbClr val="F8F8F0"/>
                </a:solidFill>
                <a:latin typeface=" Avenir Next Arabic Bold"/>
                <a:ea typeface=" Avenir Next Arabic Bold"/>
                <a:cs typeface=" Avenir Next Arabic Bold"/>
                <a:sym typeface=" Avenir Next Arabic Bold"/>
              </a:rPr>
              <a:t>PROPHETS</a:t>
            </a:r>
            <a:endParaRPr lang="en-US"/>
          </a:p>
        </p:txBody>
      </p:sp>
      <p:sp>
        <p:nvSpPr>
          <p:cNvPr id="5" name="TextBox 5"/>
          <p:cNvSpPr txBox="1"/>
          <p:nvPr/>
        </p:nvSpPr>
        <p:spPr>
          <a:xfrm>
            <a:off x="3991179" y="5835897"/>
            <a:ext cx="10305645" cy="628377"/>
          </a:xfrm>
          <a:prstGeom prst="rect">
            <a:avLst/>
          </a:prstGeom>
        </p:spPr>
        <p:txBody>
          <a:bodyPr lIns="0" tIns="0" rIns="0" bIns="0" rtlCol="0" anchor="t">
            <a:spAutoFit/>
          </a:bodyPr>
          <a:lstStyle/>
          <a:p>
            <a:pPr algn="ctr">
              <a:lnSpc>
                <a:spcPts val="4892"/>
              </a:lnSpc>
            </a:pPr>
            <a:r>
              <a:rPr lang="en-US" sz="5000" b="1" spc="-439">
                <a:solidFill>
                  <a:srgbClr val="EBE9E6"/>
                </a:solidFill>
                <a:latin typeface=" Avenir Next Arabic Bold"/>
                <a:ea typeface=" Avenir Next Arabic Bold"/>
                <a:cs typeface=" Avenir Next Arabic Bold"/>
                <a:sym typeface=" Avenir Next Arabic Bold"/>
              </a:rPr>
              <a:t>HAGGAI, ZECHARIAH &amp; MALACHI</a:t>
            </a:r>
          </a:p>
        </p:txBody>
      </p:sp>
      <p:sp>
        <p:nvSpPr>
          <p:cNvPr id="7" name="Freeform 3">
            <a:extLst>
              <a:ext uri="{FF2B5EF4-FFF2-40B4-BE49-F238E27FC236}">
                <a16:creationId xmlns:a16="http://schemas.microsoft.com/office/drawing/2014/main" id="{E0982539-0D19-5989-0CC4-AD0554A2CA33}"/>
              </a:ext>
            </a:extLst>
          </p:cNvPr>
          <p:cNvSpPr/>
          <p:nvPr/>
        </p:nvSpPr>
        <p:spPr>
          <a:xfrm>
            <a:off x="7696200" y="8496300"/>
            <a:ext cx="2895600" cy="568486"/>
          </a:xfrm>
          <a:custGeom>
            <a:avLst/>
            <a:gdLst/>
            <a:ahLst/>
            <a:cxnLst/>
            <a:rect l="l" t="t" r="r" b="b"/>
            <a:pathLst>
              <a:path w="1556699" h="284521">
                <a:moveTo>
                  <a:pt x="0" y="0"/>
                </a:moveTo>
                <a:lnTo>
                  <a:pt x="1556699" y="0"/>
                </a:lnTo>
                <a:lnTo>
                  <a:pt x="1556699" y="284522"/>
                </a:lnTo>
                <a:lnTo>
                  <a:pt x="0" y="284522"/>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latin typeface=" Avenir Next Arabic Bold" panose="020B0604020202020204" charset="-78"/>
              <a:cs typeface=" Avenir Next Arabic Bold" panose="020B0604020202020204" charset="-78"/>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noGrp="1" noUngrp="1" noRot="1" noMove="1" noResize="1"/>
          </p:cNvGrpSpPr>
          <p:nvPr/>
        </p:nvGrpSpPr>
        <p:grpSpPr>
          <a:xfrm>
            <a:off x="0" y="0"/>
            <a:ext cx="18288000" cy="10515600"/>
            <a:chOff x="0" y="0"/>
            <a:chExt cx="24384000" cy="13716000"/>
          </a:xfrm>
        </p:grpSpPr>
        <p:sp>
          <p:nvSpPr>
            <p:cNvPr id="3" name="Freeform 3"/>
            <p:cNvSpPr>
              <a:spLocks noGrp="1" noRot="1" noMove="1" noResize="1" noEditPoints="1" noAdjustHandles="1" noChangeArrowheads="1" noChangeShapeType="1"/>
            </p:cNvSpPr>
            <p:nvPr/>
          </p:nvSpPr>
          <p:spPr>
            <a:xfrm>
              <a:off x="0" y="0"/>
              <a:ext cx="24384000" cy="13716000"/>
            </a:xfrm>
            <a:custGeom>
              <a:avLst/>
              <a:gdLst/>
              <a:ahLst/>
              <a:cxnLst/>
              <a:rect l="l" t="t" r="r" b="b"/>
              <a:pathLst>
                <a:path w="24384000" h="13716000">
                  <a:moveTo>
                    <a:pt x="0" y="0"/>
                  </a:moveTo>
                  <a:lnTo>
                    <a:pt x="24384000" y="0"/>
                  </a:lnTo>
                  <a:lnTo>
                    <a:pt x="24384000" y="13716000"/>
                  </a:lnTo>
                  <a:lnTo>
                    <a:pt x="0" y="13716000"/>
                  </a:lnTo>
                  <a:lnTo>
                    <a:pt x="0" y="0"/>
                  </a:lnTo>
                  <a:close/>
                </a:path>
              </a:pathLst>
            </a:custGeom>
            <a:blipFill>
              <a:blip r:embed="rId3"/>
              <a:stretch>
                <a:fillRect/>
              </a:stretch>
            </a:blipFill>
          </p:spPr>
          <p:txBody>
            <a:bodyPr/>
            <a:lstStyle/>
            <a:p>
              <a:endParaRPr lang="en-US" sz="1761">
                <a:latin typeface=" Avenir Next Arabic Bold" panose="020B0604020202020204" charset="-78"/>
                <a:cs typeface=" Avenir Next Arabic Bold" panose="020B0604020202020204" charset="-78"/>
              </a:endParaRPr>
            </a:p>
          </p:txBody>
        </p:sp>
      </p:grpSp>
      <p:sp>
        <p:nvSpPr>
          <p:cNvPr id="4" name="TextBox 4"/>
          <p:cNvSpPr txBox="1"/>
          <p:nvPr/>
        </p:nvSpPr>
        <p:spPr>
          <a:xfrm>
            <a:off x="4545880" y="3970445"/>
            <a:ext cx="9196247" cy="968855"/>
          </a:xfrm>
          <a:prstGeom prst="rect">
            <a:avLst/>
          </a:prstGeom>
        </p:spPr>
        <p:txBody>
          <a:bodyPr lIns="0" tIns="0" rIns="0" bIns="0" rtlCol="0" anchor="t">
            <a:spAutoFit/>
          </a:bodyPr>
          <a:lstStyle/>
          <a:p>
            <a:pPr algn="ctr">
              <a:lnSpc>
                <a:spcPts val="7394"/>
              </a:lnSpc>
            </a:pPr>
            <a:r>
              <a:rPr lang="en-US" sz="9000" b="1" spc="-836">
                <a:solidFill>
                  <a:srgbClr val="F8F8F0"/>
                </a:solidFill>
                <a:latin typeface=" Avenir Next Arabic Bold"/>
                <a:ea typeface=" Avenir Next Arabic Bold"/>
                <a:cs typeface=" Avenir Next Arabic Bold"/>
                <a:sym typeface=" Avenir Next Arabic Bold"/>
              </a:rPr>
              <a:t>STUDY 8</a:t>
            </a:r>
          </a:p>
        </p:txBody>
      </p:sp>
      <p:sp>
        <p:nvSpPr>
          <p:cNvPr id="5" name="TextBox 5"/>
          <p:cNvSpPr txBox="1"/>
          <p:nvPr/>
        </p:nvSpPr>
        <p:spPr>
          <a:xfrm>
            <a:off x="2683879" y="5187637"/>
            <a:ext cx="13826198" cy="1256754"/>
          </a:xfrm>
          <a:prstGeom prst="rect">
            <a:avLst/>
          </a:prstGeom>
        </p:spPr>
        <p:txBody>
          <a:bodyPr wrap="square" lIns="0" tIns="0" rIns="0" bIns="0" rtlCol="0" anchor="t">
            <a:spAutoFit/>
          </a:bodyPr>
          <a:lstStyle/>
          <a:p>
            <a:pPr algn="ctr">
              <a:lnSpc>
                <a:spcPts val="4892"/>
              </a:lnSpc>
            </a:pPr>
            <a:r>
              <a:rPr lang="en-US" sz="5000" b="1" spc="-150">
                <a:solidFill>
                  <a:srgbClr val="EBE9E6"/>
                </a:solidFill>
                <a:latin typeface=" Avenir Next Arabic Bold"/>
                <a:ea typeface=" Avenir Next Arabic Bold"/>
                <a:cs typeface=" Avenir Next Arabic Bold"/>
                <a:sym typeface=" Avenir Next Arabic Bold"/>
              </a:rPr>
              <a:t>IS OUR WORSHIP DEFILED?</a:t>
            </a:r>
          </a:p>
          <a:p>
            <a:pPr algn="ctr">
              <a:lnSpc>
                <a:spcPts val="4892"/>
              </a:lnSpc>
            </a:pPr>
            <a:r>
              <a:rPr lang="en-US" sz="5000" b="1" spc="-439">
                <a:solidFill>
                  <a:srgbClr val="EBE9E6"/>
                </a:solidFill>
                <a:latin typeface=" Avenir Next Arabic Bold"/>
                <a:ea typeface=" Avenir Next Arabic Bold"/>
                <a:cs typeface=" Avenir Next Arabic Bold"/>
                <a:sym typeface=" Avenir Next Arabic Bold"/>
              </a:rPr>
              <a:t>(Malachi 1: 6 – 2:9)</a:t>
            </a:r>
          </a:p>
        </p:txBody>
      </p:sp>
      <p:sp>
        <p:nvSpPr>
          <p:cNvPr id="6" name="Freeform 3">
            <a:extLst>
              <a:ext uri="{FF2B5EF4-FFF2-40B4-BE49-F238E27FC236}">
                <a16:creationId xmlns:a16="http://schemas.microsoft.com/office/drawing/2014/main" id="{D8FFD02B-55D6-BEEE-8D29-0F39A7A9CDAA}"/>
              </a:ext>
            </a:extLst>
          </p:cNvPr>
          <p:cNvSpPr/>
          <p:nvPr/>
        </p:nvSpPr>
        <p:spPr>
          <a:xfrm>
            <a:off x="7696200" y="8496300"/>
            <a:ext cx="2895600" cy="568486"/>
          </a:xfrm>
          <a:custGeom>
            <a:avLst/>
            <a:gdLst/>
            <a:ahLst/>
            <a:cxnLst/>
            <a:rect l="l" t="t" r="r" b="b"/>
            <a:pathLst>
              <a:path w="1556699" h="284521">
                <a:moveTo>
                  <a:pt x="0" y="0"/>
                </a:moveTo>
                <a:lnTo>
                  <a:pt x="1556699" y="0"/>
                </a:lnTo>
                <a:lnTo>
                  <a:pt x="1556699" y="284522"/>
                </a:lnTo>
                <a:lnTo>
                  <a:pt x="0" y="284522"/>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latin typeface=" Avenir Next Arabic Bold" panose="020B0604020202020204" charset="-78"/>
              <a:cs typeface=" Avenir Next Arabic Bold" panose="020B0604020202020204" charset="-78"/>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3422EF-9B8D-3802-29E6-441F5FA2EE89}"/>
            </a:ext>
          </a:extLst>
        </p:cNvPr>
        <p:cNvGrpSpPr/>
        <p:nvPr/>
      </p:nvGrpSpPr>
      <p:grpSpPr>
        <a:xfrm>
          <a:off x="0" y="0"/>
          <a:ext cx="0" cy="0"/>
          <a:chOff x="0" y="0"/>
          <a:chExt cx="0" cy="0"/>
        </a:xfrm>
      </p:grpSpPr>
      <p:grpSp>
        <p:nvGrpSpPr>
          <p:cNvPr id="4" name="Group 2">
            <a:extLst>
              <a:ext uri="{FF2B5EF4-FFF2-40B4-BE49-F238E27FC236}">
                <a16:creationId xmlns:a16="http://schemas.microsoft.com/office/drawing/2014/main" id="{E2D30C66-43DE-0636-90BE-B79ABD36E7B5}"/>
              </a:ext>
            </a:extLst>
          </p:cNvPr>
          <p:cNvGrpSpPr>
            <a:grpSpLocks noGrp="1" noUngrp="1" noRot="1" noMove="1" noResize="1"/>
          </p:cNvGrpSpPr>
          <p:nvPr/>
        </p:nvGrpSpPr>
        <p:grpSpPr>
          <a:xfrm rot="16200000">
            <a:off x="3825490" y="-3886201"/>
            <a:ext cx="10637021" cy="18288001"/>
            <a:chOff x="0" y="-200775"/>
            <a:chExt cx="13716000" cy="24384000"/>
          </a:xfrm>
        </p:grpSpPr>
        <p:sp>
          <p:nvSpPr>
            <p:cNvPr id="5" name="Freeform 3">
              <a:extLst>
                <a:ext uri="{FF2B5EF4-FFF2-40B4-BE49-F238E27FC236}">
                  <a16:creationId xmlns:a16="http://schemas.microsoft.com/office/drawing/2014/main" id="{E34C578A-EB02-F0BF-19CB-67317248A558}"/>
                </a:ext>
              </a:extLst>
            </p:cNvPr>
            <p:cNvSpPr>
              <a:spLocks noGrp="1" noRot="1" noMove="1" noResize="1" noEditPoints="1" noAdjustHandles="1" noChangeArrowheads="1" noChangeShapeType="1"/>
            </p:cNvSpPr>
            <p:nvPr/>
          </p:nvSpPr>
          <p:spPr>
            <a:xfrm>
              <a:off x="0" y="-200775"/>
              <a:ext cx="13716000" cy="24384000"/>
            </a:xfrm>
            <a:custGeom>
              <a:avLst/>
              <a:gdLst/>
              <a:ahLst/>
              <a:cxnLst/>
              <a:rect l="l" t="t" r="r" b="b"/>
              <a:pathLst>
                <a:path w="13716000" h="24384000">
                  <a:moveTo>
                    <a:pt x="0" y="0"/>
                  </a:moveTo>
                  <a:lnTo>
                    <a:pt x="13716000" y="0"/>
                  </a:lnTo>
                  <a:lnTo>
                    <a:pt x="13716000" y="24384000"/>
                  </a:lnTo>
                  <a:lnTo>
                    <a:pt x="0" y="24384000"/>
                  </a:lnTo>
                  <a:lnTo>
                    <a:pt x="0" y="0"/>
                  </a:lnTo>
                  <a:close/>
                </a:path>
              </a:pathLst>
            </a:custGeom>
            <a:blipFill>
              <a:blip r:embed="rId3"/>
              <a:stretch>
                <a:fillRect l="-14761" r="-14761"/>
              </a:stretch>
            </a:blipFill>
          </p:spPr>
          <p:txBody>
            <a:bodyPr/>
            <a:lstStyle/>
            <a:p>
              <a:endParaRPr lang="en-US" sz="4083"/>
            </a:p>
          </p:txBody>
        </p:sp>
      </p:grpSp>
      <p:sp>
        <p:nvSpPr>
          <p:cNvPr id="2" name="Title 1">
            <a:extLst>
              <a:ext uri="{FF2B5EF4-FFF2-40B4-BE49-F238E27FC236}">
                <a16:creationId xmlns:a16="http://schemas.microsoft.com/office/drawing/2014/main" id="{67F79BE7-8B1E-3616-60C9-72D0D9936F61}"/>
              </a:ext>
            </a:extLst>
          </p:cNvPr>
          <p:cNvSpPr>
            <a:spLocks noGrp="1"/>
          </p:cNvSpPr>
          <p:nvPr>
            <p:ph type="title"/>
          </p:nvPr>
        </p:nvSpPr>
        <p:spPr>
          <a:xfrm>
            <a:off x="2514600" y="450680"/>
            <a:ext cx="15773400" cy="2032530"/>
          </a:xfrm>
        </p:spPr>
        <p:txBody>
          <a:bodyPr>
            <a:normAutofit/>
          </a:bodyPr>
          <a:lstStyle/>
          <a:p>
            <a:r>
              <a:rPr lang="en-SG" sz="8000" b="1" spc="-150"/>
              <a:t>WELCOME</a:t>
            </a:r>
          </a:p>
        </p:txBody>
      </p:sp>
      <p:sp>
        <p:nvSpPr>
          <p:cNvPr id="3" name="Content Placeholder 2">
            <a:extLst>
              <a:ext uri="{FF2B5EF4-FFF2-40B4-BE49-F238E27FC236}">
                <a16:creationId xmlns:a16="http://schemas.microsoft.com/office/drawing/2014/main" id="{6439A13B-1092-7E05-7183-E6228C5A5592}"/>
              </a:ext>
            </a:extLst>
          </p:cNvPr>
          <p:cNvSpPr>
            <a:spLocks noGrp="1"/>
          </p:cNvSpPr>
          <p:nvPr>
            <p:ph idx="1"/>
          </p:nvPr>
        </p:nvSpPr>
        <p:spPr>
          <a:xfrm>
            <a:off x="1088958" y="4181470"/>
            <a:ext cx="9399748" cy="2753575"/>
          </a:xfrm>
        </p:spPr>
        <p:txBody>
          <a:bodyPr vert="horz" lIns="91440" tIns="45720" rIns="91440" bIns="45720" rtlCol="0" anchor="t">
            <a:normAutofit/>
          </a:bodyPr>
          <a:lstStyle/>
          <a:p>
            <a:pPr marL="0" indent="0">
              <a:buNone/>
            </a:pPr>
            <a:r>
              <a:rPr lang="en-US" sz="4000"/>
              <a:t>Each person shares (in one minute) </a:t>
            </a:r>
            <a:r>
              <a:rPr lang="en-SG" sz="4000"/>
              <a:t>one meaningful gift which they had received from someone and what made it meaningful</a:t>
            </a:r>
            <a:r>
              <a:rPr lang="en-US" sz="4000"/>
              <a:t>.</a:t>
            </a:r>
            <a:endParaRPr lang="en-US"/>
          </a:p>
        </p:txBody>
      </p:sp>
      <p:sp>
        <p:nvSpPr>
          <p:cNvPr id="7" name="Oval 6">
            <a:extLst>
              <a:ext uri="{FF2B5EF4-FFF2-40B4-BE49-F238E27FC236}">
                <a16:creationId xmlns:a16="http://schemas.microsoft.com/office/drawing/2014/main" id="{DC86D245-A5C0-B50B-E1BD-6DD0735C75EE}"/>
              </a:ext>
            </a:extLst>
          </p:cNvPr>
          <p:cNvSpPr/>
          <p:nvPr/>
        </p:nvSpPr>
        <p:spPr>
          <a:xfrm>
            <a:off x="1091738" y="748836"/>
            <a:ext cx="1371600" cy="1371600"/>
          </a:xfrm>
          <a:prstGeom prst="ellipse">
            <a:avLst/>
          </a:prstGeom>
          <a:solidFill>
            <a:schemeClr val="accent2">
              <a:lumMod val="75000"/>
            </a:schemeClr>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Graphic 5" descr="Bank with solid fill">
            <a:extLst>
              <a:ext uri="{FF2B5EF4-FFF2-40B4-BE49-F238E27FC236}">
                <a16:creationId xmlns:a16="http://schemas.microsoft.com/office/drawing/2014/main" id="{15332D52-02AA-D2AE-5433-3B97DEFE25B0}"/>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336964" y="931716"/>
            <a:ext cx="914400" cy="914400"/>
          </a:xfrm>
          <a:prstGeom prst="rect">
            <a:avLst/>
          </a:prstGeom>
        </p:spPr>
      </p:pic>
      <p:sp>
        <p:nvSpPr>
          <p:cNvPr id="9" name="Title 1">
            <a:extLst>
              <a:ext uri="{FF2B5EF4-FFF2-40B4-BE49-F238E27FC236}">
                <a16:creationId xmlns:a16="http://schemas.microsoft.com/office/drawing/2014/main" id="{376080F3-D7A7-B2F7-0CA7-E48D012DED4E}"/>
              </a:ext>
            </a:extLst>
          </p:cNvPr>
          <p:cNvSpPr txBox="1">
            <a:spLocks/>
          </p:cNvSpPr>
          <p:nvPr/>
        </p:nvSpPr>
        <p:spPr>
          <a:xfrm>
            <a:off x="1088958" y="2666090"/>
            <a:ext cx="13002640" cy="1472404"/>
          </a:xfrm>
          <a:prstGeom prst="rect">
            <a:avLst/>
          </a:prstGeom>
        </p:spPr>
        <p:txBody>
          <a:bodyPr vert="horz" lIns="91440" tIns="45720" rIns="91440" bIns="45720" rtlCol="0" anchor="ctr">
            <a:noAutofit/>
          </a:bodyPr>
          <a:lstStyle>
            <a:defPPr>
              <a:defRPr lang="en-US"/>
            </a:defPPr>
            <a:lvl1pPr marL="0" algn="l" defTabSz="1371600" rtl="0" eaLnBrk="1" latinLnBrk="0" hangingPunct="1">
              <a:lnSpc>
                <a:spcPct val="90000"/>
              </a:lnSpc>
              <a:spcBef>
                <a:spcPct val="0"/>
              </a:spcBef>
              <a:buNone/>
              <a:defRPr sz="6600" kern="1200">
                <a:solidFill>
                  <a:schemeClr val="tx1"/>
                </a:solidFill>
                <a:latin typeface="+mj-lt"/>
                <a:ea typeface="+mj-ea"/>
                <a:cs typeface="+mj-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SG" sz="6000" b="1" dirty="0">
                <a:latin typeface=" Avenir Next Arabic Medium"/>
              </a:rPr>
              <a:t>Ice-breaker Activity: A Great Gift?</a:t>
            </a:r>
          </a:p>
        </p:txBody>
      </p:sp>
      <p:pic>
        <p:nvPicPr>
          <p:cNvPr id="13" name="Picture 12">
            <a:extLst>
              <a:ext uri="{FF2B5EF4-FFF2-40B4-BE49-F238E27FC236}">
                <a16:creationId xmlns:a16="http://schemas.microsoft.com/office/drawing/2014/main" id="{08619456-63B9-35FB-8E59-76AB4E1ACBDE}"/>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1125342" y="4108320"/>
            <a:ext cx="5652061" cy="5652061"/>
          </a:xfrm>
          <a:prstGeom prst="rect">
            <a:avLst/>
          </a:prstGeom>
        </p:spPr>
      </p:pic>
    </p:spTree>
    <p:extLst>
      <p:ext uri="{BB962C8B-B14F-4D97-AF65-F5344CB8AC3E}">
        <p14:creationId xmlns:p14="http://schemas.microsoft.com/office/powerpoint/2010/main" val="200566967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ED0204-561C-B0F7-0697-DBA2F080964D}"/>
            </a:ext>
          </a:extLst>
        </p:cNvPr>
        <p:cNvGrpSpPr/>
        <p:nvPr/>
      </p:nvGrpSpPr>
      <p:grpSpPr>
        <a:xfrm>
          <a:off x="0" y="0"/>
          <a:ext cx="0" cy="0"/>
          <a:chOff x="0" y="0"/>
          <a:chExt cx="0" cy="0"/>
        </a:xfrm>
      </p:grpSpPr>
      <p:grpSp>
        <p:nvGrpSpPr>
          <p:cNvPr id="4" name="Group 2">
            <a:extLst>
              <a:ext uri="{FF2B5EF4-FFF2-40B4-BE49-F238E27FC236}">
                <a16:creationId xmlns:a16="http://schemas.microsoft.com/office/drawing/2014/main" id="{E6872931-CB04-457F-8E5E-ADA263F7FDDB}"/>
              </a:ext>
            </a:extLst>
          </p:cNvPr>
          <p:cNvGrpSpPr>
            <a:grpSpLocks noGrp="1" noUngrp="1" noRot="1" noMove="1" noResize="1"/>
          </p:cNvGrpSpPr>
          <p:nvPr/>
        </p:nvGrpSpPr>
        <p:grpSpPr>
          <a:xfrm rot="16200000">
            <a:off x="3825490" y="-3825490"/>
            <a:ext cx="10637021" cy="18288001"/>
            <a:chOff x="0" y="-200775"/>
            <a:chExt cx="13716000" cy="24384000"/>
          </a:xfrm>
        </p:grpSpPr>
        <p:sp>
          <p:nvSpPr>
            <p:cNvPr id="5" name="Freeform 3">
              <a:extLst>
                <a:ext uri="{FF2B5EF4-FFF2-40B4-BE49-F238E27FC236}">
                  <a16:creationId xmlns:a16="http://schemas.microsoft.com/office/drawing/2014/main" id="{9ADCB4CD-7F68-B21F-5899-77E6569C3CB9}"/>
                </a:ext>
              </a:extLst>
            </p:cNvPr>
            <p:cNvSpPr>
              <a:spLocks noGrp="1" noRot="1" noMove="1" noResize="1" noEditPoints="1" noAdjustHandles="1" noChangeArrowheads="1" noChangeShapeType="1"/>
            </p:cNvSpPr>
            <p:nvPr/>
          </p:nvSpPr>
          <p:spPr>
            <a:xfrm>
              <a:off x="0" y="-200775"/>
              <a:ext cx="13716000" cy="24384000"/>
            </a:xfrm>
            <a:custGeom>
              <a:avLst/>
              <a:gdLst/>
              <a:ahLst/>
              <a:cxnLst/>
              <a:rect l="l" t="t" r="r" b="b"/>
              <a:pathLst>
                <a:path w="13716000" h="24384000">
                  <a:moveTo>
                    <a:pt x="0" y="0"/>
                  </a:moveTo>
                  <a:lnTo>
                    <a:pt x="13716000" y="0"/>
                  </a:lnTo>
                  <a:lnTo>
                    <a:pt x="13716000" y="24384000"/>
                  </a:lnTo>
                  <a:lnTo>
                    <a:pt x="0" y="24384000"/>
                  </a:lnTo>
                  <a:lnTo>
                    <a:pt x="0" y="0"/>
                  </a:lnTo>
                  <a:close/>
                </a:path>
              </a:pathLst>
            </a:custGeom>
            <a:blipFill>
              <a:blip r:embed="rId3"/>
              <a:stretch>
                <a:fillRect l="-14761" r="-14761"/>
              </a:stretch>
            </a:blipFill>
          </p:spPr>
          <p:txBody>
            <a:bodyPr/>
            <a:lstStyle/>
            <a:p>
              <a:endParaRPr lang="en-US" sz="4083"/>
            </a:p>
          </p:txBody>
        </p:sp>
      </p:grpSp>
      <p:sp>
        <p:nvSpPr>
          <p:cNvPr id="2" name="Title 1">
            <a:extLst>
              <a:ext uri="{FF2B5EF4-FFF2-40B4-BE49-F238E27FC236}">
                <a16:creationId xmlns:a16="http://schemas.microsoft.com/office/drawing/2014/main" id="{B99F885F-DED9-66A1-CA36-495671EFDA35}"/>
              </a:ext>
            </a:extLst>
          </p:cNvPr>
          <p:cNvSpPr>
            <a:spLocks noGrp="1"/>
          </p:cNvSpPr>
          <p:nvPr>
            <p:ph type="title"/>
          </p:nvPr>
        </p:nvSpPr>
        <p:spPr>
          <a:xfrm>
            <a:off x="3008572" y="801283"/>
            <a:ext cx="15773400" cy="1664657"/>
          </a:xfrm>
        </p:spPr>
        <p:txBody>
          <a:bodyPr>
            <a:normAutofit/>
          </a:bodyPr>
          <a:lstStyle/>
          <a:p>
            <a:r>
              <a:rPr lang="en-SG" sz="8000" b="1" spc="-150"/>
              <a:t>WORSHIP</a:t>
            </a:r>
          </a:p>
        </p:txBody>
      </p:sp>
      <p:sp>
        <p:nvSpPr>
          <p:cNvPr id="3" name="Content Placeholder 2">
            <a:extLst>
              <a:ext uri="{FF2B5EF4-FFF2-40B4-BE49-F238E27FC236}">
                <a16:creationId xmlns:a16="http://schemas.microsoft.com/office/drawing/2014/main" id="{9EBB58F9-E27F-377B-7CC9-548FA0F1C4AF}"/>
              </a:ext>
            </a:extLst>
          </p:cNvPr>
          <p:cNvSpPr>
            <a:spLocks noGrp="1"/>
          </p:cNvSpPr>
          <p:nvPr>
            <p:ph idx="1"/>
          </p:nvPr>
        </p:nvSpPr>
        <p:spPr>
          <a:xfrm>
            <a:off x="1143000" y="3058578"/>
            <a:ext cx="10358975" cy="6328619"/>
          </a:xfrm>
        </p:spPr>
        <p:txBody>
          <a:bodyPr vert="horz" lIns="91440" tIns="45720" rIns="91440" bIns="45720" rtlCol="0" anchor="t">
            <a:normAutofit/>
          </a:bodyPr>
          <a:lstStyle/>
          <a:p>
            <a:pPr marL="0" indent="0">
              <a:buNone/>
            </a:pPr>
            <a:r>
              <a:rPr lang="en-SG" sz="4800" b="1" dirty="0">
                <a:cs typeface="Arial"/>
              </a:rPr>
              <a:t>Let's prepare our hearts to bring an offering of worship to the King.</a:t>
            </a:r>
          </a:p>
          <a:p>
            <a:pPr marL="0" indent="0">
              <a:lnSpc>
                <a:spcPct val="100000"/>
              </a:lnSpc>
              <a:spcBef>
                <a:spcPts val="0"/>
              </a:spcBef>
              <a:buNone/>
            </a:pPr>
            <a:endParaRPr lang="en-SG" sz="4800" dirty="0"/>
          </a:p>
          <a:p>
            <a:r>
              <a:rPr lang="en-SG" sz="4000" dirty="0">
                <a:cs typeface="Arial"/>
                <a:hlinkClick r:id="rId4">
                  <a:extLst>
                    <a:ext uri="{A12FA001-AC4F-418D-AE19-62706E023703}">
                      <ahyp:hlinkClr xmlns:ahyp="http://schemas.microsoft.com/office/drawing/2018/hyperlinkcolor" val="tx"/>
                    </a:ext>
                  </a:extLst>
                </a:hlinkClick>
              </a:rPr>
              <a:t>Offering (Paul Baloche)</a:t>
            </a:r>
            <a:endParaRPr lang="en-SG" sz="4000" dirty="0"/>
          </a:p>
          <a:p>
            <a:r>
              <a:rPr lang="en-SG" sz="4000" dirty="0">
                <a:hlinkClick r:id="rId5">
                  <a:extLst>
                    <a:ext uri="{A12FA001-AC4F-418D-AE19-62706E023703}">
                      <ahyp:hlinkClr xmlns:ahyp="http://schemas.microsoft.com/office/drawing/2018/hyperlinkcolor" val="tx"/>
                    </a:ext>
                  </a:extLst>
                </a:hlinkClick>
              </a:rPr>
              <a:t>Heart of Worship (Matt Redman)</a:t>
            </a:r>
            <a:endParaRPr lang="en-SG" sz="4000" dirty="0"/>
          </a:p>
          <a:p>
            <a:r>
              <a:rPr lang="en-SG" sz="4000" dirty="0">
                <a:hlinkClick r:id="rId6">
                  <a:extLst>
                    <a:ext uri="{A12FA001-AC4F-418D-AE19-62706E023703}">
                      <ahyp:hlinkClr xmlns:ahyp="http://schemas.microsoft.com/office/drawing/2018/hyperlinkcolor" val="tx"/>
                    </a:ext>
                  </a:extLst>
                </a:hlinkClick>
              </a:rPr>
              <a:t>I Offer My Life (Don Moen)</a:t>
            </a:r>
            <a:endParaRPr lang="en-SG" sz="4000" dirty="0"/>
          </a:p>
          <a:p>
            <a:pPr lvl="0"/>
            <a:r>
              <a:rPr lang="en-SG" sz="4000" dirty="0">
                <a:hlinkClick r:id="rId7">
                  <a:extLst>
                    <a:ext uri="{A12FA001-AC4F-418D-AE19-62706E023703}">
                      <ahyp:hlinkClr xmlns:ahyp="http://schemas.microsoft.com/office/drawing/2018/hyperlinkcolor" val="tx"/>
                    </a:ext>
                  </a:extLst>
                </a:hlinkClick>
              </a:rPr>
              <a:t>Worth It All (Awaken Generation)</a:t>
            </a:r>
            <a:endParaRPr lang="en-SG" sz="4000" dirty="0"/>
          </a:p>
        </p:txBody>
      </p:sp>
      <p:sp>
        <p:nvSpPr>
          <p:cNvPr id="6" name="Oval 5">
            <a:extLst>
              <a:ext uri="{FF2B5EF4-FFF2-40B4-BE49-F238E27FC236}">
                <a16:creationId xmlns:a16="http://schemas.microsoft.com/office/drawing/2014/main" id="{111724B7-E2DC-B43F-6290-E1744A9062FB}"/>
              </a:ext>
            </a:extLst>
          </p:cNvPr>
          <p:cNvSpPr/>
          <p:nvPr/>
        </p:nvSpPr>
        <p:spPr>
          <a:xfrm>
            <a:off x="1366060" y="843489"/>
            <a:ext cx="1371600" cy="1371600"/>
          </a:xfrm>
          <a:prstGeom prst="ellipse">
            <a:avLst/>
          </a:prstGeom>
          <a:solidFill>
            <a:schemeClr val="accent2">
              <a:lumMod val="75000"/>
            </a:schemeClr>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Graphic 6" descr="Harp with solid fill">
            <a:extLst>
              <a:ext uri="{FF2B5EF4-FFF2-40B4-BE49-F238E27FC236}">
                <a16:creationId xmlns:a16="http://schemas.microsoft.com/office/drawing/2014/main" id="{05E26739-38F5-1533-53C7-AA73A1991D4C}"/>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1678536" y="1118754"/>
            <a:ext cx="856848" cy="822960"/>
          </a:xfrm>
          <a:prstGeom prst="rect">
            <a:avLst/>
          </a:prstGeom>
        </p:spPr>
      </p:pic>
      <p:pic>
        <p:nvPicPr>
          <p:cNvPr id="10" name="Picture 9">
            <a:extLst>
              <a:ext uri="{FF2B5EF4-FFF2-40B4-BE49-F238E27FC236}">
                <a16:creationId xmlns:a16="http://schemas.microsoft.com/office/drawing/2014/main" id="{3B495566-B5E4-379B-3141-2067D355C7C2}"/>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1522727" y="-4190"/>
            <a:ext cx="6771893" cy="10618061"/>
          </a:xfrm>
          <a:prstGeom prst="rect">
            <a:avLst/>
          </a:prstGeom>
        </p:spPr>
      </p:pic>
    </p:spTree>
    <p:extLst>
      <p:ext uri="{BB962C8B-B14F-4D97-AF65-F5344CB8AC3E}">
        <p14:creationId xmlns:p14="http://schemas.microsoft.com/office/powerpoint/2010/main" val="331993909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832013-81F9-05F5-505D-B5037F9FD956}"/>
            </a:ext>
          </a:extLst>
        </p:cNvPr>
        <p:cNvGrpSpPr/>
        <p:nvPr/>
      </p:nvGrpSpPr>
      <p:grpSpPr>
        <a:xfrm>
          <a:off x="0" y="0"/>
          <a:ext cx="0" cy="0"/>
          <a:chOff x="0" y="0"/>
          <a:chExt cx="0" cy="0"/>
        </a:xfrm>
      </p:grpSpPr>
      <p:grpSp>
        <p:nvGrpSpPr>
          <p:cNvPr id="12" name="Group 11">
            <a:extLst>
              <a:ext uri="{FF2B5EF4-FFF2-40B4-BE49-F238E27FC236}">
                <a16:creationId xmlns:a16="http://schemas.microsoft.com/office/drawing/2014/main" id="{ED1F8D29-0386-F0E2-0746-0AD50E573493}"/>
              </a:ext>
            </a:extLst>
          </p:cNvPr>
          <p:cNvGrpSpPr>
            <a:grpSpLocks noGrp="1" noUngrp="1" noRot="1" noMove="1" noResize="1"/>
          </p:cNvGrpSpPr>
          <p:nvPr/>
        </p:nvGrpSpPr>
        <p:grpSpPr>
          <a:xfrm>
            <a:off x="0" y="-60711"/>
            <a:ext cx="18288001" cy="10637021"/>
            <a:chOff x="0" y="-60711"/>
            <a:chExt cx="18288001" cy="10637021"/>
          </a:xfrm>
        </p:grpSpPr>
        <p:grpSp>
          <p:nvGrpSpPr>
            <p:cNvPr id="4" name="Group 2">
              <a:extLst>
                <a:ext uri="{FF2B5EF4-FFF2-40B4-BE49-F238E27FC236}">
                  <a16:creationId xmlns:a16="http://schemas.microsoft.com/office/drawing/2014/main" id="{E2C9A451-4F33-B454-3CF2-252777FC8BA1}"/>
                </a:ext>
              </a:extLst>
            </p:cNvPr>
            <p:cNvGrpSpPr>
              <a:grpSpLocks noGrp="1" noUngrp="1" noRot="1" noMove="1" noResize="1"/>
            </p:cNvGrpSpPr>
            <p:nvPr/>
          </p:nvGrpSpPr>
          <p:grpSpPr>
            <a:xfrm rot="16200000">
              <a:off x="3825490" y="-3886201"/>
              <a:ext cx="10637021" cy="18288001"/>
              <a:chOff x="0" y="-200775"/>
              <a:chExt cx="13716000" cy="24384000"/>
            </a:xfrm>
          </p:grpSpPr>
          <p:sp>
            <p:nvSpPr>
              <p:cNvPr id="5" name="Freeform 3">
                <a:extLst>
                  <a:ext uri="{FF2B5EF4-FFF2-40B4-BE49-F238E27FC236}">
                    <a16:creationId xmlns:a16="http://schemas.microsoft.com/office/drawing/2014/main" id="{6ECADE0F-392E-DC05-81DF-CE96FB3E4481}"/>
                  </a:ext>
                </a:extLst>
              </p:cNvPr>
              <p:cNvSpPr>
                <a:spLocks noGrp="1" noRot="1" noMove="1" noResize="1" noEditPoints="1" noAdjustHandles="1" noChangeArrowheads="1" noChangeShapeType="1"/>
              </p:cNvSpPr>
              <p:nvPr/>
            </p:nvSpPr>
            <p:spPr>
              <a:xfrm>
                <a:off x="0" y="-200775"/>
                <a:ext cx="13716000" cy="24384000"/>
              </a:xfrm>
              <a:custGeom>
                <a:avLst/>
                <a:gdLst/>
                <a:ahLst/>
                <a:cxnLst/>
                <a:rect l="l" t="t" r="r" b="b"/>
                <a:pathLst>
                  <a:path w="13716000" h="24384000">
                    <a:moveTo>
                      <a:pt x="0" y="0"/>
                    </a:moveTo>
                    <a:lnTo>
                      <a:pt x="13716000" y="0"/>
                    </a:lnTo>
                    <a:lnTo>
                      <a:pt x="13716000" y="24384000"/>
                    </a:lnTo>
                    <a:lnTo>
                      <a:pt x="0" y="24384000"/>
                    </a:lnTo>
                    <a:lnTo>
                      <a:pt x="0" y="0"/>
                    </a:lnTo>
                    <a:close/>
                  </a:path>
                </a:pathLst>
              </a:custGeom>
              <a:blipFill>
                <a:blip r:embed="rId3"/>
                <a:stretch>
                  <a:fillRect l="-14761" r="-14761"/>
                </a:stretch>
              </a:blipFill>
            </p:spPr>
            <p:txBody>
              <a:bodyPr/>
              <a:lstStyle/>
              <a:p>
                <a:endParaRPr lang="en-US" sz="4083"/>
              </a:p>
            </p:txBody>
          </p:sp>
        </p:grpSp>
        <p:pic>
          <p:nvPicPr>
            <p:cNvPr id="11" name="Picture 10">
              <a:extLst>
                <a:ext uri="{FF2B5EF4-FFF2-40B4-BE49-F238E27FC236}">
                  <a16:creationId xmlns:a16="http://schemas.microsoft.com/office/drawing/2014/main" id="{748E892A-AB2D-E243-65DE-85D2BBB72A12}"/>
                </a:ext>
              </a:extLst>
            </p:cNvPr>
            <p:cNvPicPr>
              <a:picLocks noGrp="1" noRot="1" noChangeAspect="1" noMove="1" noResize="1" noEditPoints="1" noAdjustHandles="1" noChangeArrowheads="1" noChangeShapeType="1" noCrop="1"/>
            </p:cNvPicPr>
            <p:nvPr/>
          </p:nvPicPr>
          <p:blipFill>
            <a:blip r:embed="rId4"/>
            <a:stretch>
              <a:fillRect/>
            </a:stretch>
          </p:blipFill>
          <p:spPr>
            <a:xfrm>
              <a:off x="722725" y="2149566"/>
              <a:ext cx="16842550" cy="8326012"/>
            </a:xfrm>
            <a:prstGeom prst="rect">
              <a:avLst/>
            </a:prstGeom>
          </p:spPr>
        </p:pic>
      </p:grpSp>
      <p:sp>
        <p:nvSpPr>
          <p:cNvPr id="6" name="Title 1">
            <a:extLst>
              <a:ext uri="{FF2B5EF4-FFF2-40B4-BE49-F238E27FC236}">
                <a16:creationId xmlns:a16="http://schemas.microsoft.com/office/drawing/2014/main" id="{2F2C2805-ABFF-F48B-8B8B-1FF3CDDC7876}"/>
              </a:ext>
            </a:extLst>
          </p:cNvPr>
          <p:cNvSpPr txBox="1">
            <a:spLocks/>
          </p:cNvSpPr>
          <p:nvPr/>
        </p:nvSpPr>
        <p:spPr>
          <a:xfrm>
            <a:off x="3008572" y="677233"/>
            <a:ext cx="15773400" cy="1664657"/>
          </a:xfrm>
          <a:prstGeom prst="rect">
            <a:avLst/>
          </a:prstGeom>
        </p:spPr>
        <p:txBody>
          <a:bodyPr vert="horz" lIns="91440" tIns="45720" rIns="91440" bIns="45720" rtlCol="0" anchor="ctr">
            <a:normAutofit/>
          </a:bodyPr>
          <a:lstStyle>
            <a:lvl1pPr algn="l" defTabSz="1371600" rtl="0" eaLnBrk="1" latinLnBrk="0" hangingPunct="1">
              <a:lnSpc>
                <a:spcPct val="90000"/>
              </a:lnSpc>
              <a:spcBef>
                <a:spcPct val="0"/>
              </a:spcBef>
              <a:buNone/>
              <a:defRPr sz="6600" kern="1200">
                <a:solidFill>
                  <a:schemeClr val="tx1"/>
                </a:solidFill>
                <a:latin typeface="+mj-lt"/>
                <a:ea typeface="+mj-ea"/>
                <a:cs typeface="+mj-cs"/>
              </a:defRPr>
            </a:lvl1pPr>
          </a:lstStyle>
          <a:p>
            <a:r>
              <a:rPr lang="en-SG" sz="8000" b="1" spc="-300" dirty="0"/>
              <a:t>WORD</a:t>
            </a:r>
          </a:p>
        </p:txBody>
      </p:sp>
      <p:sp>
        <p:nvSpPr>
          <p:cNvPr id="7" name="Oval 6">
            <a:extLst>
              <a:ext uri="{FF2B5EF4-FFF2-40B4-BE49-F238E27FC236}">
                <a16:creationId xmlns:a16="http://schemas.microsoft.com/office/drawing/2014/main" id="{641865E2-6814-BF5F-C539-A815CC99CED7}"/>
              </a:ext>
            </a:extLst>
          </p:cNvPr>
          <p:cNvSpPr/>
          <p:nvPr/>
        </p:nvSpPr>
        <p:spPr>
          <a:xfrm>
            <a:off x="1314105" y="677233"/>
            <a:ext cx="1371600" cy="1371600"/>
          </a:xfrm>
          <a:prstGeom prst="ellipse">
            <a:avLst/>
          </a:prstGeom>
          <a:solidFill>
            <a:schemeClr val="accent2">
              <a:lumMod val="75000"/>
            </a:schemeClr>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Graphic 9">
            <a:extLst>
              <a:ext uri="{FF2B5EF4-FFF2-40B4-BE49-F238E27FC236}">
                <a16:creationId xmlns:a16="http://schemas.microsoft.com/office/drawing/2014/main" id="{0EAB44C3-541A-6DAB-8B5B-BAB0EAB3B077}"/>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552359" y="966679"/>
            <a:ext cx="881007" cy="899438"/>
          </a:xfrm>
          <a:prstGeom prst="rect">
            <a:avLst/>
          </a:prstGeom>
        </p:spPr>
      </p:pic>
    </p:spTree>
    <p:extLst>
      <p:ext uri="{BB962C8B-B14F-4D97-AF65-F5344CB8AC3E}">
        <p14:creationId xmlns:p14="http://schemas.microsoft.com/office/powerpoint/2010/main" val="136661334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2A9B98-FAB2-4267-2352-8929C2427D72}"/>
            </a:ext>
          </a:extLst>
        </p:cNvPr>
        <p:cNvGrpSpPr/>
        <p:nvPr/>
      </p:nvGrpSpPr>
      <p:grpSpPr>
        <a:xfrm>
          <a:off x="0" y="0"/>
          <a:ext cx="0" cy="0"/>
          <a:chOff x="0" y="0"/>
          <a:chExt cx="0" cy="0"/>
        </a:xfrm>
      </p:grpSpPr>
      <p:sp>
        <p:nvSpPr>
          <p:cNvPr id="2" name="Freeform 3">
            <a:extLst>
              <a:ext uri="{FF2B5EF4-FFF2-40B4-BE49-F238E27FC236}">
                <a16:creationId xmlns:a16="http://schemas.microsoft.com/office/drawing/2014/main" id="{0115160F-33F6-AA92-A74B-0B15A24F2B9A}"/>
              </a:ext>
            </a:extLst>
          </p:cNvPr>
          <p:cNvSpPr>
            <a:spLocks noGrp="1" noRot="1" noMove="1" noResize="1" noEditPoints="1" noAdjustHandles="1" noChangeArrowheads="1" noChangeShapeType="1"/>
          </p:cNvSpPr>
          <p:nvPr/>
        </p:nvSpPr>
        <p:spPr>
          <a:xfrm rot="16200000">
            <a:off x="4018548" y="-4018548"/>
            <a:ext cx="10515600" cy="18552695"/>
          </a:xfrm>
          <a:custGeom>
            <a:avLst/>
            <a:gdLst/>
            <a:ahLst/>
            <a:cxnLst/>
            <a:rect l="l" t="t" r="r" b="b"/>
            <a:pathLst>
              <a:path w="13716000" h="24384000">
                <a:moveTo>
                  <a:pt x="0" y="0"/>
                </a:moveTo>
                <a:lnTo>
                  <a:pt x="13716000" y="0"/>
                </a:lnTo>
                <a:lnTo>
                  <a:pt x="13716000" y="24384000"/>
                </a:lnTo>
                <a:lnTo>
                  <a:pt x="0" y="24384000"/>
                </a:lnTo>
                <a:lnTo>
                  <a:pt x="0" y="0"/>
                </a:lnTo>
                <a:close/>
              </a:path>
            </a:pathLst>
          </a:custGeom>
          <a:blipFill>
            <a:blip r:embed="rId3"/>
            <a:stretch>
              <a:fillRect l="-14761" r="-14761"/>
            </a:stretch>
          </a:blipFill>
        </p:spPr>
        <p:txBody>
          <a:bodyPr/>
          <a:lstStyle/>
          <a:p>
            <a:endParaRPr lang="en-US"/>
          </a:p>
        </p:txBody>
      </p:sp>
      <p:sp>
        <p:nvSpPr>
          <p:cNvPr id="3" name="Content Placeholder 2">
            <a:extLst>
              <a:ext uri="{FF2B5EF4-FFF2-40B4-BE49-F238E27FC236}">
                <a16:creationId xmlns:a16="http://schemas.microsoft.com/office/drawing/2014/main" id="{D1F70C6C-B7A2-E657-FFD6-81C4DE6A2924}"/>
              </a:ext>
            </a:extLst>
          </p:cNvPr>
          <p:cNvSpPr>
            <a:spLocks noGrp="1"/>
          </p:cNvSpPr>
          <p:nvPr>
            <p:ph idx="1"/>
          </p:nvPr>
        </p:nvSpPr>
        <p:spPr>
          <a:xfrm>
            <a:off x="1257300" y="2683829"/>
            <a:ext cx="15773400" cy="6762144"/>
          </a:xfrm>
        </p:spPr>
        <p:txBody>
          <a:bodyPr vert="horz" lIns="91440" tIns="45720" rIns="91440" bIns="45720" rtlCol="0" anchor="t">
            <a:normAutofit fontScale="92500" lnSpcReduction="10000"/>
          </a:bodyPr>
          <a:lstStyle/>
          <a:p>
            <a:pPr lvl="0">
              <a:lnSpc>
                <a:spcPct val="110000"/>
              </a:lnSpc>
              <a:spcBef>
                <a:spcPts val="0"/>
              </a:spcBef>
            </a:pPr>
            <a:r>
              <a:rPr lang="en-US" sz="4300" dirty="0">
                <a:solidFill>
                  <a:schemeClr val="bg1"/>
                </a:solidFill>
              </a:rPr>
              <a:t>A key element of Israelite worship included offering sacrifices at the altar (Lev 1-6), and the priests were entrusted with offering on the altar the sacrifices brought by the people.</a:t>
            </a:r>
          </a:p>
          <a:p>
            <a:pPr lvl="0">
              <a:lnSpc>
                <a:spcPct val="110000"/>
              </a:lnSpc>
              <a:spcBef>
                <a:spcPts val="0"/>
              </a:spcBef>
            </a:pPr>
            <a:r>
              <a:rPr lang="en-US" sz="4300" dirty="0">
                <a:solidFill>
                  <a:schemeClr val="bg1"/>
                </a:solidFill>
              </a:rPr>
              <a:t>Mosaic law details the requirements of these sacrifices, and clearly prohibited the offering of blemished animals, including those that were lame or blind (Lev 22:18-25; Deu 15:21).</a:t>
            </a:r>
          </a:p>
          <a:p>
            <a:pPr lvl="0">
              <a:lnSpc>
                <a:spcPct val="110000"/>
              </a:lnSpc>
              <a:spcBef>
                <a:spcPts val="0"/>
              </a:spcBef>
            </a:pPr>
            <a:r>
              <a:rPr lang="en-US" sz="4300" dirty="0">
                <a:solidFill>
                  <a:schemeClr val="bg1"/>
                </a:solidFill>
              </a:rPr>
              <a:t>Sinfulness and impurity constantly threatened the unique covenantal relationship that the Israelites had with a holy God. Thus, sacrifices were a </a:t>
            </a:r>
            <a:r>
              <a:rPr lang="en-US" sz="4300" b="1" dirty="0">
                <a:solidFill>
                  <a:schemeClr val="bg1"/>
                </a:solidFill>
              </a:rPr>
              <a:t>God-given means </a:t>
            </a:r>
            <a:r>
              <a:rPr lang="en-US" sz="4300" dirty="0">
                <a:solidFill>
                  <a:schemeClr val="bg1"/>
                </a:solidFill>
              </a:rPr>
              <a:t>by which the people could be cleansed, and this relationship with God maintained, despite their shortcomings.</a:t>
            </a:r>
          </a:p>
        </p:txBody>
      </p:sp>
      <p:sp>
        <p:nvSpPr>
          <p:cNvPr id="8" name="Title 1">
            <a:extLst>
              <a:ext uri="{FF2B5EF4-FFF2-40B4-BE49-F238E27FC236}">
                <a16:creationId xmlns:a16="http://schemas.microsoft.com/office/drawing/2014/main" id="{17D4475F-06B4-54A3-A388-8B67F5671F87}"/>
              </a:ext>
            </a:extLst>
          </p:cNvPr>
          <p:cNvSpPr>
            <a:spLocks noGrp="1"/>
          </p:cNvSpPr>
          <p:nvPr>
            <p:ph type="title"/>
          </p:nvPr>
        </p:nvSpPr>
        <p:spPr>
          <a:xfrm>
            <a:off x="1257300" y="559859"/>
            <a:ext cx="15773400" cy="2032530"/>
          </a:xfrm>
        </p:spPr>
        <p:txBody>
          <a:bodyPr>
            <a:normAutofit/>
          </a:bodyPr>
          <a:lstStyle/>
          <a:p>
            <a:r>
              <a:rPr lang="en-SG" sz="6000" b="1" dirty="0">
                <a:solidFill>
                  <a:schemeClr val="bg1"/>
                </a:solidFill>
              </a:rPr>
              <a:t>Setting the Context: Offerings &amp; Sacrifices in the Old Testament</a:t>
            </a:r>
            <a:endParaRPr lang="en-SG" sz="6000" b="1" i="1" dirty="0">
              <a:solidFill>
                <a:schemeClr val="bg1"/>
              </a:solidFill>
            </a:endParaRPr>
          </a:p>
        </p:txBody>
      </p:sp>
    </p:spTree>
    <p:extLst>
      <p:ext uri="{BB962C8B-B14F-4D97-AF65-F5344CB8AC3E}">
        <p14:creationId xmlns:p14="http://schemas.microsoft.com/office/powerpoint/2010/main" val="57971056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28EC3F-8033-6092-B2DA-2A927743D1E1}"/>
            </a:ext>
          </a:extLst>
        </p:cNvPr>
        <p:cNvGrpSpPr/>
        <p:nvPr/>
      </p:nvGrpSpPr>
      <p:grpSpPr>
        <a:xfrm>
          <a:off x="0" y="0"/>
          <a:ext cx="0" cy="0"/>
          <a:chOff x="0" y="0"/>
          <a:chExt cx="0" cy="0"/>
        </a:xfrm>
      </p:grpSpPr>
      <p:sp>
        <p:nvSpPr>
          <p:cNvPr id="7" name="Freeform 3">
            <a:extLst>
              <a:ext uri="{FF2B5EF4-FFF2-40B4-BE49-F238E27FC236}">
                <a16:creationId xmlns:a16="http://schemas.microsoft.com/office/drawing/2014/main" id="{EF8A7DDA-6444-75C3-3660-39E8F2C5555A}"/>
              </a:ext>
            </a:extLst>
          </p:cNvPr>
          <p:cNvSpPr>
            <a:spLocks noGrp="1" noRot="1" noMove="1" noResize="1" noEditPoints="1" noAdjustHandles="1" noChangeArrowheads="1" noChangeShapeType="1"/>
          </p:cNvSpPr>
          <p:nvPr/>
        </p:nvSpPr>
        <p:spPr>
          <a:xfrm rot="16200000">
            <a:off x="3886200" y="-4018548"/>
            <a:ext cx="10515600" cy="18552695"/>
          </a:xfrm>
          <a:custGeom>
            <a:avLst/>
            <a:gdLst/>
            <a:ahLst/>
            <a:cxnLst/>
            <a:rect l="l" t="t" r="r" b="b"/>
            <a:pathLst>
              <a:path w="13716000" h="24384000">
                <a:moveTo>
                  <a:pt x="0" y="0"/>
                </a:moveTo>
                <a:lnTo>
                  <a:pt x="13716000" y="0"/>
                </a:lnTo>
                <a:lnTo>
                  <a:pt x="13716000" y="24384000"/>
                </a:lnTo>
                <a:lnTo>
                  <a:pt x="0" y="24384000"/>
                </a:lnTo>
                <a:lnTo>
                  <a:pt x="0" y="0"/>
                </a:lnTo>
                <a:close/>
              </a:path>
            </a:pathLst>
          </a:custGeom>
          <a:blipFill>
            <a:blip r:embed="rId3"/>
            <a:stretch>
              <a:fillRect l="-14761" r="-14761"/>
            </a:stretch>
          </a:blipFill>
        </p:spPr>
        <p:txBody>
          <a:bodyPr/>
          <a:lstStyle/>
          <a:p>
            <a:endParaRPr lang="en-US"/>
          </a:p>
        </p:txBody>
      </p:sp>
      <p:sp>
        <p:nvSpPr>
          <p:cNvPr id="2" name="Title 1">
            <a:extLst>
              <a:ext uri="{FF2B5EF4-FFF2-40B4-BE49-F238E27FC236}">
                <a16:creationId xmlns:a16="http://schemas.microsoft.com/office/drawing/2014/main" id="{9DBC4228-0D6D-12CE-408F-9C66589A9AFB}"/>
              </a:ext>
            </a:extLst>
          </p:cNvPr>
          <p:cNvSpPr>
            <a:spLocks noGrp="1"/>
          </p:cNvSpPr>
          <p:nvPr>
            <p:ph type="title"/>
          </p:nvPr>
        </p:nvSpPr>
        <p:spPr/>
        <p:txBody>
          <a:bodyPr>
            <a:normAutofit/>
          </a:bodyPr>
          <a:lstStyle/>
          <a:p>
            <a:r>
              <a:rPr lang="en-SG" sz="6000" b="1" dirty="0">
                <a:solidFill>
                  <a:schemeClr val="bg1"/>
                </a:solidFill>
              </a:rPr>
              <a:t>Setting the Context: What Offerings &amp; Sacrifices mean for us </a:t>
            </a:r>
            <a:r>
              <a:rPr lang="en-SG" sz="6000" b="1" i="1" dirty="0">
                <a:solidFill>
                  <a:schemeClr val="bg1"/>
                </a:solidFill>
              </a:rPr>
              <a:t>today</a:t>
            </a:r>
          </a:p>
        </p:txBody>
      </p:sp>
      <p:sp>
        <p:nvSpPr>
          <p:cNvPr id="3" name="Content Placeholder 2">
            <a:extLst>
              <a:ext uri="{FF2B5EF4-FFF2-40B4-BE49-F238E27FC236}">
                <a16:creationId xmlns:a16="http://schemas.microsoft.com/office/drawing/2014/main" id="{5F316DB9-501A-DC80-BB43-2B5B8DB8EF2B}"/>
              </a:ext>
            </a:extLst>
          </p:cNvPr>
          <p:cNvSpPr>
            <a:spLocks noGrp="1"/>
          </p:cNvSpPr>
          <p:nvPr>
            <p:ph idx="1"/>
          </p:nvPr>
        </p:nvSpPr>
        <p:spPr>
          <a:xfrm>
            <a:off x="1257300" y="2628965"/>
            <a:ext cx="15773400" cy="7000875"/>
          </a:xfrm>
        </p:spPr>
        <p:txBody>
          <a:bodyPr vert="horz" lIns="91440" tIns="45720" rIns="91440" bIns="45720" rtlCol="0" anchor="t">
            <a:normAutofit/>
          </a:bodyPr>
          <a:lstStyle/>
          <a:p>
            <a:r>
              <a:rPr lang="en-US" sz="4000" dirty="0">
                <a:solidFill>
                  <a:schemeClr val="bg1"/>
                </a:solidFill>
              </a:rPr>
              <a:t>In the NT, Jesus is depicted as the one perfect sacrifice (Heb 10:12,14) which reconciled to God a sinful people who have received his atoning work by grace (Rom 3:21-26).</a:t>
            </a:r>
          </a:p>
          <a:p>
            <a:pPr lvl="0"/>
            <a:r>
              <a:rPr lang="en-US" sz="4000" dirty="0">
                <a:solidFill>
                  <a:schemeClr val="bg1"/>
                </a:solidFill>
              </a:rPr>
              <a:t>Petterson says: “The language of sacrifice or worship [is used] … to speak of the actions Christians should do in response to all that God has done in Christ.” </a:t>
            </a:r>
          </a:p>
          <a:p>
            <a:pPr lvl="0"/>
            <a:r>
              <a:rPr lang="en-US" sz="4000" dirty="0">
                <a:solidFill>
                  <a:schemeClr val="bg1"/>
                </a:solidFill>
              </a:rPr>
              <a:t>Christians are called to “offer [their] bodies as a living sacrifice” to God as worship (Rom 12:1-2; 6:13, 16).*</a:t>
            </a:r>
          </a:p>
        </p:txBody>
      </p:sp>
      <p:sp>
        <p:nvSpPr>
          <p:cNvPr id="4" name="TextBox 3">
            <a:extLst>
              <a:ext uri="{FF2B5EF4-FFF2-40B4-BE49-F238E27FC236}">
                <a16:creationId xmlns:a16="http://schemas.microsoft.com/office/drawing/2014/main" id="{70474500-79DA-D45B-ABCB-3333EB182B02}"/>
              </a:ext>
            </a:extLst>
          </p:cNvPr>
          <p:cNvSpPr txBox="1"/>
          <p:nvPr/>
        </p:nvSpPr>
        <p:spPr>
          <a:xfrm>
            <a:off x="1004683" y="8606782"/>
            <a:ext cx="16548212" cy="892552"/>
          </a:xfrm>
          <a:prstGeom prst="rect">
            <a:avLst/>
          </a:prstGeom>
          <a:noFill/>
        </p:spPr>
        <p:txBody>
          <a:bodyPr wrap="square" rtlCol="0">
            <a:spAutoFit/>
          </a:bodyPr>
          <a:lstStyle/>
          <a:p>
            <a:r>
              <a:rPr lang="en-US" sz="2800" dirty="0">
                <a:solidFill>
                  <a:schemeClr val="bg1"/>
                </a:solidFill>
              </a:rPr>
              <a:t>*</a:t>
            </a:r>
            <a:r>
              <a:rPr lang="en-US" sz="2400" dirty="0">
                <a:solidFill>
                  <a:schemeClr val="bg1"/>
                </a:solidFill>
              </a:rPr>
              <a:t>Petterson, Anthony R. </a:t>
            </a:r>
            <a:r>
              <a:rPr lang="en-US" sz="2400" i="1" dirty="0">
                <a:solidFill>
                  <a:schemeClr val="bg1"/>
                </a:solidFill>
              </a:rPr>
              <a:t>Haggai, Zechariah, and Malachi. Apollos Old Testament Commentary. </a:t>
            </a:r>
            <a:r>
              <a:rPr lang="en-US" sz="2400" dirty="0">
                <a:solidFill>
                  <a:schemeClr val="bg1"/>
                </a:solidFill>
              </a:rPr>
              <a:t>Downers Grove, IL: IVP Academic, 2015, p. 343.</a:t>
            </a:r>
            <a:endParaRPr lang="en-SG" sz="2800" dirty="0">
              <a:solidFill>
                <a:schemeClr val="bg1"/>
              </a:solidFill>
            </a:endParaRPr>
          </a:p>
        </p:txBody>
      </p:sp>
    </p:spTree>
    <p:extLst>
      <p:ext uri="{BB962C8B-B14F-4D97-AF65-F5344CB8AC3E}">
        <p14:creationId xmlns:p14="http://schemas.microsoft.com/office/powerpoint/2010/main" val="402991797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9548C8-E668-CC84-B09A-44330B755422}"/>
            </a:ext>
          </a:extLst>
        </p:cNvPr>
        <p:cNvGrpSpPr/>
        <p:nvPr/>
      </p:nvGrpSpPr>
      <p:grpSpPr>
        <a:xfrm>
          <a:off x="0" y="0"/>
          <a:ext cx="0" cy="0"/>
          <a:chOff x="0" y="0"/>
          <a:chExt cx="0" cy="0"/>
        </a:xfrm>
      </p:grpSpPr>
      <p:grpSp>
        <p:nvGrpSpPr>
          <p:cNvPr id="4" name="Group 2">
            <a:extLst>
              <a:ext uri="{FF2B5EF4-FFF2-40B4-BE49-F238E27FC236}">
                <a16:creationId xmlns:a16="http://schemas.microsoft.com/office/drawing/2014/main" id="{7A0763C6-CCD2-7848-C700-602295AECA22}"/>
              </a:ext>
            </a:extLst>
          </p:cNvPr>
          <p:cNvGrpSpPr>
            <a:grpSpLocks noGrp="1" noUngrp="1" noRot="1" noMove="1" noResize="1"/>
          </p:cNvGrpSpPr>
          <p:nvPr/>
        </p:nvGrpSpPr>
        <p:grpSpPr>
          <a:xfrm rot="16200000">
            <a:off x="3825490" y="-3886201"/>
            <a:ext cx="10637021" cy="18288001"/>
            <a:chOff x="0" y="-200775"/>
            <a:chExt cx="13716000" cy="24384000"/>
          </a:xfrm>
        </p:grpSpPr>
        <p:sp>
          <p:nvSpPr>
            <p:cNvPr id="5" name="Freeform 3">
              <a:extLst>
                <a:ext uri="{FF2B5EF4-FFF2-40B4-BE49-F238E27FC236}">
                  <a16:creationId xmlns:a16="http://schemas.microsoft.com/office/drawing/2014/main" id="{6DE40678-ECF3-8B26-3445-8F57CC659023}"/>
                </a:ext>
              </a:extLst>
            </p:cNvPr>
            <p:cNvSpPr>
              <a:spLocks noGrp="1" noRot="1" noMove="1" noResize="1" noEditPoints="1" noAdjustHandles="1" noChangeArrowheads="1" noChangeShapeType="1"/>
            </p:cNvSpPr>
            <p:nvPr/>
          </p:nvSpPr>
          <p:spPr>
            <a:xfrm>
              <a:off x="0" y="-200775"/>
              <a:ext cx="13716000" cy="24384000"/>
            </a:xfrm>
            <a:custGeom>
              <a:avLst/>
              <a:gdLst/>
              <a:ahLst/>
              <a:cxnLst/>
              <a:rect l="l" t="t" r="r" b="b"/>
              <a:pathLst>
                <a:path w="13716000" h="24384000">
                  <a:moveTo>
                    <a:pt x="0" y="0"/>
                  </a:moveTo>
                  <a:lnTo>
                    <a:pt x="13716000" y="0"/>
                  </a:lnTo>
                  <a:lnTo>
                    <a:pt x="13716000" y="24384000"/>
                  </a:lnTo>
                  <a:lnTo>
                    <a:pt x="0" y="24384000"/>
                  </a:lnTo>
                  <a:lnTo>
                    <a:pt x="0" y="0"/>
                  </a:lnTo>
                  <a:close/>
                </a:path>
              </a:pathLst>
            </a:custGeom>
            <a:blipFill>
              <a:blip r:embed="rId3"/>
              <a:stretch>
                <a:fillRect l="-14761" r="-14761"/>
              </a:stretch>
            </a:blipFill>
          </p:spPr>
          <p:txBody>
            <a:bodyPr/>
            <a:lstStyle/>
            <a:p>
              <a:endParaRPr lang="en-US" sz="4083"/>
            </a:p>
          </p:txBody>
        </p:sp>
      </p:grpSp>
      <p:sp>
        <p:nvSpPr>
          <p:cNvPr id="2" name="Title 1">
            <a:extLst>
              <a:ext uri="{FF2B5EF4-FFF2-40B4-BE49-F238E27FC236}">
                <a16:creationId xmlns:a16="http://schemas.microsoft.com/office/drawing/2014/main" id="{28601C5D-73A5-7E28-B3F4-1AA6D65D514D}"/>
              </a:ext>
            </a:extLst>
          </p:cNvPr>
          <p:cNvSpPr>
            <a:spLocks noGrp="1"/>
          </p:cNvSpPr>
          <p:nvPr>
            <p:ph type="title"/>
          </p:nvPr>
        </p:nvSpPr>
        <p:spPr>
          <a:xfrm>
            <a:off x="1257300" y="500469"/>
            <a:ext cx="15773400" cy="2032530"/>
          </a:xfrm>
        </p:spPr>
        <p:txBody>
          <a:bodyPr>
            <a:normAutofit/>
          </a:bodyPr>
          <a:lstStyle/>
          <a:p>
            <a:r>
              <a:rPr lang="en-SG" sz="6000" b="1" dirty="0"/>
              <a:t>Activity 1: Read &amp; Discuss</a:t>
            </a:r>
            <a:endParaRPr lang="en-SG" sz="6000" b="1" i="1" dirty="0"/>
          </a:p>
        </p:txBody>
      </p:sp>
      <p:sp>
        <p:nvSpPr>
          <p:cNvPr id="3" name="Content Placeholder 2">
            <a:extLst>
              <a:ext uri="{FF2B5EF4-FFF2-40B4-BE49-F238E27FC236}">
                <a16:creationId xmlns:a16="http://schemas.microsoft.com/office/drawing/2014/main" id="{CE642879-B4B8-498F-E7A9-5F0699BDBDB7}"/>
              </a:ext>
            </a:extLst>
          </p:cNvPr>
          <p:cNvSpPr>
            <a:spLocks noGrp="1"/>
          </p:cNvSpPr>
          <p:nvPr>
            <p:ph idx="1"/>
          </p:nvPr>
        </p:nvSpPr>
        <p:spPr>
          <a:xfrm>
            <a:off x="1257300" y="2266706"/>
            <a:ext cx="15773400" cy="6672052"/>
          </a:xfrm>
        </p:spPr>
        <p:txBody>
          <a:bodyPr>
            <a:normAutofit/>
          </a:bodyPr>
          <a:lstStyle/>
          <a:p>
            <a:pPr marL="0" indent="0">
              <a:buNone/>
            </a:pPr>
            <a:endParaRPr lang="en-SG" sz="4800" b="1" dirty="0"/>
          </a:p>
          <a:p>
            <a:pPr marL="0" indent="0">
              <a:buNone/>
            </a:pPr>
            <a:r>
              <a:rPr lang="en-SG" sz="4800" b="1" dirty="0"/>
              <a:t>Read Malachi 1:6-14 and answer Questions 1 &amp; 2.</a:t>
            </a:r>
          </a:p>
          <a:p>
            <a:pPr marL="0" indent="0">
              <a:buNone/>
            </a:pPr>
            <a:endParaRPr lang="en-SG" sz="4800" dirty="0"/>
          </a:p>
          <a:p>
            <a:pPr marL="771525" indent="-771525">
              <a:buFont typeface="+mj-lt"/>
              <a:buAutoNum type="arabicPeriod"/>
            </a:pPr>
            <a:r>
              <a:rPr lang="en-SG" sz="4000" dirty="0"/>
              <a:t>What is the problematic situation that the prophet is addressing among God’s people? </a:t>
            </a:r>
          </a:p>
          <a:p>
            <a:pPr marL="771525" indent="-771525">
              <a:buFont typeface="+mj-lt"/>
              <a:buAutoNum type="arabicPeriod"/>
            </a:pPr>
            <a:r>
              <a:rPr lang="en-US" sz="4000" dirty="0"/>
              <a:t>How does Malachi use the analogy of giving gifts to one’s governor (Mal 1:8) to point out the people’s wrongdoing?</a:t>
            </a:r>
            <a:endParaRPr lang="en-SG" sz="4000" dirty="0"/>
          </a:p>
          <a:p>
            <a:pPr marL="0" indent="0">
              <a:buNone/>
            </a:pPr>
            <a:endParaRPr lang="en-SG" sz="4000" dirty="0"/>
          </a:p>
        </p:txBody>
      </p:sp>
      <p:sp>
        <p:nvSpPr>
          <p:cNvPr id="6" name="AutoShape 3">
            <a:extLst>
              <a:ext uri="{FF2B5EF4-FFF2-40B4-BE49-F238E27FC236}">
                <a16:creationId xmlns:a16="http://schemas.microsoft.com/office/drawing/2014/main" id="{BDD7AF58-F8D4-BA52-C774-849E14C3A485}"/>
              </a:ext>
            </a:extLst>
          </p:cNvPr>
          <p:cNvSpPr/>
          <p:nvPr/>
        </p:nvSpPr>
        <p:spPr>
          <a:xfrm flipV="1">
            <a:off x="1257300" y="2266706"/>
            <a:ext cx="16002000" cy="0"/>
          </a:xfrm>
          <a:prstGeom prst="line">
            <a:avLst/>
          </a:prstGeom>
          <a:ln w="28575" cap="flat">
            <a:solidFill>
              <a:schemeClr val="tx1">
                <a:alpha val="53000"/>
              </a:schemeClr>
            </a:solidFill>
            <a:prstDash val="solid"/>
            <a:headEnd type="none" w="sm" len="sm"/>
            <a:tailEnd type="none" w="sm" len="sm"/>
          </a:ln>
        </p:spPr>
        <p:txBody>
          <a:bodyPr/>
          <a:lstStyle/>
          <a:p>
            <a:endParaRPr lang="en-US" b="1"/>
          </a:p>
        </p:txBody>
      </p:sp>
    </p:spTree>
    <p:extLst>
      <p:ext uri="{BB962C8B-B14F-4D97-AF65-F5344CB8AC3E}">
        <p14:creationId xmlns:p14="http://schemas.microsoft.com/office/powerpoint/2010/main" val="309865982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C3B1AB-873E-9E95-69A1-CDB53A2286A3}"/>
            </a:ext>
          </a:extLst>
        </p:cNvPr>
        <p:cNvGrpSpPr/>
        <p:nvPr/>
      </p:nvGrpSpPr>
      <p:grpSpPr>
        <a:xfrm>
          <a:off x="0" y="0"/>
          <a:ext cx="0" cy="0"/>
          <a:chOff x="0" y="0"/>
          <a:chExt cx="0" cy="0"/>
        </a:xfrm>
      </p:grpSpPr>
      <p:grpSp>
        <p:nvGrpSpPr>
          <p:cNvPr id="4" name="Group 2">
            <a:extLst>
              <a:ext uri="{FF2B5EF4-FFF2-40B4-BE49-F238E27FC236}">
                <a16:creationId xmlns:a16="http://schemas.microsoft.com/office/drawing/2014/main" id="{FB94B2CD-C402-1115-00CE-FFCFDFFF0D0B}"/>
              </a:ext>
            </a:extLst>
          </p:cNvPr>
          <p:cNvGrpSpPr>
            <a:grpSpLocks noGrp="1" noUngrp="1" noRot="1" noMove="1" noResize="1"/>
          </p:cNvGrpSpPr>
          <p:nvPr/>
        </p:nvGrpSpPr>
        <p:grpSpPr>
          <a:xfrm rot="16200000">
            <a:off x="3825490" y="-3886201"/>
            <a:ext cx="10637021" cy="18288001"/>
            <a:chOff x="0" y="-200775"/>
            <a:chExt cx="13716000" cy="24384000"/>
          </a:xfrm>
        </p:grpSpPr>
        <p:sp>
          <p:nvSpPr>
            <p:cNvPr id="5" name="Freeform 3">
              <a:extLst>
                <a:ext uri="{FF2B5EF4-FFF2-40B4-BE49-F238E27FC236}">
                  <a16:creationId xmlns:a16="http://schemas.microsoft.com/office/drawing/2014/main" id="{90F7D506-6275-5F12-ED35-06E3487E227A}"/>
                </a:ext>
              </a:extLst>
            </p:cNvPr>
            <p:cNvSpPr>
              <a:spLocks noGrp="1" noRot="1" noMove="1" noResize="1" noEditPoints="1" noAdjustHandles="1" noChangeArrowheads="1" noChangeShapeType="1"/>
            </p:cNvSpPr>
            <p:nvPr/>
          </p:nvSpPr>
          <p:spPr>
            <a:xfrm>
              <a:off x="0" y="-200775"/>
              <a:ext cx="13716000" cy="24384000"/>
            </a:xfrm>
            <a:custGeom>
              <a:avLst/>
              <a:gdLst/>
              <a:ahLst/>
              <a:cxnLst/>
              <a:rect l="l" t="t" r="r" b="b"/>
              <a:pathLst>
                <a:path w="13716000" h="24384000">
                  <a:moveTo>
                    <a:pt x="0" y="0"/>
                  </a:moveTo>
                  <a:lnTo>
                    <a:pt x="13716000" y="0"/>
                  </a:lnTo>
                  <a:lnTo>
                    <a:pt x="13716000" y="24384000"/>
                  </a:lnTo>
                  <a:lnTo>
                    <a:pt x="0" y="24384000"/>
                  </a:lnTo>
                  <a:lnTo>
                    <a:pt x="0" y="0"/>
                  </a:lnTo>
                  <a:close/>
                </a:path>
              </a:pathLst>
            </a:custGeom>
            <a:blipFill>
              <a:blip r:embed="rId3"/>
              <a:stretch>
                <a:fillRect l="-14761" r="-14761"/>
              </a:stretch>
            </a:blipFill>
          </p:spPr>
          <p:txBody>
            <a:bodyPr/>
            <a:lstStyle/>
            <a:p>
              <a:endParaRPr lang="en-US" sz="4083"/>
            </a:p>
          </p:txBody>
        </p:sp>
      </p:grpSp>
      <p:sp>
        <p:nvSpPr>
          <p:cNvPr id="2" name="Title 1">
            <a:extLst>
              <a:ext uri="{FF2B5EF4-FFF2-40B4-BE49-F238E27FC236}">
                <a16:creationId xmlns:a16="http://schemas.microsoft.com/office/drawing/2014/main" id="{1438B780-940E-957E-D58A-089C4E920A7A}"/>
              </a:ext>
            </a:extLst>
          </p:cNvPr>
          <p:cNvSpPr>
            <a:spLocks noGrp="1"/>
          </p:cNvSpPr>
          <p:nvPr>
            <p:ph type="title"/>
          </p:nvPr>
        </p:nvSpPr>
        <p:spPr>
          <a:xfrm>
            <a:off x="2514600" y="472640"/>
            <a:ext cx="15773400" cy="2032530"/>
          </a:xfrm>
        </p:spPr>
        <p:txBody>
          <a:bodyPr>
            <a:normAutofit/>
          </a:bodyPr>
          <a:lstStyle/>
          <a:p>
            <a:r>
              <a:rPr lang="en-SG" sz="4800" b="1" dirty="0"/>
              <a:t>Question 1 Discussion Notes</a:t>
            </a:r>
            <a:endParaRPr lang="en-SG" sz="4800" b="1" i="1" dirty="0"/>
          </a:p>
        </p:txBody>
      </p:sp>
      <p:sp>
        <p:nvSpPr>
          <p:cNvPr id="3" name="Content Placeholder 2">
            <a:extLst>
              <a:ext uri="{FF2B5EF4-FFF2-40B4-BE49-F238E27FC236}">
                <a16:creationId xmlns:a16="http://schemas.microsoft.com/office/drawing/2014/main" id="{A37CB613-6F66-BF45-70F4-EF9C409586C1}"/>
              </a:ext>
            </a:extLst>
          </p:cNvPr>
          <p:cNvSpPr>
            <a:spLocks noGrp="1"/>
          </p:cNvSpPr>
          <p:nvPr>
            <p:ph idx="1"/>
          </p:nvPr>
        </p:nvSpPr>
        <p:spPr>
          <a:xfrm>
            <a:off x="1267692" y="2260972"/>
            <a:ext cx="16551015" cy="6527007"/>
          </a:xfrm>
        </p:spPr>
        <p:txBody>
          <a:bodyPr vert="horz" lIns="91440" tIns="45720" rIns="91440" bIns="45720" rtlCol="0" anchor="t">
            <a:noAutofit/>
          </a:bodyPr>
          <a:lstStyle/>
          <a:p>
            <a:r>
              <a:rPr lang="en-US" sz="4000"/>
              <a:t>The situation was this: people were bringing blemished and impure animals as offerings to the temple as offerings (1:8, 13), and the priests were allowing this to happen! </a:t>
            </a:r>
          </a:p>
          <a:p>
            <a:r>
              <a:rPr lang="en-US" sz="4000"/>
              <a:t>Feeling obliged to participate in the sacrificial rituals, the people were giving up the animals from their flock which were worth the least while keeping the best for themselves.</a:t>
            </a:r>
          </a:p>
          <a:p>
            <a:r>
              <a:rPr lang="en-US" sz="4000"/>
              <a:t>Mal 1:14 shows that some people were voluntarily making vows to God in exchange for His deliverance in their situations (see Lev 22:18-19) but then breaking their part of the vow afterward.</a:t>
            </a:r>
          </a:p>
        </p:txBody>
      </p:sp>
      <p:sp>
        <p:nvSpPr>
          <p:cNvPr id="6" name="Freeform 8" descr="Postit Notes with solid fill">
            <a:extLst>
              <a:ext uri="{FF2B5EF4-FFF2-40B4-BE49-F238E27FC236}">
                <a16:creationId xmlns:a16="http://schemas.microsoft.com/office/drawing/2014/main" id="{DB6BC676-0011-2537-25BE-070C3B0748CB}"/>
              </a:ext>
            </a:extLst>
          </p:cNvPr>
          <p:cNvSpPr/>
          <p:nvPr/>
        </p:nvSpPr>
        <p:spPr>
          <a:xfrm>
            <a:off x="1267692" y="966354"/>
            <a:ext cx="914400" cy="914400"/>
          </a:xfrm>
          <a:custGeom>
            <a:avLst/>
            <a:gdLst/>
            <a:ahLst/>
            <a:cxnLst/>
            <a:rect l="l" t="t" r="r" b="b"/>
            <a:pathLst>
              <a:path w="914400" h="914400">
                <a:moveTo>
                  <a:pt x="0" y="0"/>
                </a:moveTo>
                <a:lnTo>
                  <a:pt x="914400" y="0"/>
                </a:lnTo>
                <a:lnTo>
                  <a:pt x="914400" y="914400"/>
                </a:lnTo>
                <a:lnTo>
                  <a:pt x="0" y="91440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Tree>
    <p:extLst>
      <p:ext uri="{BB962C8B-B14F-4D97-AF65-F5344CB8AC3E}">
        <p14:creationId xmlns:p14="http://schemas.microsoft.com/office/powerpoint/2010/main" val="350065113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BE7F57-A291-8AEE-2898-B6AFCC90A05D}"/>
            </a:ext>
          </a:extLst>
        </p:cNvPr>
        <p:cNvGrpSpPr/>
        <p:nvPr/>
      </p:nvGrpSpPr>
      <p:grpSpPr>
        <a:xfrm>
          <a:off x="0" y="0"/>
          <a:ext cx="0" cy="0"/>
          <a:chOff x="0" y="0"/>
          <a:chExt cx="0" cy="0"/>
        </a:xfrm>
      </p:grpSpPr>
      <p:grpSp>
        <p:nvGrpSpPr>
          <p:cNvPr id="4" name="Group 2">
            <a:extLst>
              <a:ext uri="{FF2B5EF4-FFF2-40B4-BE49-F238E27FC236}">
                <a16:creationId xmlns:a16="http://schemas.microsoft.com/office/drawing/2014/main" id="{1411D65D-7F70-6E7E-BA77-0EF5853DB9C5}"/>
              </a:ext>
            </a:extLst>
          </p:cNvPr>
          <p:cNvGrpSpPr>
            <a:grpSpLocks noGrp="1" noUngrp="1" noRot="1" noMove="1" noResize="1"/>
          </p:cNvGrpSpPr>
          <p:nvPr/>
        </p:nvGrpSpPr>
        <p:grpSpPr>
          <a:xfrm rot="16200000">
            <a:off x="3825490" y="-3886201"/>
            <a:ext cx="10637021" cy="18288001"/>
            <a:chOff x="0" y="-200775"/>
            <a:chExt cx="13716000" cy="24384000"/>
          </a:xfrm>
        </p:grpSpPr>
        <p:sp>
          <p:nvSpPr>
            <p:cNvPr id="5" name="Freeform 3">
              <a:extLst>
                <a:ext uri="{FF2B5EF4-FFF2-40B4-BE49-F238E27FC236}">
                  <a16:creationId xmlns:a16="http://schemas.microsoft.com/office/drawing/2014/main" id="{51B3674F-580E-72AF-6F57-5AA74C6BFB1F}"/>
                </a:ext>
              </a:extLst>
            </p:cNvPr>
            <p:cNvSpPr>
              <a:spLocks noGrp="1" noRot="1" noMove="1" noResize="1" noEditPoints="1" noAdjustHandles="1" noChangeArrowheads="1" noChangeShapeType="1"/>
            </p:cNvSpPr>
            <p:nvPr/>
          </p:nvSpPr>
          <p:spPr>
            <a:xfrm>
              <a:off x="0" y="-200775"/>
              <a:ext cx="13716000" cy="24384000"/>
            </a:xfrm>
            <a:custGeom>
              <a:avLst/>
              <a:gdLst/>
              <a:ahLst/>
              <a:cxnLst/>
              <a:rect l="l" t="t" r="r" b="b"/>
              <a:pathLst>
                <a:path w="13716000" h="24384000">
                  <a:moveTo>
                    <a:pt x="0" y="0"/>
                  </a:moveTo>
                  <a:lnTo>
                    <a:pt x="13716000" y="0"/>
                  </a:lnTo>
                  <a:lnTo>
                    <a:pt x="13716000" y="24384000"/>
                  </a:lnTo>
                  <a:lnTo>
                    <a:pt x="0" y="24384000"/>
                  </a:lnTo>
                  <a:lnTo>
                    <a:pt x="0" y="0"/>
                  </a:lnTo>
                  <a:close/>
                </a:path>
              </a:pathLst>
            </a:custGeom>
            <a:blipFill>
              <a:blip r:embed="rId3"/>
              <a:stretch>
                <a:fillRect l="-14761" r="-14761"/>
              </a:stretch>
            </a:blipFill>
          </p:spPr>
          <p:txBody>
            <a:bodyPr/>
            <a:lstStyle/>
            <a:p>
              <a:endParaRPr lang="en-US" sz="4083"/>
            </a:p>
          </p:txBody>
        </p:sp>
      </p:grpSp>
      <p:sp>
        <p:nvSpPr>
          <p:cNvPr id="3" name="Content Placeholder 2">
            <a:extLst>
              <a:ext uri="{FF2B5EF4-FFF2-40B4-BE49-F238E27FC236}">
                <a16:creationId xmlns:a16="http://schemas.microsoft.com/office/drawing/2014/main" id="{7D13C11D-B501-77D5-7004-24F199ED6F48}"/>
              </a:ext>
            </a:extLst>
          </p:cNvPr>
          <p:cNvSpPr>
            <a:spLocks noGrp="1"/>
          </p:cNvSpPr>
          <p:nvPr>
            <p:ph idx="1"/>
          </p:nvPr>
        </p:nvSpPr>
        <p:spPr>
          <a:xfrm>
            <a:off x="1257300" y="2248573"/>
            <a:ext cx="15773400" cy="6527007"/>
          </a:xfrm>
        </p:spPr>
        <p:txBody>
          <a:bodyPr>
            <a:noAutofit/>
          </a:bodyPr>
          <a:lstStyle/>
          <a:p>
            <a:r>
              <a:rPr lang="en-US" sz="4000"/>
              <a:t>Malachi depicts God using </a:t>
            </a:r>
            <a:r>
              <a:rPr lang="en-US" sz="4000" b="1"/>
              <a:t>irony</a:t>
            </a:r>
            <a:r>
              <a:rPr lang="en-US" sz="4000"/>
              <a:t> to reveal the absurdity of what His people were doing. </a:t>
            </a:r>
          </a:p>
          <a:p>
            <a:r>
              <a:rPr lang="en-US" sz="4000"/>
              <a:t>It would be hard to imagine giving a blemished animal as a gift to one’s governor, yet they didn’t think twice about offering the same to the Lord of the universe!</a:t>
            </a:r>
          </a:p>
        </p:txBody>
      </p:sp>
      <p:sp>
        <p:nvSpPr>
          <p:cNvPr id="6" name="Title 1">
            <a:extLst>
              <a:ext uri="{FF2B5EF4-FFF2-40B4-BE49-F238E27FC236}">
                <a16:creationId xmlns:a16="http://schemas.microsoft.com/office/drawing/2014/main" id="{4A4E69A5-E840-0A21-6A64-E339DA4E162E}"/>
              </a:ext>
            </a:extLst>
          </p:cNvPr>
          <p:cNvSpPr txBox="1">
            <a:spLocks/>
          </p:cNvSpPr>
          <p:nvPr/>
        </p:nvSpPr>
        <p:spPr>
          <a:xfrm>
            <a:off x="2514600" y="307493"/>
            <a:ext cx="15773400" cy="2032530"/>
          </a:xfrm>
          <a:prstGeom prst="rect">
            <a:avLst/>
          </a:prstGeom>
        </p:spPr>
        <p:txBody>
          <a:bodyPr vert="horz" lIns="91440" tIns="45720" rIns="91440" bIns="45720" rtlCol="0" anchor="ctr">
            <a:normAutofit/>
          </a:bodyPr>
          <a:lstStyle>
            <a:lvl1pPr algn="l" defTabSz="1371600" rtl="0" eaLnBrk="1" latinLnBrk="0" hangingPunct="1">
              <a:lnSpc>
                <a:spcPct val="90000"/>
              </a:lnSpc>
              <a:spcBef>
                <a:spcPct val="0"/>
              </a:spcBef>
              <a:buNone/>
              <a:defRPr sz="6600" kern="1200">
                <a:solidFill>
                  <a:schemeClr val="tx1"/>
                </a:solidFill>
                <a:latin typeface="+mj-lt"/>
                <a:ea typeface="+mj-ea"/>
                <a:cs typeface="+mj-cs"/>
              </a:defRPr>
            </a:lvl1pPr>
          </a:lstStyle>
          <a:p>
            <a:r>
              <a:rPr lang="en-SG" sz="4800" b="1" dirty="0"/>
              <a:t>Question 2 Discussion Notes</a:t>
            </a:r>
            <a:endParaRPr lang="en-SG" sz="4800" b="1" i="1" dirty="0"/>
          </a:p>
        </p:txBody>
      </p:sp>
      <p:sp>
        <p:nvSpPr>
          <p:cNvPr id="9" name="Freeform 8" descr="Postit Notes with solid fill">
            <a:extLst>
              <a:ext uri="{FF2B5EF4-FFF2-40B4-BE49-F238E27FC236}">
                <a16:creationId xmlns:a16="http://schemas.microsoft.com/office/drawing/2014/main" id="{E2BE55A6-21C5-0BB0-D1CF-08C38F3DF9E1}"/>
              </a:ext>
            </a:extLst>
          </p:cNvPr>
          <p:cNvSpPr/>
          <p:nvPr/>
        </p:nvSpPr>
        <p:spPr>
          <a:xfrm>
            <a:off x="1267692" y="820880"/>
            <a:ext cx="914400" cy="914400"/>
          </a:xfrm>
          <a:custGeom>
            <a:avLst/>
            <a:gdLst/>
            <a:ahLst/>
            <a:cxnLst/>
            <a:rect l="l" t="t" r="r" b="b"/>
            <a:pathLst>
              <a:path w="914400" h="914400">
                <a:moveTo>
                  <a:pt x="0" y="0"/>
                </a:moveTo>
                <a:lnTo>
                  <a:pt x="914400" y="0"/>
                </a:lnTo>
                <a:lnTo>
                  <a:pt x="914400" y="914400"/>
                </a:lnTo>
                <a:lnTo>
                  <a:pt x="0" y="91440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Tree>
    <p:extLst>
      <p:ext uri="{BB962C8B-B14F-4D97-AF65-F5344CB8AC3E}">
        <p14:creationId xmlns:p14="http://schemas.microsoft.com/office/powerpoint/2010/main" val="390254941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A0BB33-B795-0688-F1A5-2BB038DE4972}"/>
            </a:ext>
          </a:extLst>
        </p:cNvPr>
        <p:cNvGrpSpPr/>
        <p:nvPr/>
      </p:nvGrpSpPr>
      <p:grpSpPr>
        <a:xfrm>
          <a:off x="0" y="0"/>
          <a:ext cx="0" cy="0"/>
          <a:chOff x="0" y="0"/>
          <a:chExt cx="0" cy="0"/>
        </a:xfrm>
      </p:grpSpPr>
      <p:sp>
        <p:nvSpPr>
          <p:cNvPr id="7" name="Freeform 3">
            <a:extLst>
              <a:ext uri="{FF2B5EF4-FFF2-40B4-BE49-F238E27FC236}">
                <a16:creationId xmlns:a16="http://schemas.microsoft.com/office/drawing/2014/main" id="{D07C9B62-C541-6CA9-D52A-49CFB2B36E1C}"/>
              </a:ext>
            </a:extLst>
          </p:cNvPr>
          <p:cNvSpPr>
            <a:spLocks noGrp="1" noRot="1" noMove="1" noResize="1" noEditPoints="1" noAdjustHandles="1" noChangeArrowheads="1" noChangeShapeType="1"/>
          </p:cNvSpPr>
          <p:nvPr/>
        </p:nvSpPr>
        <p:spPr>
          <a:xfrm rot="16200000">
            <a:off x="3886200" y="-4018548"/>
            <a:ext cx="10515600" cy="18552695"/>
          </a:xfrm>
          <a:custGeom>
            <a:avLst/>
            <a:gdLst/>
            <a:ahLst/>
            <a:cxnLst/>
            <a:rect l="l" t="t" r="r" b="b"/>
            <a:pathLst>
              <a:path w="13716000" h="24384000">
                <a:moveTo>
                  <a:pt x="0" y="0"/>
                </a:moveTo>
                <a:lnTo>
                  <a:pt x="13716000" y="0"/>
                </a:lnTo>
                <a:lnTo>
                  <a:pt x="13716000" y="24384000"/>
                </a:lnTo>
                <a:lnTo>
                  <a:pt x="0" y="24384000"/>
                </a:lnTo>
                <a:lnTo>
                  <a:pt x="0" y="0"/>
                </a:lnTo>
                <a:close/>
              </a:path>
            </a:pathLst>
          </a:custGeom>
          <a:blipFill>
            <a:blip r:embed="rId3"/>
            <a:stretch>
              <a:fillRect l="-14761" r="-14761"/>
            </a:stretch>
          </a:blipFill>
        </p:spPr>
        <p:txBody>
          <a:bodyPr/>
          <a:lstStyle/>
          <a:p>
            <a:endParaRPr lang="en-US"/>
          </a:p>
        </p:txBody>
      </p:sp>
      <p:sp>
        <p:nvSpPr>
          <p:cNvPr id="2" name="Title 1">
            <a:extLst>
              <a:ext uri="{FF2B5EF4-FFF2-40B4-BE49-F238E27FC236}">
                <a16:creationId xmlns:a16="http://schemas.microsoft.com/office/drawing/2014/main" id="{BB812F8C-178F-7B55-3B89-8C8C62D30D6D}"/>
              </a:ext>
            </a:extLst>
          </p:cNvPr>
          <p:cNvSpPr>
            <a:spLocks noGrp="1"/>
          </p:cNvSpPr>
          <p:nvPr>
            <p:ph type="title"/>
          </p:nvPr>
        </p:nvSpPr>
        <p:spPr>
          <a:xfrm>
            <a:off x="1257300" y="559859"/>
            <a:ext cx="16006572" cy="2032530"/>
          </a:xfrm>
        </p:spPr>
        <p:txBody>
          <a:bodyPr>
            <a:normAutofit/>
          </a:bodyPr>
          <a:lstStyle/>
          <a:p>
            <a:r>
              <a:rPr lang="en-SG" sz="6000" b="1" spc="-300" dirty="0">
                <a:solidFill>
                  <a:schemeClr val="bg1"/>
                </a:solidFill>
              </a:rPr>
              <a:t>Crucial context: Who were the priests in Old Testament times?</a:t>
            </a:r>
            <a:endParaRPr lang="en-SG" sz="6000" b="1" i="1" spc="-300" dirty="0">
              <a:solidFill>
                <a:schemeClr val="bg1"/>
              </a:solidFill>
            </a:endParaRPr>
          </a:p>
        </p:txBody>
      </p:sp>
      <p:sp>
        <p:nvSpPr>
          <p:cNvPr id="3" name="Content Placeholder 2">
            <a:extLst>
              <a:ext uri="{FF2B5EF4-FFF2-40B4-BE49-F238E27FC236}">
                <a16:creationId xmlns:a16="http://schemas.microsoft.com/office/drawing/2014/main" id="{A8A28222-9CC5-1576-D6C6-6DF561D91BAE}"/>
              </a:ext>
            </a:extLst>
          </p:cNvPr>
          <p:cNvSpPr>
            <a:spLocks noGrp="1"/>
          </p:cNvSpPr>
          <p:nvPr>
            <p:ph idx="1"/>
          </p:nvPr>
        </p:nvSpPr>
        <p:spPr>
          <a:xfrm>
            <a:off x="1257300" y="2735328"/>
            <a:ext cx="15773400" cy="6075779"/>
          </a:xfrm>
        </p:spPr>
        <p:txBody>
          <a:bodyPr>
            <a:normAutofit/>
          </a:bodyPr>
          <a:lstStyle/>
          <a:p>
            <a:pPr lvl="0"/>
            <a:r>
              <a:rPr lang="en-US" sz="4000" dirty="0">
                <a:solidFill>
                  <a:schemeClr val="bg1"/>
                </a:solidFill>
              </a:rPr>
              <a:t>In the context of Malachi, there is no distinction made between the priests and the Levites whether in rank or function. They played the “dual roles of worship leader and teacher”, and were “the ‘national leaders’” of Judah over “the citizens of the province”.*</a:t>
            </a:r>
          </a:p>
          <a:p>
            <a:pPr lvl="0"/>
            <a:r>
              <a:rPr lang="en-US" sz="4000" dirty="0">
                <a:solidFill>
                  <a:schemeClr val="bg1"/>
                </a:solidFill>
              </a:rPr>
              <a:t>The Israelite priests were appointed by God as mediators between the divine and human realms, in charge of the temple duties (which included the sacrificial offerings) and of teaching and instructing the people (Mal 2:5-9).</a:t>
            </a:r>
          </a:p>
        </p:txBody>
      </p:sp>
      <p:sp>
        <p:nvSpPr>
          <p:cNvPr id="4" name="TextBox 3">
            <a:extLst>
              <a:ext uri="{FF2B5EF4-FFF2-40B4-BE49-F238E27FC236}">
                <a16:creationId xmlns:a16="http://schemas.microsoft.com/office/drawing/2014/main" id="{392EF2C5-054A-335C-5272-A613349AF231}"/>
              </a:ext>
            </a:extLst>
          </p:cNvPr>
          <p:cNvSpPr txBox="1"/>
          <p:nvPr/>
        </p:nvSpPr>
        <p:spPr>
          <a:xfrm>
            <a:off x="1257300" y="9370966"/>
            <a:ext cx="16818965" cy="584775"/>
          </a:xfrm>
          <a:prstGeom prst="rect">
            <a:avLst/>
          </a:prstGeom>
          <a:noFill/>
        </p:spPr>
        <p:txBody>
          <a:bodyPr wrap="square" rtlCol="0">
            <a:spAutoFit/>
          </a:bodyPr>
          <a:lstStyle/>
          <a:p>
            <a:r>
              <a:rPr lang="en-US" sz="3200">
                <a:solidFill>
                  <a:schemeClr val="bg1"/>
                </a:solidFill>
              </a:rPr>
              <a:t>*</a:t>
            </a:r>
            <a:r>
              <a:rPr lang="en-SG" sz="2400">
                <a:solidFill>
                  <a:schemeClr val="bg1"/>
                </a:solidFill>
              </a:rPr>
              <a:t>Hill, Andrew. </a:t>
            </a:r>
            <a:r>
              <a:rPr lang="en-SG" sz="2400" i="1">
                <a:solidFill>
                  <a:schemeClr val="bg1"/>
                </a:solidFill>
              </a:rPr>
              <a:t>Haggai, Zechariah and Malachi</a:t>
            </a:r>
            <a:r>
              <a:rPr lang="en-SG" sz="2400">
                <a:solidFill>
                  <a:schemeClr val="bg1"/>
                </a:solidFill>
              </a:rPr>
              <a:t>.</a:t>
            </a:r>
            <a:endParaRPr lang="en-SG" sz="3200">
              <a:solidFill>
                <a:schemeClr val="bg1"/>
              </a:solidFill>
            </a:endParaRPr>
          </a:p>
        </p:txBody>
      </p:sp>
    </p:spTree>
    <p:extLst>
      <p:ext uri="{BB962C8B-B14F-4D97-AF65-F5344CB8AC3E}">
        <p14:creationId xmlns:p14="http://schemas.microsoft.com/office/powerpoint/2010/main" val="14205240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57044E-5276-3474-1AB1-BD993771373B}"/>
            </a:ext>
          </a:extLst>
        </p:cNvPr>
        <p:cNvGrpSpPr/>
        <p:nvPr/>
      </p:nvGrpSpPr>
      <p:grpSpPr>
        <a:xfrm>
          <a:off x="0" y="0"/>
          <a:ext cx="0" cy="0"/>
          <a:chOff x="0" y="0"/>
          <a:chExt cx="0" cy="0"/>
        </a:xfrm>
      </p:grpSpPr>
      <p:sp>
        <p:nvSpPr>
          <p:cNvPr id="5" name="Freeform 3">
            <a:extLst>
              <a:ext uri="{FF2B5EF4-FFF2-40B4-BE49-F238E27FC236}">
                <a16:creationId xmlns:a16="http://schemas.microsoft.com/office/drawing/2014/main" id="{9388336E-A478-8AFD-430E-61CD77F4C25D}"/>
              </a:ext>
            </a:extLst>
          </p:cNvPr>
          <p:cNvSpPr>
            <a:spLocks noGrp="1" noRot="1" noMove="1" noResize="1" noEditPoints="1" noAdjustHandles="1" noChangeArrowheads="1" noChangeShapeType="1"/>
          </p:cNvSpPr>
          <p:nvPr/>
        </p:nvSpPr>
        <p:spPr>
          <a:xfrm rot="16200000">
            <a:off x="3886200" y="-4018548"/>
            <a:ext cx="10515600" cy="18552695"/>
          </a:xfrm>
          <a:custGeom>
            <a:avLst/>
            <a:gdLst/>
            <a:ahLst/>
            <a:cxnLst/>
            <a:rect l="l" t="t" r="r" b="b"/>
            <a:pathLst>
              <a:path w="13716000" h="24384000">
                <a:moveTo>
                  <a:pt x="0" y="0"/>
                </a:moveTo>
                <a:lnTo>
                  <a:pt x="13716000" y="0"/>
                </a:lnTo>
                <a:lnTo>
                  <a:pt x="13716000" y="24384000"/>
                </a:lnTo>
                <a:lnTo>
                  <a:pt x="0" y="24384000"/>
                </a:lnTo>
                <a:lnTo>
                  <a:pt x="0" y="0"/>
                </a:lnTo>
                <a:close/>
              </a:path>
            </a:pathLst>
          </a:custGeom>
          <a:blipFill>
            <a:blip r:embed="rId3"/>
            <a:stretch>
              <a:fillRect l="-14761" r="-14761"/>
            </a:stretch>
          </a:blipFill>
        </p:spPr>
        <p:txBody>
          <a:bodyPr/>
          <a:lstStyle/>
          <a:p>
            <a:endParaRPr lang="en-US"/>
          </a:p>
        </p:txBody>
      </p:sp>
      <p:sp>
        <p:nvSpPr>
          <p:cNvPr id="8" name="Title 1">
            <a:extLst>
              <a:ext uri="{FF2B5EF4-FFF2-40B4-BE49-F238E27FC236}">
                <a16:creationId xmlns:a16="http://schemas.microsoft.com/office/drawing/2014/main" id="{A86CAA9B-B828-43EA-63E8-A5D5DE2E9BC9}"/>
              </a:ext>
            </a:extLst>
          </p:cNvPr>
          <p:cNvSpPr>
            <a:spLocks noGrp="1"/>
          </p:cNvSpPr>
          <p:nvPr>
            <p:ph type="title"/>
          </p:nvPr>
        </p:nvSpPr>
        <p:spPr>
          <a:xfrm>
            <a:off x="1257300" y="401555"/>
            <a:ext cx="15773400" cy="1988345"/>
          </a:xfrm>
        </p:spPr>
        <p:txBody>
          <a:bodyPr>
            <a:normAutofit/>
          </a:bodyPr>
          <a:lstStyle/>
          <a:p>
            <a:r>
              <a:rPr lang="en-SG" sz="6000" b="1" spc="-300" dirty="0">
                <a:solidFill>
                  <a:schemeClr val="bg1"/>
                </a:solidFill>
              </a:rPr>
              <a:t>Crucial context: Who are God’s priests today?</a:t>
            </a:r>
            <a:endParaRPr lang="en-SG" sz="6000" b="1" i="1" spc="-300" dirty="0">
              <a:solidFill>
                <a:schemeClr val="bg1"/>
              </a:solidFill>
            </a:endParaRPr>
          </a:p>
        </p:txBody>
      </p:sp>
      <p:sp>
        <p:nvSpPr>
          <p:cNvPr id="3" name="Content Placeholder 2">
            <a:extLst>
              <a:ext uri="{FF2B5EF4-FFF2-40B4-BE49-F238E27FC236}">
                <a16:creationId xmlns:a16="http://schemas.microsoft.com/office/drawing/2014/main" id="{DDA0AEEA-8AB5-9795-38FB-816CD2F60A91}"/>
              </a:ext>
            </a:extLst>
          </p:cNvPr>
          <p:cNvSpPr>
            <a:spLocks noGrp="1"/>
          </p:cNvSpPr>
          <p:nvPr>
            <p:ph idx="1"/>
          </p:nvPr>
        </p:nvSpPr>
        <p:spPr>
          <a:xfrm>
            <a:off x="1257300" y="2164961"/>
            <a:ext cx="15847518" cy="8133483"/>
          </a:xfrm>
        </p:spPr>
        <p:txBody>
          <a:bodyPr vert="horz" lIns="91440" tIns="45720" rIns="91440" bIns="45720" rtlCol="0" anchor="t">
            <a:normAutofit/>
          </a:bodyPr>
          <a:lstStyle/>
          <a:p>
            <a:pPr lvl="0"/>
            <a:r>
              <a:rPr lang="en-SG" sz="4000" dirty="0">
                <a:solidFill>
                  <a:schemeClr val="bg1"/>
                </a:solidFill>
              </a:rPr>
              <a:t>It may be easy to assume that learning from the priests’ actions and attitudes in Malachi only applies to religious leaders and teachers of our day.</a:t>
            </a:r>
          </a:p>
          <a:p>
            <a:pPr lvl="0"/>
            <a:r>
              <a:rPr lang="en-SG" sz="4000" dirty="0">
                <a:solidFill>
                  <a:schemeClr val="bg1"/>
                </a:solidFill>
              </a:rPr>
              <a:t>Yet, the NT, through passages like 1 Pet 2:9, teaches us that </a:t>
            </a:r>
            <a:r>
              <a:rPr lang="en-SG" sz="4000" b="1" i="1" dirty="0">
                <a:solidFill>
                  <a:schemeClr val="bg1"/>
                </a:solidFill>
              </a:rPr>
              <a:t>all believers in Christ are priests!</a:t>
            </a:r>
          </a:p>
          <a:p>
            <a:pPr lvl="0"/>
            <a:r>
              <a:rPr lang="en-SG" sz="4000" dirty="0">
                <a:solidFill>
                  <a:schemeClr val="bg1"/>
                </a:solidFill>
              </a:rPr>
              <a:t>As we are called not only to be disciples but disciple-makers, we are called similarly to walk with God in peace and uprightness, guarding knowledge and instruction as part of our gospel witness to those around us.</a:t>
            </a:r>
          </a:p>
          <a:p>
            <a:pPr lvl="0"/>
            <a:endParaRPr lang="en-SG" sz="4000" dirty="0">
              <a:solidFill>
                <a:schemeClr val="bg1"/>
              </a:solidFill>
            </a:endParaRPr>
          </a:p>
          <a:p>
            <a:r>
              <a:rPr lang="en-SG" sz="4000" b="1" i="1" dirty="0">
                <a:solidFill>
                  <a:schemeClr val="accent2"/>
                </a:solidFill>
              </a:rPr>
              <a:t>Why this matters</a:t>
            </a:r>
            <a:r>
              <a:rPr lang="en-SG" sz="4000" b="1" dirty="0">
                <a:solidFill>
                  <a:schemeClr val="accent2"/>
                </a:solidFill>
              </a:rPr>
              <a:t>: </a:t>
            </a:r>
            <a:r>
              <a:rPr lang="en-SG" sz="4000" i="1" dirty="0">
                <a:solidFill>
                  <a:schemeClr val="bg1"/>
                </a:solidFill>
              </a:rPr>
              <a:t>What God says to the priests is applicable to all of us as well (not just pastors), because we are His </a:t>
            </a:r>
            <a:r>
              <a:rPr lang="en-SG" sz="4000" b="1" i="1" dirty="0">
                <a:solidFill>
                  <a:schemeClr val="bg1"/>
                </a:solidFill>
              </a:rPr>
              <a:t>priests</a:t>
            </a:r>
            <a:r>
              <a:rPr lang="en-SG" sz="4000" i="1" dirty="0">
                <a:solidFill>
                  <a:schemeClr val="bg1"/>
                </a:solidFill>
              </a:rPr>
              <a:t> that </a:t>
            </a:r>
            <a:r>
              <a:rPr lang="en-SG" sz="4000" b="1" i="1" dirty="0">
                <a:solidFill>
                  <a:schemeClr val="bg1"/>
                </a:solidFill>
              </a:rPr>
              <a:t>bridge</a:t>
            </a:r>
            <a:r>
              <a:rPr lang="en-SG" sz="4000" i="1" dirty="0">
                <a:solidFill>
                  <a:schemeClr val="bg1"/>
                </a:solidFill>
              </a:rPr>
              <a:t> others to Him.</a:t>
            </a:r>
          </a:p>
        </p:txBody>
      </p:sp>
    </p:spTree>
    <p:extLst>
      <p:ext uri="{BB962C8B-B14F-4D97-AF65-F5344CB8AC3E}">
        <p14:creationId xmlns:p14="http://schemas.microsoft.com/office/powerpoint/2010/main" val="197535602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9C5903-FDDD-063A-CF15-89C7733B6F5B}"/>
            </a:ext>
          </a:extLst>
        </p:cNvPr>
        <p:cNvGrpSpPr/>
        <p:nvPr/>
      </p:nvGrpSpPr>
      <p:grpSpPr>
        <a:xfrm>
          <a:off x="0" y="0"/>
          <a:ext cx="0" cy="0"/>
          <a:chOff x="0" y="0"/>
          <a:chExt cx="0" cy="0"/>
        </a:xfrm>
      </p:grpSpPr>
      <p:grpSp>
        <p:nvGrpSpPr>
          <p:cNvPr id="4" name="Group 2">
            <a:extLst>
              <a:ext uri="{FF2B5EF4-FFF2-40B4-BE49-F238E27FC236}">
                <a16:creationId xmlns:a16="http://schemas.microsoft.com/office/drawing/2014/main" id="{5EA43CCB-8643-64E2-4735-7F34701E79C1}"/>
              </a:ext>
            </a:extLst>
          </p:cNvPr>
          <p:cNvGrpSpPr>
            <a:grpSpLocks noGrp="1" noUngrp="1" noRot="1" noMove="1" noResize="1"/>
          </p:cNvGrpSpPr>
          <p:nvPr/>
        </p:nvGrpSpPr>
        <p:grpSpPr>
          <a:xfrm rot="16200000">
            <a:off x="3825490" y="-3825490"/>
            <a:ext cx="10637021" cy="18288001"/>
            <a:chOff x="0" y="-200775"/>
            <a:chExt cx="13716000" cy="24384000"/>
          </a:xfrm>
        </p:grpSpPr>
        <p:sp>
          <p:nvSpPr>
            <p:cNvPr id="5" name="Freeform 3">
              <a:extLst>
                <a:ext uri="{FF2B5EF4-FFF2-40B4-BE49-F238E27FC236}">
                  <a16:creationId xmlns:a16="http://schemas.microsoft.com/office/drawing/2014/main" id="{DD808EDE-EC1A-B5D1-0210-75F53F2BB7F3}"/>
                </a:ext>
              </a:extLst>
            </p:cNvPr>
            <p:cNvSpPr>
              <a:spLocks noGrp="1" noRot="1" noMove="1" noResize="1" noEditPoints="1" noAdjustHandles="1" noChangeArrowheads="1" noChangeShapeType="1"/>
            </p:cNvSpPr>
            <p:nvPr/>
          </p:nvSpPr>
          <p:spPr>
            <a:xfrm>
              <a:off x="0" y="-200775"/>
              <a:ext cx="13716000" cy="24384000"/>
            </a:xfrm>
            <a:custGeom>
              <a:avLst/>
              <a:gdLst/>
              <a:ahLst/>
              <a:cxnLst/>
              <a:rect l="l" t="t" r="r" b="b"/>
              <a:pathLst>
                <a:path w="13716000" h="24384000">
                  <a:moveTo>
                    <a:pt x="0" y="0"/>
                  </a:moveTo>
                  <a:lnTo>
                    <a:pt x="13716000" y="0"/>
                  </a:lnTo>
                  <a:lnTo>
                    <a:pt x="13716000" y="24384000"/>
                  </a:lnTo>
                  <a:lnTo>
                    <a:pt x="0" y="24384000"/>
                  </a:lnTo>
                  <a:lnTo>
                    <a:pt x="0" y="0"/>
                  </a:lnTo>
                  <a:close/>
                </a:path>
              </a:pathLst>
            </a:custGeom>
            <a:blipFill>
              <a:blip r:embed="rId3"/>
              <a:stretch>
                <a:fillRect l="-14761" r="-14761"/>
              </a:stretch>
            </a:blipFill>
          </p:spPr>
          <p:txBody>
            <a:bodyPr/>
            <a:lstStyle/>
            <a:p>
              <a:endParaRPr lang="en-US" sz="4083"/>
            </a:p>
          </p:txBody>
        </p:sp>
      </p:grpSp>
      <p:sp>
        <p:nvSpPr>
          <p:cNvPr id="3" name="Content Placeholder 2">
            <a:extLst>
              <a:ext uri="{FF2B5EF4-FFF2-40B4-BE49-F238E27FC236}">
                <a16:creationId xmlns:a16="http://schemas.microsoft.com/office/drawing/2014/main" id="{86E3F46C-667B-10F1-7547-05E97FECB15F}"/>
              </a:ext>
            </a:extLst>
          </p:cNvPr>
          <p:cNvSpPr>
            <a:spLocks noGrp="1"/>
          </p:cNvSpPr>
          <p:nvPr>
            <p:ph idx="1"/>
          </p:nvPr>
        </p:nvSpPr>
        <p:spPr>
          <a:xfrm>
            <a:off x="1038686" y="2038105"/>
            <a:ext cx="16773993" cy="7701080"/>
          </a:xfrm>
        </p:spPr>
        <p:txBody>
          <a:bodyPr>
            <a:normAutofit/>
          </a:bodyPr>
          <a:lstStyle/>
          <a:p>
            <a:pPr marL="0" indent="0">
              <a:buNone/>
            </a:pPr>
            <a:endParaRPr lang="en-SG" sz="4800" b="1"/>
          </a:p>
          <a:p>
            <a:pPr marL="0" indent="0">
              <a:buNone/>
            </a:pPr>
            <a:r>
              <a:rPr lang="en-SG" sz="4800" b="1"/>
              <a:t>Read Malachi 1:12 to 2:9 and answer Questions 3 to 5</a:t>
            </a:r>
          </a:p>
          <a:p>
            <a:pPr marL="0" indent="0">
              <a:buNone/>
            </a:pPr>
            <a:endParaRPr lang="en-SG" sz="4800" b="1"/>
          </a:p>
          <a:p>
            <a:pPr marL="771525" indent="-771525">
              <a:buFont typeface="+mj-lt"/>
              <a:buAutoNum type="arabicPeriod" startAt="3"/>
            </a:pPr>
            <a:r>
              <a:rPr lang="en-US" sz="4000"/>
              <a:t>Looking at 1:12-13, what seem to be some of the attitudes behind the priests’ actions in allowing this problematic situation to occur?</a:t>
            </a:r>
          </a:p>
          <a:p>
            <a:pPr marL="771525" indent="-771525">
              <a:buFont typeface="+mj-lt"/>
              <a:buAutoNum type="arabicPeriod" startAt="3"/>
            </a:pPr>
            <a:r>
              <a:rPr lang="en-SG" sz="4000"/>
              <a:t>In 2:1-3, what shocks you the most out of all the things that God says here to the priests? Why?</a:t>
            </a:r>
          </a:p>
          <a:p>
            <a:pPr marL="771525" indent="-771525">
              <a:buFont typeface="+mj-lt"/>
              <a:buAutoNum type="arabicPeriod" startAt="3"/>
            </a:pPr>
            <a:r>
              <a:rPr lang="en-SG" sz="4000"/>
              <a:t>What was God expecting from the priests, as reflected in his covenant with Levi (2:4-9)?</a:t>
            </a:r>
          </a:p>
        </p:txBody>
      </p:sp>
      <p:sp>
        <p:nvSpPr>
          <p:cNvPr id="6" name="Title 1">
            <a:extLst>
              <a:ext uri="{FF2B5EF4-FFF2-40B4-BE49-F238E27FC236}">
                <a16:creationId xmlns:a16="http://schemas.microsoft.com/office/drawing/2014/main" id="{1EE1A8E5-DA67-F91C-1AAE-435B2AB398E8}"/>
              </a:ext>
            </a:extLst>
          </p:cNvPr>
          <p:cNvSpPr txBox="1">
            <a:spLocks/>
          </p:cNvSpPr>
          <p:nvPr/>
        </p:nvSpPr>
        <p:spPr>
          <a:xfrm>
            <a:off x="1038686" y="400651"/>
            <a:ext cx="15773400" cy="2032530"/>
          </a:xfrm>
          <a:prstGeom prst="rect">
            <a:avLst/>
          </a:prstGeom>
        </p:spPr>
        <p:txBody>
          <a:bodyPr vert="horz" lIns="91440" tIns="45720" rIns="91440" bIns="45720" rtlCol="0" anchor="ctr">
            <a:normAutofit/>
          </a:bodyPr>
          <a:lstStyle>
            <a:lvl1pPr algn="l" defTabSz="1371600" rtl="0" eaLnBrk="1" latinLnBrk="0" hangingPunct="1">
              <a:lnSpc>
                <a:spcPct val="90000"/>
              </a:lnSpc>
              <a:spcBef>
                <a:spcPct val="0"/>
              </a:spcBef>
              <a:buNone/>
              <a:defRPr sz="6600" kern="1200">
                <a:solidFill>
                  <a:schemeClr val="tx1"/>
                </a:solidFill>
                <a:latin typeface="+mj-lt"/>
                <a:ea typeface="+mj-ea"/>
                <a:cs typeface="+mj-cs"/>
              </a:defRPr>
            </a:lvl1pPr>
          </a:lstStyle>
          <a:p>
            <a:r>
              <a:rPr lang="en-SG" sz="6000" b="1"/>
              <a:t>Activity 2: Read &amp; Discuss</a:t>
            </a:r>
            <a:endParaRPr lang="en-SG" sz="6000" b="1" i="1"/>
          </a:p>
        </p:txBody>
      </p:sp>
      <p:sp>
        <p:nvSpPr>
          <p:cNvPr id="7" name="AutoShape 3">
            <a:extLst>
              <a:ext uri="{FF2B5EF4-FFF2-40B4-BE49-F238E27FC236}">
                <a16:creationId xmlns:a16="http://schemas.microsoft.com/office/drawing/2014/main" id="{70390334-136E-1A32-35B2-A7A84496A91F}"/>
              </a:ext>
            </a:extLst>
          </p:cNvPr>
          <p:cNvSpPr/>
          <p:nvPr/>
        </p:nvSpPr>
        <p:spPr>
          <a:xfrm flipV="1">
            <a:off x="1038686" y="2038105"/>
            <a:ext cx="16002000" cy="0"/>
          </a:xfrm>
          <a:prstGeom prst="line">
            <a:avLst/>
          </a:prstGeom>
          <a:ln w="28575" cap="flat">
            <a:solidFill>
              <a:schemeClr val="tx1">
                <a:alpha val="53000"/>
              </a:schemeClr>
            </a:solidFill>
            <a:prstDash val="solid"/>
            <a:headEnd type="none" w="sm" len="sm"/>
            <a:tailEnd type="none" w="sm" len="sm"/>
          </a:ln>
        </p:spPr>
        <p:txBody>
          <a:bodyPr/>
          <a:lstStyle/>
          <a:p>
            <a:endParaRPr lang="en-US" b="1"/>
          </a:p>
        </p:txBody>
      </p:sp>
    </p:spTree>
    <p:extLst>
      <p:ext uri="{BB962C8B-B14F-4D97-AF65-F5344CB8AC3E}">
        <p14:creationId xmlns:p14="http://schemas.microsoft.com/office/powerpoint/2010/main" val="271233915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4651F6-58D1-9123-D43F-A69208E19E99}"/>
            </a:ext>
          </a:extLst>
        </p:cNvPr>
        <p:cNvGrpSpPr/>
        <p:nvPr/>
      </p:nvGrpSpPr>
      <p:grpSpPr>
        <a:xfrm>
          <a:off x="0" y="0"/>
          <a:ext cx="0" cy="0"/>
          <a:chOff x="0" y="0"/>
          <a:chExt cx="0" cy="0"/>
        </a:xfrm>
      </p:grpSpPr>
      <p:grpSp>
        <p:nvGrpSpPr>
          <p:cNvPr id="4" name="Group 2">
            <a:extLst>
              <a:ext uri="{FF2B5EF4-FFF2-40B4-BE49-F238E27FC236}">
                <a16:creationId xmlns:a16="http://schemas.microsoft.com/office/drawing/2014/main" id="{78050290-A926-FA6A-9BC9-ACA8A67DDC20}"/>
              </a:ext>
            </a:extLst>
          </p:cNvPr>
          <p:cNvGrpSpPr>
            <a:grpSpLocks noGrp="1" noUngrp="1" noRot="1" noMove="1" noResize="1"/>
          </p:cNvGrpSpPr>
          <p:nvPr/>
        </p:nvGrpSpPr>
        <p:grpSpPr>
          <a:xfrm rot="16200000">
            <a:off x="3825490" y="-3886201"/>
            <a:ext cx="10637021" cy="18288001"/>
            <a:chOff x="0" y="-200775"/>
            <a:chExt cx="13716000" cy="24384000"/>
          </a:xfrm>
        </p:grpSpPr>
        <p:sp>
          <p:nvSpPr>
            <p:cNvPr id="5" name="Freeform 3">
              <a:extLst>
                <a:ext uri="{FF2B5EF4-FFF2-40B4-BE49-F238E27FC236}">
                  <a16:creationId xmlns:a16="http://schemas.microsoft.com/office/drawing/2014/main" id="{4CF33868-217B-4056-F545-EC0CC4217500}"/>
                </a:ext>
              </a:extLst>
            </p:cNvPr>
            <p:cNvSpPr>
              <a:spLocks noGrp="1" noRot="1" noMove="1" noResize="1" noEditPoints="1" noAdjustHandles="1" noChangeArrowheads="1" noChangeShapeType="1"/>
            </p:cNvSpPr>
            <p:nvPr/>
          </p:nvSpPr>
          <p:spPr>
            <a:xfrm>
              <a:off x="0" y="-200775"/>
              <a:ext cx="13716000" cy="24384000"/>
            </a:xfrm>
            <a:custGeom>
              <a:avLst/>
              <a:gdLst/>
              <a:ahLst/>
              <a:cxnLst/>
              <a:rect l="l" t="t" r="r" b="b"/>
              <a:pathLst>
                <a:path w="13716000" h="24384000">
                  <a:moveTo>
                    <a:pt x="0" y="0"/>
                  </a:moveTo>
                  <a:lnTo>
                    <a:pt x="13716000" y="0"/>
                  </a:lnTo>
                  <a:lnTo>
                    <a:pt x="13716000" y="24384000"/>
                  </a:lnTo>
                  <a:lnTo>
                    <a:pt x="0" y="24384000"/>
                  </a:lnTo>
                  <a:lnTo>
                    <a:pt x="0" y="0"/>
                  </a:lnTo>
                  <a:close/>
                </a:path>
              </a:pathLst>
            </a:custGeom>
            <a:blipFill>
              <a:blip r:embed="rId3"/>
              <a:stretch>
                <a:fillRect l="-14761" r="-14761"/>
              </a:stretch>
            </a:blipFill>
          </p:spPr>
          <p:txBody>
            <a:bodyPr/>
            <a:lstStyle/>
            <a:p>
              <a:endParaRPr lang="en-US" sz="4083"/>
            </a:p>
          </p:txBody>
        </p:sp>
      </p:grpSp>
      <p:sp>
        <p:nvSpPr>
          <p:cNvPr id="2" name="Title 1">
            <a:extLst>
              <a:ext uri="{FF2B5EF4-FFF2-40B4-BE49-F238E27FC236}">
                <a16:creationId xmlns:a16="http://schemas.microsoft.com/office/drawing/2014/main" id="{6F16A046-1DCC-3785-5009-DE720B206502}"/>
              </a:ext>
            </a:extLst>
          </p:cNvPr>
          <p:cNvSpPr>
            <a:spLocks noGrp="1"/>
          </p:cNvSpPr>
          <p:nvPr>
            <p:ph type="title"/>
          </p:nvPr>
        </p:nvSpPr>
        <p:spPr>
          <a:xfrm>
            <a:off x="2184818" y="413087"/>
            <a:ext cx="15773400" cy="1988345"/>
          </a:xfrm>
        </p:spPr>
        <p:txBody>
          <a:bodyPr>
            <a:normAutofit/>
          </a:bodyPr>
          <a:lstStyle/>
          <a:p>
            <a:r>
              <a:rPr lang="en-SG" sz="4800" b="1"/>
              <a:t>Question 3 Discussion Notes</a:t>
            </a:r>
            <a:endParaRPr lang="en-SG" sz="4800" b="1" i="1"/>
          </a:p>
        </p:txBody>
      </p:sp>
      <p:sp>
        <p:nvSpPr>
          <p:cNvPr id="3" name="Content Placeholder 2">
            <a:extLst>
              <a:ext uri="{FF2B5EF4-FFF2-40B4-BE49-F238E27FC236}">
                <a16:creationId xmlns:a16="http://schemas.microsoft.com/office/drawing/2014/main" id="{E30DD0AE-4D10-EA47-798A-9301A9C79D9F}"/>
              </a:ext>
            </a:extLst>
          </p:cNvPr>
          <p:cNvSpPr>
            <a:spLocks noGrp="1"/>
          </p:cNvSpPr>
          <p:nvPr>
            <p:ph idx="1"/>
          </p:nvPr>
        </p:nvSpPr>
        <p:spPr>
          <a:xfrm>
            <a:off x="1184226" y="2336428"/>
            <a:ext cx="16279022" cy="7701080"/>
          </a:xfrm>
        </p:spPr>
        <p:txBody>
          <a:bodyPr vert="horz" lIns="91440" tIns="45720" rIns="91440" bIns="45720" rtlCol="0" anchor="t">
            <a:normAutofit/>
          </a:bodyPr>
          <a:lstStyle/>
          <a:p>
            <a:r>
              <a:rPr lang="en-US" sz="4000" dirty="0"/>
              <a:t>The priests had a </a:t>
            </a:r>
            <a:r>
              <a:rPr lang="en-US" sz="4000" b="1" dirty="0"/>
              <a:t>low view</a:t>
            </a:r>
            <a:r>
              <a:rPr lang="en-US" sz="4000" dirty="0"/>
              <a:t> of the Lord’s altar and sacrifices offered. They could have been influencing the people with their view – “you say that the Lord’s table is polluted … the food may be despised” (v7, 12).</a:t>
            </a:r>
          </a:p>
          <a:p>
            <a:r>
              <a:rPr lang="en-US" sz="4000" dirty="0"/>
              <a:t>The priests considered the rituals of offering and sacrifice a </a:t>
            </a:r>
            <a:r>
              <a:rPr lang="en-US" sz="4000" b="1" dirty="0"/>
              <a:t>chore</a:t>
            </a:r>
            <a:r>
              <a:rPr lang="en-US" sz="4000" dirty="0"/>
              <a:t> and treated it with contempt - “you say, ‘what a weariness this is’, and you snort at it” (v13)</a:t>
            </a:r>
          </a:p>
          <a:p>
            <a:r>
              <a:rPr lang="en-US" sz="4000" dirty="0"/>
              <a:t>The priests’ repeated questioning “how have we polluted you?” sounds like </a:t>
            </a:r>
            <a:r>
              <a:rPr lang="en-US" sz="4000" b="1" dirty="0"/>
              <a:t>feigned innocence</a:t>
            </a:r>
            <a:r>
              <a:rPr lang="en-US" sz="4000" dirty="0"/>
              <a:t> – a refusal to admit wrong, despite knowing they had displeased God.</a:t>
            </a:r>
          </a:p>
          <a:p>
            <a:pPr marL="0" indent="0">
              <a:buNone/>
            </a:pPr>
            <a:endParaRPr lang="en-US" sz="4000" b="1" dirty="0"/>
          </a:p>
          <a:p>
            <a:pPr marL="0" indent="0">
              <a:buNone/>
            </a:pPr>
            <a:r>
              <a:rPr lang="en-US" sz="4000" b="1" i="1" dirty="0">
                <a:solidFill>
                  <a:schemeClr val="accent2">
                    <a:lumMod val="75000"/>
                  </a:schemeClr>
                </a:solidFill>
              </a:rPr>
              <a:t>Why this matters</a:t>
            </a:r>
            <a:r>
              <a:rPr lang="en-US" sz="4000" i="1" dirty="0">
                <a:solidFill>
                  <a:schemeClr val="accent2">
                    <a:lumMod val="75000"/>
                  </a:schemeClr>
                </a:solidFill>
              </a:rPr>
              <a:t>: </a:t>
            </a:r>
            <a:r>
              <a:rPr lang="en-US" sz="4000" i="1" dirty="0"/>
              <a:t>do we find worshipping and serving God a </a:t>
            </a:r>
            <a:r>
              <a:rPr lang="en-US" sz="4000" b="1" i="1" dirty="0"/>
              <a:t>chore</a:t>
            </a:r>
            <a:r>
              <a:rPr lang="en-US" sz="4000" i="1" dirty="0"/>
              <a:t> or a </a:t>
            </a:r>
            <a:r>
              <a:rPr lang="en-US" sz="4000" b="1" i="1" dirty="0"/>
              <a:t>privilege</a:t>
            </a:r>
            <a:r>
              <a:rPr lang="en-US" sz="4000" i="1" dirty="0"/>
              <a:t>?</a:t>
            </a:r>
          </a:p>
        </p:txBody>
      </p:sp>
      <p:sp>
        <p:nvSpPr>
          <p:cNvPr id="6" name="Freeform 8" descr="Postit Notes with solid fill">
            <a:extLst>
              <a:ext uri="{FF2B5EF4-FFF2-40B4-BE49-F238E27FC236}">
                <a16:creationId xmlns:a16="http://schemas.microsoft.com/office/drawing/2014/main" id="{ACAA16B7-BC79-A9A2-057B-D4023B0F9FD0}"/>
              </a:ext>
            </a:extLst>
          </p:cNvPr>
          <p:cNvSpPr/>
          <p:nvPr/>
        </p:nvSpPr>
        <p:spPr>
          <a:xfrm>
            <a:off x="1122218" y="883226"/>
            <a:ext cx="914400" cy="914400"/>
          </a:xfrm>
          <a:custGeom>
            <a:avLst/>
            <a:gdLst/>
            <a:ahLst/>
            <a:cxnLst/>
            <a:rect l="l" t="t" r="r" b="b"/>
            <a:pathLst>
              <a:path w="914400" h="914400">
                <a:moveTo>
                  <a:pt x="0" y="0"/>
                </a:moveTo>
                <a:lnTo>
                  <a:pt x="914400" y="0"/>
                </a:lnTo>
                <a:lnTo>
                  <a:pt x="914400" y="914400"/>
                </a:lnTo>
                <a:lnTo>
                  <a:pt x="0" y="91440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Tree>
    <p:extLst>
      <p:ext uri="{BB962C8B-B14F-4D97-AF65-F5344CB8AC3E}">
        <p14:creationId xmlns:p14="http://schemas.microsoft.com/office/powerpoint/2010/main" val="317102926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D21DAD-0B12-17E1-07A4-F29E7F8DB7EB}"/>
            </a:ext>
          </a:extLst>
        </p:cNvPr>
        <p:cNvGrpSpPr/>
        <p:nvPr/>
      </p:nvGrpSpPr>
      <p:grpSpPr>
        <a:xfrm>
          <a:off x="0" y="0"/>
          <a:ext cx="0" cy="0"/>
          <a:chOff x="0" y="0"/>
          <a:chExt cx="0" cy="0"/>
        </a:xfrm>
      </p:grpSpPr>
      <p:grpSp>
        <p:nvGrpSpPr>
          <p:cNvPr id="4" name="Group 2">
            <a:extLst>
              <a:ext uri="{FF2B5EF4-FFF2-40B4-BE49-F238E27FC236}">
                <a16:creationId xmlns:a16="http://schemas.microsoft.com/office/drawing/2014/main" id="{3803280A-B2E1-0D20-5ABF-448A3971B901}"/>
              </a:ext>
            </a:extLst>
          </p:cNvPr>
          <p:cNvGrpSpPr>
            <a:grpSpLocks noGrp="1" noUngrp="1" noRot="1" noMove="1" noResize="1"/>
          </p:cNvGrpSpPr>
          <p:nvPr/>
        </p:nvGrpSpPr>
        <p:grpSpPr>
          <a:xfrm rot="16200000">
            <a:off x="3825490" y="-3825490"/>
            <a:ext cx="10637021" cy="18288001"/>
            <a:chOff x="0" y="-200775"/>
            <a:chExt cx="13716000" cy="24384000"/>
          </a:xfrm>
        </p:grpSpPr>
        <p:sp>
          <p:nvSpPr>
            <p:cNvPr id="6" name="Freeform 3">
              <a:extLst>
                <a:ext uri="{FF2B5EF4-FFF2-40B4-BE49-F238E27FC236}">
                  <a16:creationId xmlns:a16="http://schemas.microsoft.com/office/drawing/2014/main" id="{9EA32929-5747-E5D8-064D-2AED938C44BD}"/>
                </a:ext>
              </a:extLst>
            </p:cNvPr>
            <p:cNvSpPr>
              <a:spLocks noGrp="1" noRot="1" noMove="1" noResize="1" noEditPoints="1" noAdjustHandles="1" noChangeArrowheads="1" noChangeShapeType="1"/>
            </p:cNvSpPr>
            <p:nvPr/>
          </p:nvSpPr>
          <p:spPr>
            <a:xfrm>
              <a:off x="0" y="-200775"/>
              <a:ext cx="13716000" cy="24384000"/>
            </a:xfrm>
            <a:custGeom>
              <a:avLst/>
              <a:gdLst/>
              <a:ahLst/>
              <a:cxnLst/>
              <a:rect l="l" t="t" r="r" b="b"/>
              <a:pathLst>
                <a:path w="13716000" h="24384000">
                  <a:moveTo>
                    <a:pt x="0" y="0"/>
                  </a:moveTo>
                  <a:lnTo>
                    <a:pt x="13716000" y="0"/>
                  </a:lnTo>
                  <a:lnTo>
                    <a:pt x="13716000" y="24384000"/>
                  </a:lnTo>
                  <a:lnTo>
                    <a:pt x="0" y="24384000"/>
                  </a:lnTo>
                  <a:lnTo>
                    <a:pt x="0" y="0"/>
                  </a:lnTo>
                  <a:close/>
                </a:path>
              </a:pathLst>
            </a:custGeom>
            <a:blipFill>
              <a:blip r:embed="rId3"/>
              <a:stretch>
                <a:fillRect l="-14761" r="-14761"/>
              </a:stretch>
            </a:blipFill>
          </p:spPr>
          <p:txBody>
            <a:bodyPr/>
            <a:lstStyle/>
            <a:p>
              <a:endParaRPr lang="en-US" sz="4083"/>
            </a:p>
          </p:txBody>
        </p:sp>
      </p:grpSp>
      <p:sp>
        <p:nvSpPr>
          <p:cNvPr id="2" name="Title 1">
            <a:extLst>
              <a:ext uri="{FF2B5EF4-FFF2-40B4-BE49-F238E27FC236}">
                <a16:creationId xmlns:a16="http://schemas.microsoft.com/office/drawing/2014/main" id="{A46E1C4E-981A-EFBE-76DA-E1AD3376C8C0}"/>
              </a:ext>
            </a:extLst>
          </p:cNvPr>
          <p:cNvSpPr>
            <a:spLocks noGrp="1"/>
          </p:cNvSpPr>
          <p:nvPr>
            <p:ph type="title"/>
          </p:nvPr>
        </p:nvSpPr>
        <p:spPr>
          <a:xfrm>
            <a:off x="2364187" y="443134"/>
            <a:ext cx="15544801" cy="1988345"/>
          </a:xfrm>
        </p:spPr>
        <p:txBody>
          <a:bodyPr>
            <a:normAutofit/>
          </a:bodyPr>
          <a:lstStyle/>
          <a:p>
            <a:r>
              <a:rPr lang="en-SG" sz="4800" b="1"/>
              <a:t>Question 4 Discussion Notes</a:t>
            </a:r>
            <a:endParaRPr lang="en-SG" sz="4800" b="1" i="1"/>
          </a:p>
        </p:txBody>
      </p:sp>
      <p:sp>
        <p:nvSpPr>
          <p:cNvPr id="3" name="Content Placeholder 2">
            <a:extLst>
              <a:ext uri="{FF2B5EF4-FFF2-40B4-BE49-F238E27FC236}">
                <a16:creationId xmlns:a16="http://schemas.microsoft.com/office/drawing/2014/main" id="{AFACB062-0836-D674-5336-8F8A823C8447}"/>
              </a:ext>
            </a:extLst>
          </p:cNvPr>
          <p:cNvSpPr>
            <a:spLocks noGrp="1"/>
          </p:cNvSpPr>
          <p:nvPr>
            <p:ph idx="1"/>
          </p:nvPr>
        </p:nvSpPr>
        <p:spPr>
          <a:xfrm>
            <a:off x="1134995" y="2237672"/>
            <a:ext cx="16773993" cy="7999869"/>
          </a:xfrm>
        </p:spPr>
        <p:txBody>
          <a:bodyPr>
            <a:normAutofit/>
          </a:bodyPr>
          <a:lstStyle/>
          <a:p>
            <a:r>
              <a:rPr lang="en-US" sz="4000"/>
              <a:t>The prophet uses several shocking statements in God’s rebuke of the priests to convey the severity of their actions and jolt them awake.</a:t>
            </a:r>
          </a:p>
          <a:p>
            <a:r>
              <a:rPr lang="en-US" sz="4000"/>
              <a:t>“The curse” in Malachi 2:2 likely refers to the curses in the Mosaic covenant - consequences of disobedience (Deu 28:20). God was sending curses upon them!</a:t>
            </a:r>
          </a:p>
          <a:p>
            <a:r>
              <a:rPr lang="en-US" sz="4000"/>
              <a:t>“Curse your blessings” (2:2) imply that the priest’s role of blessing the people had been “inverted” and that the priest had become a curse to God’s people instead. Ouch!*</a:t>
            </a:r>
          </a:p>
          <a:p>
            <a:pPr marL="0" indent="0">
              <a:buNone/>
            </a:pPr>
            <a:endParaRPr lang="en-US" sz="4000"/>
          </a:p>
        </p:txBody>
      </p:sp>
      <p:sp>
        <p:nvSpPr>
          <p:cNvPr id="5" name="TextBox 4">
            <a:extLst>
              <a:ext uri="{FF2B5EF4-FFF2-40B4-BE49-F238E27FC236}">
                <a16:creationId xmlns:a16="http://schemas.microsoft.com/office/drawing/2014/main" id="{08B180E8-A906-5D16-0C2D-900964AD17AF}"/>
              </a:ext>
            </a:extLst>
          </p:cNvPr>
          <p:cNvSpPr txBox="1"/>
          <p:nvPr/>
        </p:nvSpPr>
        <p:spPr>
          <a:xfrm>
            <a:off x="1267692" y="9549246"/>
            <a:ext cx="16818965" cy="523220"/>
          </a:xfrm>
          <a:prstGeom prst="rect">
            <a:avLst/>
          </a:prstGeom>
          <a:noFill/>
        </p:spPr>
        <p:txBody>
          <a:bodyPr wrap="square" rtlCol="0">
            <a:spAutoFit/>
          </a:bodyPr>
          <a:lstStyle/>
          <a:p>
            <a:r>
              <a:rPr lang="en-US" sz="2800" dirty="0"/>
              <a:t>*</a:t>
            </a:r>
            <a:r>
              <a:rPr lang="en-US" sz="2400" dirty="0"/>
              <a:t>Petterson. </a:t>
            </a:r>
            <a:r>
              <a:rPr lang="en-US" sz="2400" i="1" dirty="0"/>
              <a:t>Haggai, Zechariah, and Malachi. </a:t>
            </a:r>
            <a:r>
              <a:rPr lang="en-US" sz="2400" dirty="0"/>
              <a:t>p 338</a:t>
            </a:r>
            <a:r>
              <a:rPr lang="en-US" sz="2800" dirty="0"/>
              <a:t>.</a:t>
            </a:r>
            <a:endParaRPr lang="en-SG" sz="2800" dirty="0"/>
          </a:p>
        </p:txBody>
      </p:sp>
      <p:sp>
        <p:nvSpPr>
          <p:cNvPr id="7" name="Freeform 8" descr="Postit Notes with solid fill">
            <a:extLst>
              <a:ext uri="{FF2B5EF4-FFF2-40B4-BE49-F238E27FC236}">
                <a16:creationId xmlns:a16="http://schemas.microsoft.com/office/drawing/2014/main" id="{E0B26F43-1E23-AFDF-901F-B2387B1894C5}"/>
              </a:ext>
            </a:extLst>
          </p:cNvPr>
          <p:cNvSpPr/>
          <p:nvPr/>
        </p:nvSpPr>
        <p:spPr>
          <a:xfrm>
            <a:off x="1267692" y="966354"/>
            <a:ext cx="914400" cy="914400"/>
          </a:xfrm>
          <a:custGeom>
            <a:avLst/>
            <a:gdLst/>
            <a:ahLst/>
            <a:cxnLst/>
            <a:rect l="l" t="t" r="r" b="b"/>
            <a:pathLst>
              <a:path w="914400" h="914400">
                <a:moveTo>
                  <a:pt x="0" y="0"/>
                </a:moveTo>
                <a:lnTo>
                  <a:pt x="914400" y="0"/>
                </a:lnTo>
                <a:lnTo>
                  <a:pt x="914400" y="914400"/>
                </a:lnTo>
                <a:lnTo>
                  <a:pt x="0" y="91440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Tree>
    <p:extLst>
      <p:ext uri="{BB962C8B-B14F-4D97-AF65-F5344CB8AC3E}">
        <p14:creationId xmlns:p14="http://schemas.microsoft.com/office/powerpoint/2010/main" val="423762855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8E1DEB-DAA9-1904-F234-ECA0037D6BEE}"/>
            </a:ext>
          </a:extLst>
        </p:cNvPr>
        <p:cNvGrpSpPr/>
        <p:nvPr/>
      </p:nvGrpSpPr>
      <p:grpSpPr>
        <a:xfrm>
          <a:off x="0" y="0"/>
          <a:ext cx="0" cy="0"/>
          <a:chOff x="0" y="0"/>
          <a:chExt cx="0" cy="0"/>
        </a:xfrm>
      </p:grpSpPr>
      <p:grpSp>
        <p:nvGrpSpPr>
          <p:cNvPr id="4" name="Group 2">
            <a:extLst>
              <a:ext uri="{FF2B5EF4-FFF2-40B4-BE49-F238E27FC236}">
                <a16:creationId xmlns:a16="http://schemas.microsoft.com/office/drawing/2014/main" id="{67D48703-AC4A-6844-1C3C-578D7B3253BF}"/>
              </a:ext>
            </a:extLst>
          </p:cNvPr>
          <p:cNvGrpSpPr>
            <a:grpSpLocks noGrp="1" noUngrp="1" noRot="1" noMove="1" noResize="1"/>
          </p:cNvGrpSpPr>
          <p:nvPr/>
        </p:nvGrpSpPr>
        <p:grpSpPr>
          <a:xfrm rot="16200000">
            <a:off x="3825490" y="-3886201"/>
            <a:ext cx="10637021" cy="18288001"/>
            <a:chOff x="0" y="-200775"/>
            <a:chExt cx="13716000" cy="24384000"/>
          </a:xfrm>
        </p:grpSpPr>
        <p:sp>
          <p:nvSpPr>
            <p:cNvPr id="6" name="Freeform 3">
              <a:extLst>
                <a:ext uri="{FF2B5EF4-FFF2-40B4-BE49-F238E27FC236}">
                  <a16:creationId xmlns:a16="http://schemas.microsoft.com/office/drawing/2014/main" id="{06586469-AAEA-D11A-A4D9-6CB1A251B7F1}"/>
                </a:ext>
              </a:extLst>
            </p:cNvPr>
            <p:cNvSpPr>
              <a:spLocks noGrp="1" noRot="1" noMove="1" noResize="1" noEditPoints="1" noAdjustHandles="1" noChangeArrowheads="1" noChangeShapeType="1"/>
            </p:cNvSpPr>
            <p:nvPr/>
          </p:nvSpPr>
          <p:spPr>
            <a:xfrm>
              <a:off x="0" y="-200775"/>
              <a:ext cx="13716000" cy="24384000"/>
            </a:xfrm>
            <a:custGeom>
              <a:avLst/>
              <a:gdLst/>
              <a:ahLst/>
              <a:cxnLst/>
              <a:rect l="l" t="t" r="r" b="b"/>
              <a:pathLst>
                <a:path w="13716000" h="24384000">
                  <a:moveTo>
                    <a:pt x="0" y="0"/>
                  </a:moveTo>
                  <a:lnTo>
                    <a:pt x="13716000" y="0"/>
                  </a:lnTo>
                  <a:lnTo>
                    <a:pt x="13716000" y="24384000"/>
                  </a:lnTo>
                  <a:lnTo>
                    <a:pt x="0" y="24384000"/>
                  </a:lnTo>
                  <a:lnTo>
                    <a:pt x="0" y="0"/>
                  </a:lnTo>
                  <a:close/>
                </a:path>
              </a:pathLst>
            </a:custGeom>
            <a:blipFill>
              <a:blip r:embed="rId3"/>
              <a:stretch>
                <a:fillRect l="-14761" r="-14761"/>
              </a:stretch>
            </a:blipFill>
          </p:spPr>
          <p:txBody>
            <a:bodyPr/>
            <a:lstStyle/>
            <a:p>
              <a:endParaRPr lang="en-US" sz="4083"/>
            </a:p>
          </p:txBody>
        </p:sp>
      </p:grpSp>
      <p:sp>
        <p:nvSpPr>
          <p:cNvPr id="2" name="Title 1">
            <a:extLst>
              <a:ext uri="{FF2B5EF4-FFF2-40B4-BE49-F238E27FC236}">
                <a16:creationId xmlns:a16="http://schemas.microsoft.com/office/drawing/2014/main" id="{32797EC0-F8C9-6F48-E659-80399985B988}"/>
              </a:ext>
            </a:extLst>
          </p:cNvPr>
          <p:cNvSpPr>
            <a:spLocks noGrp="1"/>
          </p:cNvSpPr>
          <p:nvPr>
            <p:ph type="title"/>
          </p:nvPr>
        </p:nvSpPr>
        <p:spPr>
          <a:xfrm>
            <a:off x="2171700" y="224648"/>
            <a:ext cx="15773400" cy="1988345"/>
          </a:xfrm>
        </p:spPr>
        <p:txBody>
          <a:bodyPr>
            <a:normAutofit/>
          </a:bodyPr>
          <a:lstStyle/>
          <a:p>
            <a:r>
              <a:rPr lang="en-SG" sz="4800" b="1"/>
              <a:t>Question 4 Discussion Notes (cont’d)</a:t>
            </a:r>
            <a:endParaRPr lang="en-SG" sz="4800" b="1" i="1"/>
          </a:p>
        </p:txBody>
      </p:sp>
      <p:sp>
        <p:nvSpPr>
          <p:cNvPr id="3" name="Content Placeholder 2">
            <a:extLst>
              <a:ext uri="{FF2B5EF4-FFF2-40B4-BE49-F238E27FC236}">
                <a16:creationId xmlns:a16="http://schemas.microsoft.com/office/drawing/2014/main" id="{85B891D0-0DAD-2CDD-8736-76C0161E6009}"/>
              </a:ext>
            </a:extLst>
          </p:cNvPr>
          <p:cNvSpPr>
            <a:spLocks noGrp="1"/>
          </p:cNvSpPr>
          <p:nvPr>
            <p:ph idx="1"/>
          </p:nvPr>
        </p:nvSpPr>
        <p:spPr>
          <a:xfrm>
            <a:off x="1059872" y="2212993"/>
            <a:ext cx="16773993" cy="7999869"/>
          </a:xfrm>
        </p:spPr>
        <p:txBody>
          <a:bodyPr>
            <a:normAutofit/>
          </a:bodyPr>
          <a:lstStyle/>
          <a:p>
            <a:r>
              <a:rPr lang="en-US" sz="4000" dirty="0"/>
              <a:t>Malachi 2:3 is </a:t>
            </a:r>
            <a:r>
              <a:rPr lang="en-US" sz="4000" b="1" dirty="0"/>
              <a:t>very</a:t>
            </a:r>
            <a:r>
              <a:rPr lang="en-US" sz="4000" dirty="0"/>
              <a:t> graphic. God is effectively saying “I will splatter </a:t>
            </a:r>
            <a:r>
              <a:rPr lang="en-US" sz="4000" i="1" dirty="0"/>
              <a:t>crap</a:t>
            </a:r>
            <a:r>
              <a:rPr lang="en-US" sz="4000" dirty="0"/>
              <a:t> on your faces – the </a:t>
            </a:r>
            <a:r>
              <a:rPr lang="en-US" sz="4000" i="1" dirty="0"/>
              <a:t>crap</a:t>
            </a:r>
            <a:r>
              <a:rPr lang="en-US" sz="4000" dirty="0"/>
              <a:t> of your festivals”! That’s how pointless the festivals had become. (Note: “Crap” is “dung” or “refuse” in other translations)</a:t>
            </a:r>
          </a:p>
          <a:p>
            <a:r>
              <a:rPr lang="en-US" sz="4000" dirty="0"/>
              <a:t>If the priests really had dung on them, they would be defiled, unable to carry out their role, fit only to be dumped on the dung heap outside the camp.* That’s why the last phrase in Malachi 2:3 is: “and you shall be taken away with it”. God would remove the priests for they had become worthless.</a:t>
            </a:r>
          </a:p>
          <a:p>
            <a:pPr marL="0" indent="0">
              <a:buNone/>
            </a:pPr>
            <a:endParaRPr lang="en-US" sz="4000" b="1" i="1" dirty="0"/>
          </a:p>
          <a:p>
            <a:pPr marL="0" indent="0">
              <a:buNone/>
            </a:pPr>
            <a:r>
              <a:rPr lang="en-US" sz="4000" b="1" i="1" dirty="0">
                <a:solidFill>
                  <a:schemeClr val="accent2">
                    <a:lumMod val="75000"/>
                  </a:schemeClr>
                </a:solidFill>
              </a:rPr>
              <a:t>Why this matters</a:t>
            </a:r>
            <a:r>
              <a:rPr lang="en-US" sz="4000" b="1" dirty="0">
                <a:solidFill>
                  <a:schemeClr val="accent2">
                    <a:lumMod val="75000"/>
                  </a:schemeClr>
                </a:solidFill>
              </a:rPr>
              <a:t>:</a:t>
            </a:r>
            <a:r>
              <a:rPr lang="en-US" sz="4000" dirty="0">
                <a:solidFill>
                  <a:schemeClr val="accent2">
                    <a:lumMod val="75000"/>
                  </a:schemeClr>
                </a:solidFill>
              </a:rPr>
              <a:t> </a:t>
            </a:r>
            <a:r>
              <a:rPr lang="en-US" sz="4000" i="1" dirty="0"/>
              <a:t>how do </a:t>
            </a:r>
            <a:r>
              <a:rPr lang="en-US" sz="4000" b="1" i="1" dirty="0"/>
              <a:t>we </a:t>
            </a:r>
            <a:r>
              <a:rPr lang="en-US" sz="4000" i="1" dirty="0"/>
              <a:t>respond to hard scoldings from God?</a:t>
            </a:r>
          </a:p>
        </p:txBody>
      </p:sp>
      <p:sp>
        <p:nvSpPr>
          <p:cNvPr id="5" name="TextBox 4">
            <a:extLst>
              <a:ext uri="{FF2B5EF4-FFF2-40B4-BE49-F238E27FC236}">
                <a16:creationId xmlns:a16="http://schemas.microsoft.com/office/drawing/2014/main" id="{1892E089-0F19-9A75-220F-09A09B91360C}"/>
              </a:ext>
            </a:extLst>
          </p:cNvPr>
          <p:cNvSpPr txBox="1"/>
          <p:nvPr/>
        </p:nvSpPr>
        <p:spPr>
          <a:xfrm>
            <a:off x="1126135" y="9313616"/>
            <a:ext cx="16818965" cy="523220"/>
          </a:xfrm>
          <a:prstGeom prst="rect">
            <a:avLst/>
          </a:prstGeom>
          <a:noFill/>
        </p:spPr>
        <p:txBody>
          <a:bodyPr wrap="square" rtlCol="0">
            <a:spAutoFit/>
          </a:bodyPr>
          <a:lstStyle/>
          <a:p>
            <a:r>
              <a:rPr lang="en-US" sz="2800" dirty="0"/>
              <a:t>*</a:t>
            </a:r>
            <a:r>
              <a:rPr lang="en-US" sz="2400" dirty="0"/>
              <a:t>Petterson. </a:t>
            </a:r>
            <a:r>
              <a:rPr lang="en-US" sz="2400" i="1" dirty="0"/>
              <a:t>Haggai, Zechariah, and Malachi. </a:t>
            </a:r>
            <a:r>
              <a:rPr lang="en-US" sz="2400" dirty="0"/>
              <a:t>p 339</a:t>
            </a:r>
            <a:r>
              <a:rPr lang="en-US" sz="2800" dirty="0"/>
              <a:t>.</a:t>
            </a:r>
            <a:endParaRPr lang="en-SG" sz="2800" dirty="0"/>
          </a:p>
        </p:txBody>
      </p:sp>
      <p:sp>
        <p:nvSpPr>
          <p:cNvPr id="7" name="Freeform 8" descr="Postit Notes with solid fill">
            <a:extLst>
              <a:ext uri="{FF2B5EF4-FFF2-40B4-BE49-F238E27FC236}">
                <a16:creationId xmlns:a16="http://schemas.microsoft.com/office/drawing/2014/main" id="{D85BB99D-052F-C8C6-49F9-197072F0CC34}"/>
              </a:ext>
            </a:extLst>
          </p:cNvPr>
          <p:cNvSpPr/>
          <p:nvPr/>
        </p:nvSpPr>
        <p:spPr>
          <a:xfrm>
            <a:off x="1059872" y="654626"/>
            <a:ext cx="914400" cy="914400"/>
          </a:xfrm>
          <a:custGeom>
            <a:avLst/>
            <a:gdLst/>
            <a:ahLst/>
            <a:cxnLst/>
            <a:rect l="l" t="t" r="r" b="b"/>
            <a:pathLst>
              <a:path w="914400" h="914400">
                <a:moveTo>
                  <a:pt x="0" y="0"/>
                </a:moveTo>
                <a:lnTo>
                  <a:pt x="914400" y="0"/>
                </a:lnTo>
                <a:lnTo>
                  <a:pt x="914400" y="914400"/>
                </a:lnTo>
                <a:lnTo>
                  <a:pt x="0" y="91440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Tree>
    <p:extLst>
      <p:ext uri="{BB962C8B-B14F-4D97-AF65-F5344CB8AC3E}">
        <p14:creationId xmlns:p14="http://schemas.microsoft.com/office/powerpoint/2010/main" val="378138231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36384D-ACDC-B4C3-74FC-E3FC8D3A2A53}"/>
            </a:ext>
          </a:extLst>
        </p:cNvPr>
        <p:cNvGrpSpPr/>
        <p:nvPr/>
      </p:nvGrpSpPr>
      <p:grpSpPr>
        <a:xfrm>
          <a:off x="0" y="0"/>
          <a:ext cx="0" cy="0"/>
          <a:chOff x="0" y="0"/>
          <a:chExt cx="0" cy="0"/>
        </a:xfrm>
      </p:grpSpPr>
      <p:grpSp>
        <p:nvGrpSpPr>
          <p:cNvPr id="4" name="Group 2">
            <a:extLst>
              <a:ext uri="{FF2B5EF4-FFF2-40B4-BE49-F238E27FC236}">
                <a16:creationId xmlns:a16="http://schemas.microsoft.com/office/drawing/2014/main" id="{26A583CD-B1DF-F2EE-255D-8A320F5380E6}"/>
              </a:ext>
            </a:extLst>
          </p:cNvPr>
          <p:cNvGrpSpPr>
            <a:grpSpLocks noGrp="1" noUngrp="1" noRot="1" noMove="1" noResize="1"/>
          </p:cNvGrpSpPr>
          <p:nvPr/>
        </p:nvGrpSpPr>
        <p:grpSpPr>
          <a:xfrm rot="16200000">
            <a:off x="3798234" y="-3886201"/>
            <a:ext cx="10637021" cy="18288001"/>
            <a:chOff x="0" y="-367029"/>
            <a:chExt cx="13716000" cy="24384000"/>
          </a:xfrm>
        </p:grpSpPr>
        <p:sp>
          <p:nvSpPr>
            <p:cNvPr id="6" name="Freeform 3">
              <a:extLst>
                <a:ext uri="{FF2B5EF4-FFF2-40B4-BE49-F238E27FC236}">
                  <a16:creationId xmlns:a16="http://schemas.microsoft.com/office/drawing/2014/main" id="{316B5F8F-FF47-96CB-DBA3-3844BA05166E}"/>
                </a:ext>
              </a:extLst>
            </p:cNvPr>
            <p:cNvSpPr>
              <a:spLocks noGrp="1" noRot="1" noMove="1" noResize="1" noEditPoints="1" noAdjustHandles="1" noChangeArrowheads="1" noChangeShapeType="1"/>
            </p:cNvSpPr>
            <p:nvPr/>
          </p:nvSpPr>
          <p:spPr>
            <a:xfrm>
              <a:off x="0" y="-367029"/>
              <a:ext cx="13716000" cy="24384000"/>
            </a:xfrm>
            <a:custGeom>
              <a:avLst/>
              <a:gdLst/>
              <a:ahLst/>
              <a:cxnLst/>
              <a:rect l="l" t="t" r="r" b="b"/>
              <a:pathLst>
                <a:path w="13716000" h="24384000">
                  <a:moveTo>
                    <a:pt x="0" y="0"/>
                  </a:moveTo>
                  <a:lnTo>
                    <a:pt x="13716000" y="0"/>
                  </a:lnTo>
                  <a:lnTo>
                    <a:pt x="13716000" y="24384000"/>
                  </a:lnTo>
                  <a:lnTo>
                    <a:pt x="0" y="24384000"/>
                  </a:lnTo>
                  <a:lnTo>
                    <a:pt x="0" y="0"/>
                  </a:lnTo>
                  <a:close/>
                </a:path>
              </a:pathLst>
            </a:custGeom>
            <a:blipFill>
              <a:blip r:embed="rId3"/>
              <a:stretch>
                <a:fillRect l="-14761" r="-14761"/>
              </a:stretch>
            </a:blipFill>
          </p:spPr>
          <p:txBody>
            <a:bodyPr/>
            <a:lstStyle/>
            <a:p>
              <a:endParaRPr lang="en-US" sz="4083"/>
            </a:p>
          </p:txBody>
        </p:sp>
      </p:grpSp>
      <p:sp>
        <p:nvSpPr>
          <p:cNvPr id="2" name="Title 1">
            <a:extLst>
              <a:ext uri="{FF2B5EF4-FFF2-40B4-BE49-F238E27FC236}">
                <a16:creationId xmlns:a16="http://schemas.microsoft.com/office/drawing/2014/main" id="{ECE9499D-3D27-D534-E183-6872C57DF5BE}"/>
              </a:ext>
            </a:extLst>
          </p:cNvPr>
          <p:cNvSpPr>
            <a:spLocks noGrp="1"/>
          </p:cNvSpPr>
          <p:nvPr>
            <p:ph type="title"/>
          </p:nvPr>
        </p:nvSpPr>
        <p:spPr>
          <a:xfrm>
            <a:off x="2184818" y="413086"/>
            <a:ext cx="15773400" cy="1988345"/>
          </a:xfrm>
        </p:spPr>
        <p:txBody>
          <a:bodyPr>
            <a:normAutofit/>
          </a:bodyPr>
          <a:lstStyle/>
          <a:p>
            <a:r>
              <a:rPr lang="en-SG" sz="4800" b="1"/>
              <a:t>Question 5 Discussion Notes</a:t>
            </a:r>
            <a:endParaRPr lang="en-SG" sz="4800" b="1" i="1"/>
          </a:p>
        </p:txBody>
      </p:sp>
      <p:sp>
        <p:nvSpPr>
          <p:cNvPr id="3" name="Content Placeholder 2">
            <a:extLst>
              <a:ext uri="{FF2B5EF4-FFF2-40B4-BE49-F238E27FC236}">
                <a16:creationId xmlns:a16="http://schemas.microsoft.com/office/drawing/2014/main" id="{E58D1D88-1B68-0D77-069E-40E28B06B23A}"/>
              </a:ext>
            </a:extLst>
          </p:cNvPr>
          <p:cNvSpPr>
            <a:spLocks noGrp="1"/>
          </p:cNvSpPr>
          <p:nvPr>
            <p:ph idx="1"/>
          </p:nvPr>
        </p:nvSpPr>
        <p:spPr>
          <a:xfrm>
            <a:off x="1059872" y="2176512"/>
            <a:ext cx="16773993" cy="7999869"/>
          </a:xfrm>
        </p:spPr>
        <p:txBody>
          <a:bodyPr vert="horz" lIns="91440" tIns="45720" rIns="91440" bIns="45720" rtlCol="0" anchor="t">
            <a:normAutofit/>
          </a:bodyPr>
          <a:lstStyle/>
          <a:p>
            <a:r>
              <a:rPr lang="en-US" sz="4000" dirty="0"/>
              <a:t>The priests, descended from the line of Levi, had a special relationship of responsibility and privilege – akin to a covenant. The OT tells of how God made a covenant with Phinehas, a Levite, in Numbers 25.*</a:t>
            </a:r>
          </a:p>
          <a:p>
            <a:r>
              <a:rPr lang="en-US" sz="4000" dirty="0"/>
              <a:t>This relationship between God and his priests was meant to be marked by life and peace, reverent fear and awe (2:5). </a:t>
            </a:r>
          </a:p>
          <a:p>
            <a:r>
              <a:rPr lang="en-US" sz="4000" dirty="0"/>
              <a:t>The Levites were meant to instruct God’s people in the law, guarding knowledge and instruction (2:6-7). In doing so, they would preserve uprightness, and turn many from iniquity (2:6).**</a:t>
            </a:r>
          </a:p>
          <a:p>
            <a:pPr marL="0" indent="0">
              <a:buNone/>
            </a:pPr>
            <a:endParaRPr lang="en-US" sz="4000" b="1" dirty="0"/>
          </a:p>
          <a:p>
            <a:pPr marL="0" indent="0">
              <a:buNone/>
            </a:pPr>
            <a:r>
              <a:rPr lang="en-US" sz="4000" b="1" i="1" dirty="0">
                <a:solidFill>
                  <a:schemeClr val="accent2">
                    <a:lumMod val="75000"/>
                  </a:schemeClr>
                </a:solidFill>
              </a:rPr>
              <a:t>Why this matters</a:t>
            </a:r>
            <a:r>
              <a:rPr lang="en-US" sz="4000" b="1" dirty="0">
                <a:solidFill>
                  <a:schemeClr val="accent2">
                    <a:lumMod val="75000"/>
                  </a:schemeClr>
                </a:solidFill>
              </a:rPr>
              <a:t>:</a:t>
            </a:r>
            <a:r>
              <a:rPr lang="en-US" sz="4000" b="1" i="1" dirty="0">
                <a:solidFill>
                  <a:schemeClr val="accent2">
                    <a:lumMod val="75000"/>
                  </a:schemeClr>
                </a:solidFill>
              </a:rPr>
              <a:t> </a:t>
            </a:r>
            <a:r>
              <a:rPr lang="en-US" sz="4000" i="1" dirty="0"/>
              <a:t>do we grasp what a </a:t>
            </a:r>
            <a:r>
              <a:rPr lang="en-US" sz="4000" b="1" i="1" dirty="0"/>
              <a:t>privilege </a:t>
            </a:r>
            <a:r>
              <a:rPr lang="en-US" sz="4000" i="1" dirty="0"/>
              <a:t>it is to be God’s priests? </a:t>
            </a:r>
          </a:p>
        </p:txBody>
      </p:sp>
      <p:sp>
        <p:nvSpPr>
          <p:cNvPr id="5" name="TextBox 4">
            <a:extLst>
              <a:ext uri="{FF2B5EF4-FFF2-40B4-BE49-F238E27FC236}">
                <a16:creationId xmlns:a16="http://schemas.microsoft.com/office/drawing/2014/main" id="{8B842BA2-2055-D4B4-F867-D43861C76074}"/>
              </a:ext>
            </a:extLst>
          </p:cNvPr>
          <p:cNvSpPr txBox="1"/>
          <p:nvPr/>
        </p:nvSpPr>
        <p:spPr>
          <a:xfrm>
            <a:off x="1037385" y="9134538"/>
            <a:ext cx="16818965" cy="892552"/>
          </a:xfrm>
          <a:prstGeom prst="rect">
            <a:avLst/>
          </a:prstGeom>
          <a:noFill/>
        </p:spPr>
        <p:txBody>
          <a:bodyPr wrap="square" rtlCol="0">
            <a:spAutoFit/>
          </a:bodyPr>
          <a:lstStyle/>
          <a:p>
            <a:r>
              <a:rPr lang="en-US" sz="2800" dirty="0"/>
              <a:t>*</a:t>
            </a:r>
            <a:r>
              <a:rPr lang="en-US" sz="2400" dirty="0"/>
              <a:t>Petterson. </a:t>
            </a:r>
            <a:r>
              <a:rPr lang="en-US" sz="2400" i="1" dirty="0"/>
              <a:t>Haggai, Zechariah, and Malachi. </a:t>
            </a:r>
            <a:r>
              <a:rPr lang="en-US" sz="2400" dirty="0"/>
              <a:t>p. 339.</a:t>
            </a:r>
          </a:p>
          <a:p>
            <a:r>
              <a:rPr lang="en-US" sz="2400" dirty="0"/>
              <a:t>**Ibid. p. 340.</a:t>
            </a:r>
            <a:endParaRPr lang="en-SG" sz="2400" dirty="0"/>
          </a:p>
        </p:txBody>
      </p:sp>
      <p:sp>
        <p:nvSpPr>
          <p:cNvPr id="7" name="Freeform 8" descr="Postit Notes with solid fill">
            <a:extLst>
              <a:ext uri="{FF2B5EF4-FFF2-40B4-BE49-F238E27FC236}">
                <a16:creationId xmlns:a16="http://schemas.microsoft.com/office/drawing/2014/main" id="{CDFA2552-D9C1-5966-053C-D67C287CE25C}"/>
              </a:ext>
            </a:extLst>
          </p:cNvPr>
          <p:cNvSpPr/>
          <p:nvPr/>
        </p:nvSpPr>
        <p:spPr>
          <a:xfrm>
            <a:off x="1059872" y="904008"/>
            <a:ext cx="914400" cy="914400"/>
          </a:xfrm>
          <a:custGeom>
            <a:avLst/>
            <a:gdLst/>
            <a:ahLst/>
            <a:cxnLst/>
            <a:rect l="l" t="t" r="r" b="b"/>
            <a:pathLst>
              <a:path w="914400" h="914400">
                <a:moveTo>
                  <a:pt x="0" y="0"/>
                </a:moveTo>
                <a:lnTo>
                  <a:pt x="914400" y="0"/>
                </a:lnTo>
                <a:lnTo>
                  <a:pt x="914400" y="914400"/>
                </a:lnTo>
                <a:lnTo>
                  <a:pt x="0" y="91440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Tree>
    <p:extLst>
      <p:ext uri="{BB962C8B-B14F-4D97-AF65-F5344CB8AC3E}">
        <p14:creationId xmlns:p14="http://schemas.microsoft.com/office/powerpoint/2010/main" val="53096936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F250FE-B72C-3F6C-3494-559C1E2B19B6}"/>
            </a:ext>
          </a:extLst>
        </p:cNvPr>
        <p:cNvGrpSpPr/>
        <p:nvPr/>
      </p:nvGrpSpPr>
      <p:grpSpPr>
        <a:xfrm>
          <a:off x="0" y="0"/>
          <a:ext cx="0" cy="0"/>
          <a:chOff x="0" y="0"/>
          <a:chExt cx="0" cy="0"/>
        </a:xfrm>
      </p:grpSpPr>
      <p:sp>
        <p:nvSpPr>
          <p:cNvPr id="7" name="Freeform 3">
            <a:extLst>
              <a:ext uri="{FF2B5EF4-FFF2-40B4-BE49-F238E27FC236}">
                <a16:creationId xmlns:a16="http://schemas.microsoft.com/office/drawing/2014/main" id="{184FB5A3-DA75-C569-5382-C58AEDD3B333}"/>
              </a:ext>
            </a:extLst>
          </p:cNvPr>
          <p:cNvSpPr>
            <a:spLocks noGrp="1" noRot="1" noMove="1" noResize="1" noEditPoints="1" noAdjustHandles="1" noChangeArrowheads="1" noChangeShapeType="1"/>
          </p:cNvSpPr>
          <p:nvPr/>
        </p:nvSpPr>
        <p:spPr>
          <a:xfrm rot="16200000">
            <a:off x="3886200" y="-4018548"/>
            <a:ext cx="10515600" cy="18552695"/>
          </a:xfrm>
          <a:custGeom>
            <a:avLst/>
            <a:gdLst/>
            <a:ahLst/>
            <a:cxnLst/>
            <a:rect l="l" t="t" r="r" b="b"/>
            <a:pathLst>
              <a:path w="13716000" h="24384000">
                <a:moveTo>
                  <a:pt x="0" y="0"/>
                </a:moveTo>
                <a:lnTo>
                  <a:pt x="13716000" y="0"/>
                </a:lnTo>
                <a:lnTo>
                  <a:pt x="13716000" y="24384000"/>
                </a:lnTo>
                <a:lnTo>
                  <a:pt x="0" y="24384000"/>
                </a:lnTo>
                <a:lnTo>
                  <a:pt x="0" y="0"/>
                </a:lnTo>
                <a:close/>
              </a:path>
            </a:pathLst>
          </a:custGeom>
          <a:blipFill>
            <a:blip r:embed="rId3"/>
            <a:stretch>
              <a:fillRect l="-14761" r="-14761"/>
            </a:stretch>
          </a:blipFill>
        </p:spPr>
        <p:txBody>
          <a:bodyPr/>
          <a:lstStyle/>
          <a:p>
            <a:endParaRPr lang="en-US"/>
          </a:p>
        </p:txBody>
      </p:sp>
      <p:sp>
        <p:nvSpPr>
          <p:cNvPr id="2" name="Title 1">
            <a:extLst>
              <a:ext uri="{FF2B5EF4-FFF2-40B4-BE49-F238E27FC236}">
                <a16:creationId xmlns:a16="http://schemas.microsoft.com/office/drawing/2014/main" id="{6AC8E2D3-6F69-574B-4476-303E05CD1B94}"/>
              </a:ext>
            </a:extLst>
          </p:cNvPr>
          <p:cNvSpPr>
            <a:spLocks noGrp="1"/>
          </p:cNvSpPr>
          <p:nvPr>
            <p:ph type="title"/>
          </p:nvPr>
        </p:nvSpPr>
        <p:spPr>
          <a:xfrm>
            <a:off x="1880755" y="21871"/>
            <a:ext cx="15773400" cy="2032530"/>
          </a:xfrm>
        </p:spPr>
        <p:txBody>
          <a:bodyPr>
            <a:normAutofit/>
          </a:bodyPr>
          <a:lstStyle/>
          <a:p>
            <a:r>
              <a:rPr lang="en-SG" sz="6000" b="1" spc="-150">
                <a:solidFill>
                  <a:schemeClr val="bg1"/>
                </a:solidFill>
              </a:rPr>
              <a:t>Exegetical Insight: Is God being sarcastic?</a:t>
            </a:r>
          </a:p>
        </p:txBody>
      </p:sp>
      <p:sp>
        <p:nvSpPr>
          <p:cNvPr id="3" name="Content Placeholder 2">
            <a:extLst>
              <a:ext uri="{FF2B5EF4-FFF2-40B4-BE49-F238E27FC236}">
                <a16:creationId xmlns:a16="http://schemas.microsoft.com/office/drawing/2014/main" id="{4B716C7F-5313-8D1F-8282-25FEB6EC86A3}"/>
              </a:ext>
            </a:extLst>
          </p:cNvPr>
          <p:cNvSpPr>
            <a:spLocks noGrp="1"/>
          </p:cNvSpPr>
          <p:nvPr>
            <p:ph idx="1"/>
          </p:nvPr>
        </p:nvSpPr>
        <p:spPr>
          <a:xfrm>
            <a:off x="936883" y="2245796"/>
            <a:ext cx="17021331" cy="7312467"/>
          </a:xfrm>
        </p:spPr>
        <p:txBody>
          <a:bodyPr>
            <a:normAutofit/>
          </a:bodyPr>
          <a:lstStyle/>
          <a:p>
            <a:r>
              <a:rPr lang="en-US" sz="4000">
                <a:solidFill>
                  <a:schemeClr val="bg1"/>
                </a:solidFill>
              </a:rPr>
              <a:t>Yes, the prophet seems to depict God using sarcasm to intensify his rebuke of the priests and people in Malachi.</a:t>
            </a:r>
          </a:p>
          <a:p>
            <a:r>
              <a:rPr lang="en-US" sz="4000">
                <a:solidFill>
                  <a:schemeClr val="bg1"/>
                </a:solidFill>
              </a:rPr>
              <a:t>The repeated statement in 1:8 can actually be read as a sarcastic declaration by the prophet “When you offer blind animals in sacrifice, there is no evil! And when you offer those that are lame or sick, there is no evil!”  (cf. NJPS, ‘it doesn’t matter!’; NEB, ‘there is nothing wrong’).*</a:t>
            </a:r>
          </a:p>
          <a:p>
            <a:r>
              <a:rPr lang="en-US" sz="4000">
                <a:solidFill>
                  <a:schemeClr val="bg1"/>
                </a:solidFill>
              </a:rPr>
              <a:t>“And now, entreat the favor of God, that he may be gracious to us.” (1:9) is a sarcastic reference to the Aaronic benediction (Num 6:24-26), which was a prayer the priests were supposed to pray to garner God’s </a:t>
            </a:r>
            <a:r>
              <a:rPr lang="en-US" sz="4000" err="1">
                <a:solidFill>
                  <a:schemeClr val="bg1"/>
                </a:solidFill>
              </a:rPr>
              <a:t>favour</a:t>
            </a:r>
            <a:r>
              <a:rPr lang="en-US" sz="4000">
                <a:solidFill>
                  <a:schemeClr val="bg1"/>
                </a:solidFill>
              </a:rPr>
              <a:t> on behalf of the people.</a:t>
            </a:r>
          </a:p>
        </p:txBody>
      </p:sp>
      <p:sp>
        <p:nvSpPr>
          <p:cNvPr id="4" name="TextBox 3">
            <a:extLst>
              <a:ext uri="{FF2B5EF4-FFF2-40B4-BE49-F238E27FC236}">
                <a16:creationId xmlns:a16="http://schemas.microsoft.com/office/drawing/2014/main" id="{EC17554E-7711-BA29-72F5-4A09BF864374}"/>
              </a:ext>
            </a:extLst>
          </p:cNvPr>
          <p:cNvSpPr txBox="1"/>
          <p:nvPr/>
        </p:nvSpPr>
        <p:spPr>
          <a:xfrm>
            <a:off x="1139249" y="8685708"/>
            <a:ext cx="16818965" cy="830997"/>
          </a:xfrm>
          <a:prstGeom prst="rect">
            <a:avLst/>
          </a:prstGeom>
          <a:noFill/>
        </p:spPr>
        <p:txBody>
          <a:bodyPr wrap="square" rtlCol="0">
            <a:spAutoFit/>
          </a:bodyPr>
          <a:lstStyle/>
          <a:p>
            <a:r>
              <a:rPr lang="en-US" sz="2400" dirty="0">
                <a:solidFill>
                  <a:schemeClr val="bg1"/>
                </a:solidFill>
              </a:rPr>
              <a:t>*</a:t>
            </a:r>
            <a:r>
              <a:rPr lang="en-SG" sz="2400" dirty="0">
                <a:solidFill>
                  <a:schemeClr val="bg1"/>
                </a:solidFill>
              </a:rPr>
              <a:t>Hill, Andrew. </a:t>
            </a:r>
            <a:r>
              <a:rPr lang="en-SG" sz="2400" i="1" dirty="0">
                <a:solidFill>
                  <a:schemeClr val="bg1"/>
                </a:solidFill>
              </a:rPr>
              <a:t>Haggai, Zechariah and Malachi. Vol 28. Tyndale Old Testament Commentaries.</a:t>
            </a:r>
            <a:r>
              <a:rPr lang="en-SG" sz="2400" dirty="0">
                <a:solidFill>
                  <a:schemeClr val="bg1"/>
                </a:solidFill>
              </a:rPr>
              <a:t> Nottingham: Inter-varsity Press. 2012.</a:t>
            </a:r>
          </a:p>
        </p:txBody>
      </p:sp>
      <p:pic>
        <p:nvPicPr>
          <p:cNvPr id="8" name="Graphic 7" descr="Magnifying glass with solid fill">
            <a:extLst>
              <a:ext uri="{FF2B5EF4-FFF2-40B4-BE49-F238E27FC236}">
                <a16:creationId xmlns:a16="http://schemas.microsoft.com/office/drawing/2014/main" id="{4579A454-AB4A-A194-0C59-E50F375CC1E5}"/>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966349" y="564236"/>
            <a:ext cx="914400" cy="914400"/>
          </a:xfrm>
          <a:prstGeom prst="rect">
            <a:avLst/>
          </a:prstGeom>
        </p:spPr>
      </p:pic>
      <p:sp>
        <p:nvSpPr>
          <p:cNvPr id="9" name="Freeform 5">
            <a:extLst>
              <a:ext uri="{FF2B5EF4-FFF2-40B4-BE49-F238E27FC236}">
                <a16:creationId xmlns:a16="http://schemas.microsoft.com/office/drawing/2014/main" id="{7E1EE29E-D840-7B2A-A281-A7BAFF4A4001}"/>
              </a:ext>
            </a:extLst>
          </p:cNvPr>
          <p:cNvSpPr/>
          <p:nvPr/>
        </p:nvSpPr>
        <p:spPr>
          <a:xfrm>
            <a:off x="1099706" y="1856952"/>
            <a:ext cx="16367760" cy="45720"/>
          </a:xfrm>
          <a:custGeom>
            <a:avLst/>
            <a:gdLst/>
            <a:ahLst/>
            <a:cxnLst/>
            <a:rect l="l" t="t" r="r" b="b"/>
            <a:pathLst>
              <a:path w="21310600" h="63500">
                <a:moveTo>
                  <a:pt x="0" y="0"/>
                </a:moveTo>
                <a:lnTo>
                  <a:pt x="21310600" y="0"/>
                </a:lnTo>
                <a:lnTo>
                  <a:pt x="21310600" y="63500"/>
                </a:lnTo>
                <a:lnTo>
                  <a:pt x="0" y="63500"/>
                </a:lnTo>
                <a:close/>
              </a:path>
            </a:pathLst>
          </a:custGeom>
          <a:solidFill>
            <a:srgbClr val="CF8741"/>
          </a:solidFill>
          <a:ln w="12700">
            <a:solidFill>
              <a:srgbClr val="000000"/>
            </a:solidFill>
          </a:ln>
        </p:spPr>
        <p:txBody>
          <a:bodyPr/>
          <a:lstStyle/>
          <a:p>
            <a:endParaRPr lang="en-US"/>
          </a:p>
        </p:txBody>
      </p:sp>
    </p:spTree>
    <p:extLst>
      <p:ext uri="{BB962C8B-B14F-4D97-AF65-F5344CB8AC3E}">
        <p14:creationId xmlns:p14="http://schemas.microsoft.com/office/powerpoint/2010/main" val="300883722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68950B-4747-A97F-9EDE-B25FBB76EAB8}"/>
            </a:ext>
          </a:extLst>
        </p:cNvPr>
        <p:cNvGrpSpPr/>
        <p:nvPr/>
      </p:nvGrpSpPr>
      <p:grpSpPr>
        <a:xfrm>
          <a:off x="0" y="0"/>
          <a:ext cx="0" cy="0"/>
          <a:chOff x="0" y="0"/>
          <a:chExt cx="0" cy="0"/>
        </a:xfrm>
      </p:grpSpPr>
      <p:sp>
        <p:nvSpPr>
          <p:cNvPr id="2" name="Freeform 3">
            <a:extLst>
              <a:ext uri="{FF2B5EF4-FFF2-40B4-BE49-F238E27FC236}">
                <a16:creationId xmlns:a16="http://schemas.microsoft.com/office/drawing/2014/main" id="{B4D10C9C-FA15-81D0-9185-A23CE901301F}"/>
              </a:ext>
            </a:extLst>
          </p:cNvPr>
          <p:cNvSpPr>
            <a:spLocks noGrp="1" noRot="1" noMove="1" noResize="1" noEditPoints="1" noAdjustHandles="1" noChangeArrowheads="1" noChangeShapeType="1"/>
          </p:cNvSpPr>
          <p:nvPr/>
        </p:nvSpPr>
        <p:spPr>
          <a:xfrm rot="16200000">
            <a:off x="3888931" y="-4018547"/>
            <a:ext cx="10515600" cy="18552695"/>
          </a:xfrm>
          <a:custGeom>
            <a:avLst/>
            <a:gdLst/>
            <a:ahLst/>
            <a:cxnLst/>
            <a:rect l="l" t="t" r="r" b="b"/>
            <a:pathLst>
              <a:path w="13716000" h="24384000">
                <a:moveTo>
                  <a:pt x="0" y="0"/>
                </a:moveTo>
                <a:lnTo>
                  <a:pt x="13716000" y="0"/>
                </a:lnTo>
                <a:lnTo>
                  <a:pt x="13716000" y="24384000"/>
                </a:lnTo>
                <a:lnTo>
                  <a:pt x="0" y="24384000"/>
                </a:lnTo>
                <a:lnTo>
                  <a:pt x="0" y="0"/>
                </a:lnTo>
                <a:close/>
              </a:path>
            </a:pathLst>
          </a:custGeom>
          <a:blipFill>
            <a:blip r:embed="rId3"/>
            <a:stretch>
              <a:fillRect l="-14761" r="-14761"/>
            </a:stretch>
          </a:blipFill>
        </p:spPr>
        <p:txBody>
          <a:bodyPr/>
          <a:lstStyle/>
          <a:p>
            <a:endParaRPr lang="en-US"/>
          </a:p>
        </p:txBody>
      </p:sp>
      <p:sp>
        <p:nvSpPr>
          <p:cNvPr id="7" name="Title 1">
            <a:extLst>
              <a:ext uri="{FF2B5EF4-FFF2-40B4-BE49-F238E27FC236}">
                <a16:creationId xmlns:a16="http://schemas.microsoft.com/office/drawing/2014/main" id="{64C1ABCF-0BF8-8D4F-FAA9-B074AAA8C16A}"/>
              </a:ext>
            </a:extLst>
          </p:cNvPr>
          <p:cNvSpPr>
            <a:spLocks noGrp="1"/>
          </p:cNvSpPr>
          <p:nvPr>
            <p:ph type="title"/>
          </p:nvPr>
        </p:nvSpPr>
        <p:spPr>
          <a:xfrm>
            <a:off x="1881265" y="582214"/>
            <a:ext cx="16541814" cy="1163459"/>
          </a:xfrm>
        </p:spPr>
        <p:txBody>
          <a:bodyPr>
            <a:normAutofit/>
          </a:bodyPr>
          <a:lstStyle/>
          <a:p>
            <a:r>
              <a:rPr lang="en-SG" sz="6000" b="1" spc="-150">
                <a:solidFill>
                  <a:schemeClr val="bg1"/>
                </a:solidFill>
              </a:rPr>
              <a:t>Exegetical Insight: Is God being  sarcastic?</a:t>
            </a:r>
          </a:p>
        </p:txBody>
      </p:sp>
      <p:sp>
        <p:nvSpPr>
          <p:cNvPr id="3" name="Content Placeholder 2">
            <a:extLst>
              <a:ext uri="{FF2B5EF4-FFF2-40B4-BE49-F238E27FC236}">
                <a16:creationId xmlns:a16="http://schemas.microsoft.com/office/drawing/2014/main" id="{23136F48-36B7-C4DF-7ADF-B07C8A492F4C}"/>
              </a:ext>
            </a:extLst>
          </p:cNvPr>
          <p:cNvSpPr>
            <a:spLocks noGrp="1"/>
          </p:cNvSpPr>
          <p:nvPr>
            <p:ph idx="1"/>
          </p:nvPr>
        </p:nvSpPr>
        <p:spPr>
          <a:xfrm>
            <a:off x="820885" y="2407660"/>
            <a:ext cx="17021331" cy="7312467"/>
          </a:xfrm>
        </p:spPr>
        <p:txBody>
          <a:bodyPr vert="horz" lIns="91440" tIns="45720" rIns="91440" bIns="45720" rtlCol="0" anchor="t">
            <a:normAutofit/>
          </a:bodyPr>
          <a:lstStyle/>
          <a:p>
            <a:r>
              <a:rPr lang="en-US" sz="4000" dirty="0">
                <a:solidFill>
                  <a:schemeClr val="bg1"/>
                </a:solidFill>
              </a:rPr>
              <a:t>“My name will be great among the nations” (1:11) – sarcastically turns the comfort in Malachi 1:5 into a harsh jab – while Israel fails to worship their God, every other nation and place will offer up pure offerings to YHWH.</a:t>
            </a:r>
          </a:p>
          <a:p>
            <a:endParaRPr lang="en-US" sz="4000" dirty="0">
              <a:solidFill>
                <a:schemeClr val="bg1"/>
              </a:solidFill>
            </a:endParaRPr>
          </a:p>
          <a:p>
            <a:r>
              <a:rPr lang="en-US" sz="4000" b="1" i="1" dirty="0">
                <a:solidFill>
                  <a:schemeClr val="accent2"/>
                </a:solidFill>
              </a:rPr>
              <a:t>Why this matters</a:t>
            </a:r>
            <a:r>
              <a:rPr lang="en-US" sz="4000" b="1" dirty="0">
                <a:solidFill>
                  <a:schemeClr val="accent2"/>
                </a:solidFill>
              </a:rPr>
              <a:t>:</a:t>
            </a:r>
            <a:r>
              <a:rPr lang="en-US" sz="4000" dirty="0">
                <a:solidFill>
                  <a:schemeClr val="accent2"/>
                </a:solidFill>
              </a:rPr>
              <a:t> </a:t>
            </a:r>
            <a:r>
              <a:rPr lang="en-US" sz="4000" i="1" dirty="0">
                <a:solidFill>
                  <a:schemeClr val="bg1"/>
                </a:solidFill>
              </a:rPr>
              <a:t>We cannot conclude from the speech of God that it is perfectly okay to be sarcastic to one another (it can be hurtful). Rather, all this shows that God is not afraid of using cutting words to pierce his people’s hardened hearts – words that come from a heart of love. When God has a tough message for us, do we listen? Or do we take offence?</a:t>
            </a:r>
          </a:p>
        </p:txBody>
      </p:sp>
      <p:pic>
        <p:nvPicPr>
          <p:cNvPr id="4" name="Graphic 3" descr="Magnifying glass with solid fill">
            <a:extLst>
              <a:ext uri="{FF2B5EF4-FFF2-40B4-BE49-F238E27FC236}">
                <a16:creationId xmlns:a16="http://schemas.microsoft.com/office/drawing/2014/main" id="{48924A68-22BB-B55B-D89F-3A885BBCA013}"/>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820885" y="661987"/>
            <a:ext cx="914400" cy="914400"/>
          </a:xfrm>
          <a:prstGeom prst="rect">
            <a:avLst/>
          </a:prstGeom>
        </p:spPr>
      </p:pic>
      <p:sp>
        <p:nvSpPr>
          <p:cNvPr id="5" name="Freeform 5">
            <a:extLst>
              <a:ext uri="{FF2B5EF4-FFF2-40B4-BE49-F238E27FC236}">
                <a16:creationId xmlns:a16="http://schemas.microsoft.com/office/drawing/2014/main" id="{1F57617E-9DF3-340C-7F83-46BB4DAC5910}"/>
              </a:ext>
            </a:extLst>
          </p:cNvPr>
          <p:cNvSpPr/>
          <p:nvPr/>
        </p:nvSpPr>
        <p:spPr>
          <a:xfrm>
            <a:off x="1099706" y="1910739"/>
            <a:ext cx="16367760" cy="45720"/>
          </a:xfrm>
          <a:custGeom>
            <a:avLst/>
            <a:gdLst/>
            <a:ahLst/>
            <a:cxnLst/>
            <a:rect l="l" t="t" r="r" b="b"/>
            <a:pathLst>
              <a:path w="21310600" h="63500">
                <a:moveTo>
                  <a:pt x="0" y="0"/>
                </a:moveTo>
                <a:lnTo>
                  <a:pt x="21310600" y="0"/>
                </a:lnTo>
                <a:lnTo>
                  <a:pt x="21310600" y="63500"/>
                </a:lnTo>
                <a:lnTo>
                  <a:pt x="0" y="63500"/>
                </a:lnTo>
                <a:close/>
              </a:path>
            </a:pathLst>
          </a:custGeom>
          <a:solidFill>
            <a:srgbClr val="CF8741"/>
          </a:solidFill>
          <a:ln w="12700">
            <a:solidFill>
              <a:srgbClr val="000000"/>
            </a:solidFill>
          </a:ln>
        </p:spPr>
        <p:txBody>
          <a:bodyPr/>
          <a:lstStyle/>
          <a:p>
            <a:endParaRPr lang="en-US"/>
          </a:p>
        </p:txBody>
      </p:sp>
    </p:spTree>
    <p:extLst>
      <p:ext uri="{BB962C8B-B14F-4D97-AF65-F5344CB8AC3E}">
        <p14:creationId xmlns:p14="http://schemas.microsoft.com/office/powerpoint/2010/main" val="42392189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3C0C04-666D-C1A5-3F13-505A792D5700}"/>
            </a:ext>
          </a:extLst>
        </p:cNvPr>
        <p:cNvGrpSpPr/>
        <p:nvPr/>
      </p:nvGrpSpPr>
      <p:grpSpPr>
        <a:xfrm>
          <a:off x="0" y="0"/>
          <a:ext cx="0" cy="0"/>
          <a:chOff x="0" y="0"/>
          <a:chExt cx="0" cy="0"/>
        </a:xfrm>
      </p:grpSpPr>
      <p:grpSp>
        <p:nvGrpSpPr>
          <p:cNvPr id="4" name="Group 2">
            <a:extLst>
              <a:ext uri="{FF2B5EF4-FFF2-40B4-BE49-F238E27FC236}">
                <a16:creationId xmlns:a16="http://schemas.microsoft.com/office/drawing/2014/main" id="{ECBB8DFA-8ABC-DC3A-E704-FD7C9D838736}"/>
              </a:ext>
            </a:extLst>
          </p:cNvPr>
          <p:cNvGrpSpPr/>
          <p:nvPr/>
        </p:nvGrpSpPr>
        <p:grpSpPr>
          <a:xfrm rot="16200000">
            <a:off x="3825490" y="-3886201"/>
            <a:ext cx="10637021" cy="18288001"/>
            <a:chOff x="0" y="-200775"/>
            <a:chExt cx="13716000" cy="24384000"/>
          </a:xfrm>
        </p:grpSpPr>
        <p:sp>
          <p:nvSpPr>
            <p:cNvPr id="5" name="Freeform 3">
              <a:extLst>
                <a:ext uri="{FF2B5EF4-FFF2-40B4-BE49-F238E27FC236}">
                  <a16:creationId xmlns:a16="http://schemas.microsoft.com/office/drawing/2014/main" id="{09C23F33-5662-C8FF-9C10-DA89C2C511B8}"/>
                </a:ext>
              </a:extLst>
            </p:cNvPr>
            <p:cNvSpPr>
              <a:spLocks noGrp="1" noRot="1" noMove="1" noResize="1" noEditPoints="1" noAdjustHandles="1" noChangeArrowheads="1" noChangeShapeType="1"/>
            </p:cNvSpPr>
            <p:nvPr/>
          </p:nvSpPr>
          <p:spPr>
            <a:xfrm>
              <a:off x="0" y="-200775"/>
              <a:ext cx="13716000" cy="24384000"/>
            </a:xfrm>
            <a:custGeom>
              <a:avLst/>
              <a:gdLst/>
              <a:ahLst/>
              <a:cxnLst/>
              <a:rect l="l" t="t" r="r" b="b"/>
              <a:pathLst>
                <a:path w="13716000" h="24384000">
                  <a:moveTo>
                    <a:pt x="0" y="0"/>
                  </a:moveTo>
                  <a:lnTo>
                    <a:pt x="13716000" y="0"/>
                  </a:lnTo>
                  <a:lnTo>
                    <a:pt x="13716000" y="24384000"/>
                  </a:lnTo>
                  <a:lnTo>
                    <a:pt x="0" y="24384000"/>
                  </a:lnTo>
                  <a:lnTo>
                    <a:pt x="0" y="0"/>
                  </a:lnTo>
                  <a:close/>
                </a:path>
              </a:pathLst>
            </a:custGeom>
            <a:blipFill>
              <a:blip r:embed="rId3"/>
              <a:stretch>
                <a:fillRect l="-14761" r="-14761"/>
              </a:stretch>
            </a:blipFill>
          </p:spPr>
          <p:txBody>
            <a:bodyPr/>
            <a:lstStyle/>
            <a:p>
              <a:endParaRPr lang="en-US" sz="4083"/>
            </a:p>
          </p:txBody>
        </p:sp>
      </p:grpSp>
      <p:sp>
        <p:nvSpPr>
          <p:cNvPr id="2" name="Title 1">
            <a:extLst>
              <a:ext uri="{FF2B5EF4-FFF2-40B4-BE49-F238E27FC236}">
                <a16:creationId xmlns:a16="http://schemas.microsoft.com/office/drawing/2014/main" id="{3BB3910F-7C78-FA90-8C5D-523147228E18}"/>
              </a:ext>
            </a:extLst>
          </p:cNvPr>
          <p:cNvSpPr>
            <a:spLocks noGrp="1"/>
          </p:cNvSpPr>
          <p:nvPr>
            <p:ph type="title"/>
          </p:nvPr>
        </p:nvSpPr>
        <p:spPr>
          <a:xfrm>
            <a:off x="2755196" y="884431"/>
            <a:ext cx="15773400" cy="1644616"/>
          </a:xfrm>
        </p:spPr>
        <p:txBody>
          <a:bodyPr>
            <a:normAutofit/>
          </a:bodyPr>
          <a:lstStyle/>
          <a:p>
            <a:r>
              <a:rPr lang="en-SG" sz="6000" b="1" spc="-150"/>
              <a:t>Prayerfully reflect on your own</a:t>
            </a:r>
          </a:p>
        </p:txBody>
      </p:sp>
      <p:sp>
        <p:nvSpPr>
          <p:cNvPr id="3" name="Content Placeholder 2">
            <a:extLst>
              <a:ext uri="{FF2B5EF4-FFF2-40B4-BE49-F238E27FC236}">
                <a16:creationId xmlns:a16="http://schemas.microsoft.com/office/drawing/2014/main" id="{FBD499B8-1FCB-32F0-ABF6-B7B40D109B30}"/>
              </a:ext>
            </a:extLst>
          </p:cNvPr>
          <p:cNvSpPr>
            <a:spLocks noGrp="1"/>
          </p:cNvSpPr>
          <p:nvPr>
            <p:ph idx="1"/>
          </p:nvPr>
        </p:nvSpPr>
        <p:spPr>
          <a:xfrm>
            <a:off x="1257300" y="2959117"/>
            <a:ext cx="15773400" cy="6672052"/>
          </a:xfrm>
        </p:spPr>
        <p:txBody>
          <a:bodyPr>
            <a:normAutofit/>
          </a:bodyPr>
          <a:lstStyle/>
          <a:p>
            <a:pPr marL="771525" indent="-771525">
              <a:buFont typeface="+mj-lt"/>
              <a:buAutoNum type="arabicPeriod"/>
            </a:pPr>
            <a:r>
              <a:rPr lang="en-SG" sz="4000"/>
              <a:t>What do you identify with in Malachi’s depiction of God’s people and priests?</a:t>
            </a:r>
          </a:p>
          <a:p>
            <a:pPr marL="771525" indent="-771525">
              <a:buFont typeface="+mj-lt"/>
              <a:buAutoNum type="arabicPeriod"/>
            </a:pPr>
            <a:r>
              <a:rPr lang="en-SG" sz="4000"/>
              <a:t>What is something that God might be revealing to you about your attitude or behaviour in your worship or witness?</a:t>
            </a:r>
          </a:p>
          <a:p>
            <a:pPr marL="771525" indent="-771525">
              <a:buFont typeface="+mj-lt"/>
              <a:buAutoNum type="arabicPeriod"/>
            </a:pPr>
            <a:r>
              <a:rPr lang="en-SG" sz="4000"/>
              <a:t>Is there anything that surprised you today about the way God communicates with his people?</a:t>
            </a:r>
          </a:p>
        </p:txBody>
      </p:sp>
      <p:sp>
        <p:nvSpPr>
          <p:cNvPr id="6" name="Oval 5">
            <a:extLst>
              <a:ext uri="{FF2B5EF4-FFF2-40B4-BE49-F238E27FC236}">
                <a16:creationId xmlns:a16="http://schemas.microsoft.com/office/drawing/2014/main" id="{E010D70E-DD5E-10A0-F9DC-1C19A4BBBF55}"/>
              </a:ext>
            </a:extLst>
          </p:cNvPr>
          <p:cNvSpPr>
            <a:spLocks noChangeAspect="1"/>
          </p:cNvSpPr>
          <p:nvPr/>
        </p:nvSpPr>
        <p:spPr>
          <a:xfrm>
            <a:off x="1234913" y="925251"/>
            <a:ext cx="1371600" cy="1361059"/>
          </a:xfrm>
          <a:prstGeom prst="ellipse">
            <a:avLst/>
          </a:prstGeom>
          <a:solidFill>
            <a:schemeClr val="accent2">
              <a:lumMod val="75000"/>
            </a:schemeClr>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Graphic 6" descr="Quill with solid fill">
            <a:extLst>
              <a:ext uri="{FF2B5EF4-FFF2-40B4-BE49-F238E27FC236}">
                <a16:creationId xmlns:a16="http://schemas.microsoft.com/office/drawing/2014/main" id="{2DC49DD0-8B2E-C40B-CD7E-C099C300C3BB}"/>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475508" y="1195847"/>
            <a:ext cx="914400" cy="914400"/>
          </a:xfrm>
          <a:prstGeom prst="rect">
            <a:avLst/>
          </a:prstGeom>
        </p:spPr>
      </p:pic>
    </p:spTree>
    <p:extLst>
      <p:ext uri="{BB962C8B-B14F-4D97-AF65-F5344CB8AC3E}">
        <p14:creationId xmlns:p14="http://schemas.microsoft.com/office/powerpoint/2010/main" val="299983418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183B16-B63E-34FF-C7E9-B25D49C69EC6}"/>
            </a:ext>
          </a:extLst>
        </p:cNvPr>
        <p:cNvGrpSpPr/>
        <p:nvPr/>
      </p:nvGrpSpPr>
      <p:grpSpPr>
        <a:xfrm>
          <a:off x="0" y="0"/>
          <a:ext cx="0" cy="0"/>
          <a:chOff x="0" y="0"/>
          <a:chExt cx="0" cy="0"/>
        </a:xfrm>
      </p:grpSpPr>
      <p:grpSp>
        <p:nvGrpSpPr>
          <p:cNvPr id="4" name="Group 2">
            <a:extLst>
              <a:ext uri="{FF2B5EF4-FFF2-40B4-BE49-F238E27FC236}">
                <a16:creationId xmlns:a16="http://schemas.microsoft.com/office/drawing/2014/main" id="{8D55D6CD-7E88-6C40-DA70-1B1B8133CDC6}"/>
              </a:ext>
            </a:extLst>
          </p:cNvPr>
          <p:cNvGrpSpPr>
            <a:grpSpLocks noGrp="1" noUngrp="1" noRot="1" noMove="1" noResize="1"/>
          </p:cNvGrpSpPr>
          <p:nvPr/>
        </p:nvGrpSpPr>
        <p:grpSpPr>
          <a:xfrm rot="16200000">
            <a:off x="3825490" y="-3886201"/>
            <a:ext cx="10637021" cy="18288001"/>
            <a:chOff x="0" y="-200775"/>
            <a:chExt cx="13716000" cy="24384000"/>
          </a:xfrm>
        </p:grpSpPr>
        <p:sp>
          <p:nvSpPr>
            <p:cNvPr id="5" name="Freeform 3">
              <a:extLst>
                <a:ext uri="{FF2B5EF4-FFF2-40B4-BE49-F238E27FC236}">
                  <a16:creationId xmlns:a16="http://schemas.microsoft.com/office/drawing/2014/main" id="{1C3726C1-8654-79F8-B23F-C32D7E34B7E8}"/>
                </a:ext>
              </a:extLst>
            </p:cNvPr>
            <p:cNvSpPr>
              <a:spLocks noGrp="1" noRot="1" noMove="1" noResize="1" noEditPoints="1" noAdjustHandles="1" noChangeArrowheads="1" noChangeShapeType="1"/>
            </p:cNvSpPr>
            <p:nvPr/>
          </p:nvSpPr>
          <p:spPr>
            <a:xfrm>
              <a:off x="0" y="-200775"/>
              <a:ext cx="13716000" cy="24384000"/>
            </a:xfrm>
            <a:custGeom>
              <a:avLst/>
              <a:gdLst/>
              <a:ahLst/>
              <a:cxnLst/>
              <a:rect l="l" t="t" r="r" b="b"/>
              <a:pathLst>
                <a:path w="13716000" h="24384000">
                  <a:moveTo>
                    <a:pt x="0" y="0"/>
                  </a:moveTo>
                  <a:lnTo>
                    <a:pt x="13716000" y="0"/>
                  </a:lnTo>
                  <a:lnTo>
                    <a:pt x="13716000" y="24384000"/>
                  </a:lnTo>
                  <a:lnTo>
                    <a:pt x="0" y="24384000"/>
                  </a:lnTo>
                  <a:lnTo>
                    <a:pt x="0" y="0"/>
                  </a:lnTo>
                  <a:close/>
                </a:path>
              </a:pathLst>
            </a:custGeom>
            <a:blipFill>
              <a:blip r:embed="rId3"/>
              <a:stretch>
                <a:fillRect l="-14761" r="-14761"/>
              </a:stretch>
            </a:blipFill>
          </p:spPr>
          <p:txBody>
            <a:bodyPr/>
            <a:lstStyle/>
            <a:p>
              <a:endParaRPr lang="en-US" sz="4083"/>
            </a:p>
          </p:txBody>
        </p:sp>
      </p:grpSp>
      <p:sp>
        <p:nvSpPr>
          <p:cNvPr id="2" name="Title 1">
            <a:extLst>
              <a:ext uri="{FF2B5EF4-FFF2-40B4-BE49-F238E27FC236}">
                <a16:creationId xmlns:a16="http://schemas.microsoft.com/office/drawing/2014/main" id="{16AA9E35-7978-33F9-3417-B18D3686E738}"/>
              </a:ext>
            </a:extLst>
          </p:cNvPr>
          <p:cNvSpPr>
            <a:spLocks noGrp="1"/>
          </p:cNvSpPr>
          <p:nvPr>
            <p:ph type="title"/>
          </p:nvPr>
        </p:nvSpPr>
        <p:spPr>
          <a:xfrm>
            <a:off x="2745297" y="739764"/>
            <a:ext cx="15773400" cy="1792051"/>
          </a:xfrm>
        </p:spPr>
        <p:txBody>
          <a:bodyPr/>
          <a:lstStyle/>
          <a:p>
            <a:r>
              <a:rPr lang="en-SG" b="1" spc="-150"/>
              <a:t>Share and pray for one another</a:t>
            </a:r>
            <a:endParaRPr lang="en-SG" b="1" i="1" spc="-150"/>
          </a:p>
        </p:txBody>
      </p:sp>
      <p:sp>
        <p:nvSpPr>
          <p:cNvPr id="3" name="Content Placeholder 2">
            <a:extLst>
              <a:ext uri="{FF2B5EF4-FFF2-40B4-BE49-F238E27FC236}">
                <a16:creationId xmlns:a16="http://schemas.microsoft.com/office/drawing/2014/main" id="{C3A34DA7-31CE-B338-BB87-C872D89B47B3}"/>
              </a:ext>
            </a:extLst>
          </p:cNvPr>
          <p:cNvSpPr>
            <a:spLocks noGrp="1"/>
          </p:cNvSpPr>
          <p:nvPr>
            <p:ph idx="1"/>
          </p:nvPr>
        </p:nvSpPr>
        <p:spPr>
          <a:xfrm>
            <a:off x="1213370" y="2859992"/>
            <a:ext cx="15773400" cy="3533371"/>
          </a:xfrm>
        </p:spPr>
        <p:txBody>
          <a:bodyPr>
            <a:normAutofit lnSpcReduction="10000"/>
          </a:bodyPr>
          <a:lstStyle/>
          <a:p>
            <a:r>
              <a:rPr lang="en-SG" sz="4000"/>
              <a:t>Share your reflections on the three questions with others in your small group. Be as authentic as you can be.</a:t>
            </a:r>
          </a:p>
          <a:p>
            <a:r>
              <a:rPr lang="en-SG" sz="4000"/>
              <a:t>Remember to keep confidence and maintain a safe space for one another.</a:t>
            </a:r>
          </a:p>
          <a:p>
            <a:r>
              <a:rPr lang="en-SG" sz="4000"/>
              <a:t>Pray for one another, committing what is shared to the LORD in prayer.</a:t>
            </a:r>
          </a:p>
          <a:p>
            <a:pPr marL="771525" indent="-771525">
              <a:buFont typeface="+mj-lt"/>
              <a:buAutoNum type="arabicPeriod"/>
            </a:pPr>
            <a:endParaRPr lang="en-SG" sz="4000"/>
          </a:p>
          <a:p>
            <a:pPr marL="0" indent="0">
              <a:buNone/>
            </a:pPr>
            <a:endParaRPr lang="en-SG" sz="4000"/>
          </a:p>
          <a:p>
            <a:pPr marL="0" indent="0">
              <a:buNone/>
            </a:pPr>
            <a:endParaRPr lang="en-SG" sz="4000"/>
          </a:p>
        </p:txBody>
      </p:sp>
      <p:sp>
        <p:nvSpPr>
          <p:cNvPr id="6" name="Oval 5">
            <a:extLst>
              <a:ext uri="{FF2B5EF4-FFF2-40B4-BE49-F238E27FC236}">
                <a16:creationId xmlns:a16="http://schemas.microsoft.com/office/drawing/2014/main" id="{14817C6C-33B5-11B8-995E-5F6F84EB1E0E}"/>
              </a:ext>
            </a:extLst>
          </p:cNvPr>
          <p:cNvSpPr>
            <a:spLocks noChangeAspect="1"/>
          </p:cNvSpPr>
          <p:nvPr/>
        </p:nvSpPr>
        <p:spPr>
          <a:xfrm>
            <a:off x="1213370" y="739764"/>
            <a:ext cx="1381424" cy="1370807"/>
          </a:xfrm>
          <a:prstGeom prst="ellipse">
            <a:avLst/>
          </a:prstGeom>
          <a:solidFill>
            <a:schemeClr val="accent2">
              <a:lumMod val="75000"/>
            </a:schemeClr>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Graphic 10">
            <a:extLst>
              <a:ext uri="{FF2B5EF4-FFF2-40B4-BE49-F238E27FC236}">
                <a16:creationId xmlns:a16="http://schemas.microsoft.com/office/drawing/2014/main" id="{0D98740B-70BB-C6BD-E89D-5749BC172473}"/>
              </a:ext>
            </a:extLst>
          </p:cNvPr>
          <p:cNvSpPr/>
          <p:nvPr/>
        </p:nvSpPr>
        <p:spPr>
          <a:xfrm>
            <a:off x="1518941" y="983266"/>
            <a:ext cx="866997" cy="822960"/>
          </a:xfrm>
          <a:custGeom>
            <a:avLst/>
            <a:gdLst>
              <a:gd name="csX0" fmla="*/ 181112 w 618513"/>
              <a:gd name="csY0" fmla="*/ 776610 h 848193"/>
              <a:gd name="csX1" fmla="*/ 133066 w 618513"/>
              <a:gd name="csY1" fmla="*/ 721199 h 848193"/>
              <a:gd name="csX2" fmla="*/ 8363 w 618513"/>
              <a:gd name="csY2" fmla="*/ 432083 h 848193"/>
              <a:gd name="csX3" fmla="*/ 21660 w 618513"/>
              <a:gd name="csY3" fmla="*/ 213348 h 848193"/>
              <a:gd name="csX4" fmla="*/ 33642 w 618513"/>
              <a:gd name="csY4" fmla="*/ 198822 h 848193"/>
              <a:gd name="csX5" fmla="*/ 24620 w 618513"/>
              <a:gd name="csY5" fmla="*/ 165532 h 848193"/>
              <a:gd name="csX6" fmla="*/ 47809 w 618513"/>
              <a:gd name="csY6" fmla="*/ 95920 h 848193"/>
              <a:gd name="csX7" fmla="*/ 60128 w 618513"/>
              <a:gd name="csY7" fmla="*/ 89949 h 848193"/>
              <a:gd name="csX8" fmla="*/ 70200 w 618513"/>
              <a:gd name="csY8" fmla="*/ 68557 h 848193"/>
              <a:gd name="csX9" fmla="*/ 64016 w 618513"/>
              <a:gd name="csY9" fmla="*/ 39037 h 848193"/>
              <a:gd name="csX10" fmla="*/ 124584 w 618513"/>
              <a:gd name="csY10" fmla="*/ 2187 h 848193"/>
              <a:gd name="csX11" fmla="*/ 146452 w 618513"/>
              <a:gd name="csY11" fmla="*/ 16455 h 848193"/>
              <a:gd name="csX12" fmla="*/ 184646 w 618513"/>
              <a:gd name="csY12" fmla="*/ 15523 h 848193"/>
              <a:gd name="csX13" fmla="*/ 271268 w 618513"/>
              <a:gd name="csY13" fmla="*/ 79068 h 848193"/>
              <a:gd name="csX14" fmla="*/ 369686 w 618513"/>
              <a:gd name="csY14" fmla="*/ 187558 h 848193"/>
              <a:gd name="csX15" fmla="*/ 447601 w 618513"/>
              <a:gd name="csY15" fmla="*/ 166375 h 848193"/>
              <a:gd name="csX16" fmla="*/ 463004 w 618513"/>
              <a:gd name="csY16" fmla="*/ 234403 h 848193"/>
              <a:gd name="csX17" fmla="*/ 491232 w 618513"/>
              <a:gd name="csY17" fmla="*/ 312969 h 848193"/>
              <a:gd name="csX18" fmla="*/ 523903 w 618513"/>
              <a:gd name="csY18" fmla="*/ 440486 h 848193"/>
              <a:gd name="csX19" fmla="*/ 618513 w 618513"/>
              <a:gd name="csY19" fmla="*/ 673343 h 848193"/>
              <a:gd name="csX20" fmla="*/ 598307 w 618513"/>
              <a:gd name="csY20" fmla="*/ 693369 h 848193"/>
              <a:gd name="csX21" fmla="*/ 550901 w 618513"/>
              <a:gd name="csY21" fmla="*/ 630414 h 848193"/>
              <a:gd name="csX22" fmla="*/ 436456 w 618513"/>
              <a:gd name="csY22" fmla="*/ 321030 h 848193"/>
              <a:gd name="csX23" fmla="*/ 403318 w 618513"/>
              <a:gd name="csY23" fmla="*/ 287421 h 848193"/>
              <a:gd name="csX24" fmla="*/ 202240 w 618513"/>
              <a:gd name="csY24" fmla="*/ 54654 h 848193"/>
              <a:gd name="csX25" fmla="*/ 167782 w 618513"/>
              <a:gd name="csY25" fmla="*/ 42391 h 848193"/>
              <a:gd name="csX26" fmla="*/ 273992 w 618513"/>
              <a:gd name="csY26" fmla="*/ 163111 h 848193"/>
              <a:gd name="csX27" fmla="*/ 382741 w 618513"/>
              <a:gd name="csY27" fmla="*/ 331355 h 848193"/>
              <a:gd name="csX28" fmla="*/ 393224 w 618513"/>
              <a:gd name="csY28" fmla="*/ 354488 h 848193"/>
              <a:gd name="csX29" fmla="*/ 369720 w 618513"/>
              <a:gd name="csY29" fmla="*/ 361077 h 848193"/>
              <a:gd name="csX30" fmla="*/ 242573 w 618513"/>
              <a:gd name="csY30" fmla="*/ 164493 h 848193"/>
              <a:gd name="csX31" fmla="*/ 146121 w 618513"/>
              <a:gd name="csY31" fmla="*/ 57373 h 848193"/>
              <a:gd name="csX32" fmla="*/ 92614 w 618513"/>
              <a:gd name="csY32" fmla="*/ 34015 h 848193"/>
              <a:gd name="csX33" fmla="*/ 132442 w 618513"/>
              <a:gd name="csY33" fmla="*/ 87736 h 848193"/>
              <a:gd name="csX34" fmla="*/ 263982 w 618513"/>
              <a:gd name="csY34" fmla="*/ 269900 h 848193"/>
              <a:gd name="csX35" fmla="*/ 340964 w 618513"/>
              <a:gd name="csY35" fmla="*/ 379486 h 848193"/>
              <a:gd name="csX36" fmla="*/ 322320 w 618513"/>
              <a:gd name="csY36" fmla="*/ 394058 h 848193"/>
              <a:gd name="csX37" fmla="*/ 286514 w 618513"/>
              <a:gd name="csY37" fmla="*/ 354157 h 848193"/>
              <a:gd name="csX38" fmla="*/ 250629 w 618513"/>
              <a:gd name="csY38" fmla="*/ 296600 h 848193"/>
              <a:gd name="csX39" fmla="*/ 102288 w 618513"/>
              <a:gd name="csY39" fmla="*/ 94544 h 848193"/>
              <a:gd name="csX40" fmla="*/ 85205 w 618513"/>
              <a:gd name="csY40" fmla="*/ 114964 h 848193"/>
              <a:gd name="csX41" fmla="*/ 142430 w 618513"/>
              <a:gd name="csY41" fmla="*/ 214579 h 848193"/>
              <a:gd name="csX42" fmla="*/ 252584 w 618513"/>
              <a:gd name="csY42" fmla="*/ 384755 h 848193"/>
              <a:gd name="csX43" fmla="*/ 261476 w 618513"/>
              <a:gd name="csY43" fmla="*/ 409023 h 848193"/>
              <a:gd name="csX44" fmla="*/ 238108 w 618513"/>
              <a:gd name="csY44" fmla="*/ 417618 h 848193"/>
              <a:gd name="csX45" fmla="*/ 86149 w 618513"/>
              <a:gd name="csY45" fmla="*/ 184042 h 848193"/>
              <a:gd name="csX46" fmla="*/ 74127 w 618513"/>
              <a:gd name="csY46" fmla="*/ 216146 h 848193"/>
              <a:gd name="csX47" fmla="*/ 94996 w 618513"/>
              <a:gd name="csY47" fmla="*/ 248666 h 848193"/>
              <a:gd name="csX48" fmla="*/ 169394 w 618513"/>
              <a:gd name="csY48" fmla="*/ 407877 h 848193"/>
              <a:gd name="csX49" fmla="*/ 231653 w 618513"/>
              <a:gd name="csY49" fmla="*/ 605922 h 848193"/>
              <a:gd name="csX50" fmla="*/ 418345 w 618513"/>
              <a:gd name="csY50" fmla="*/ 789665 h 848193"/>
              <a:gd name="csX51" fmla="*/ 474520 w 618513"/>
              <a:gd name="csY51" fmla="*/ 829510 h 848193"/>
              <a:gd name="csX52" fmla="*/ 459825 w 618513"/>
              <a:gd name="csY52" fmla="*/ 848193 h 848193"/>
              <a:gd name="csX53" fmla="*/ 370422 w 618513"/>
              <a:gd name="csY53" fmla="*/ 784188 h 848193"/>
              <a:gd name="csX54" fmla="*/ 226103 w 618513"/>
              <a:gd name="csY54" fmla="*/ 654850 h 848193"/>
              <a:gd name="csX55" fmla="*/ 96086 w 618513"/>
              <a:gd name="csY55" fmla="*/ 310981 h 848193"/>
              <a:gd name="csX56" fmla="*/ 87671 w 618513"/>
              <a:gd name="csY56" fmla="*/ 301043 h 848193"/>
              <a:gd name="csX57" fmla="*/ 87671 w 618513"/>
              <a:gd name="csY57" fmla="*/ 349432 h 848193"/>
              <a:gd name="csX58" fmla="*/ 130263 w 618513"/>
              <a:gd name="csY58" fmla="*/ 440329 h 848193"/>
              <a:gd name="csX59" fmla="*/ 141082 w 618513"/>
              <a:gd name="csY59" fmla="*/ 494617 h 848193"/>
              <a:gd name="csX60" fmla="*/ 114354 w 618513"/>
              <a:gd name="csY60" fmla="*/ 494617 h 848193"/>
              <a:gd name="csX61" fmla="*/ 63252 w 618513"/>
              <a:gd name="csY61" fmla="*/ 357162 h 848193"/>
              <a:gd name="csX62" fmla="*/ 50910 w 618513"/>
              <a:gd name="csY62" fmla="*/ 224291 h 848193"/>
              <a:gd name="csX63" fmla="*/ 44180 w 618513"/>
              <a:gd name="csY63" fmla="*/ 229134 h 848193"/>
              <a:gd name="csX64" fmla="*/ 25131 w 618513"/>
              <a:gd name="csY64" fmla="*/ 398647 h 848193"/>
              <a:gd name="csX65" fmla="*/ 172720 w 618513"/>
              <a:gd name="csY65" fmla="*/ 728254 h 848193"/>
              <a:gd name="csX66" fmla="*/ 237782 w 618513"/>
              <a:gd name="csY66" fmla="*/ 796619 h 848193"/>
              <a:gd name="csX67" fmla="*/ 219486 w 618513"/>
              <a:gd name="csY67" fmla="*/ 814915 h 848193"/>
              <a:gd name="csX68" fmla="*/ 207840 w 618513"/>
              <a:gd name="csY68" fmla="*/ 804961 h 848193"/>
              <a:gd name="csX69" fmla="*/ 207824 w 618513"/>
              <a:gd name="csY69" fmla="*/ 841688 h 848193"/>
              <a:gd name="csX70" fmla="*/ 181107 w 618513"/>
              <a:gd name="csY70" fmla="*/ 841671 h 848193"/>
              <a:gd name="csX71" fmla="*/ 181107 w 618513"/>
              <a:gd name="csY71" fmla="*/ 776593 h 848193"/>
              <a:gd name="csX72" fmla="*/ 60937 w 618513"/>
              <a:gd name="csY72" fmla="*/ 124171 h 848193"/>
              <a:gd name="csX73" fmla="*/ 53438 w 618513"/>
              <a:gd name="csY73" fmla="*/ 128316 h 848193"/>
              <a:gd name="csX74" fmla="*/ 50994 w 618513"/>
              <a:gd name="csY74" fmla="*/ 167560 h 848193"/>
              <a:gd name="csX75" fmla="*/ 67302 w 618513"/>
              <a:gd name="csY75" fmla="*/ 155303 h 848193"/>
              <a:gd name="csX76" fmla="*/ 60943 w 618513"/>
              <a:gd name="csY76" fmla="*/ 124171 h 848193"/>
              <a:gd name="csX77" fmla="*/ 461409 w 618513"/>
              <a:gd name="csY77" fmla="*/ 307728 h 848193"/>
              <a:gd name="csX78" fmla="*/ 436928 w 618513"/>
              <a:gd name="csY78" fmla="*/ 237133 h 848193"/>
              <a:gd name="csX79" fmla="*/ 405470 w 618513"/>
              <a:gd name="csY79" fmla="*/ 179784 h 848193"/>
              <a:gd name="csX80" fmla="*/ 391977 w 618513"/>
              <a:gd name="csY80" fmla="*/ 221758 h 848193"/>
              <a:gd name="csX81" fmla="*/ 461409 w 618513"/>
              <a:gd name="csY81" fmla="*/ 307734 h 84819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Lst>
            <a:rect l="l" t="t" r="r" b="b"/>
            <a:pathLst>
              <a:path w="618513" h="848193">
                <a:moveTo>
                  <a:pt x="181112" y="776610"/>
                </a:moveTo>
                <a:cubicBezTo>
                  <a:pt x="180107" y="773082"/>
                  <a:pt x="139992" y="730540"/>
                  <a:pt x="133066" y="721199"/>
                </a:cubicBezTo>
                <a:cubicBezTo>
                  <a:pt x="92210" y="666074"/>
                  <a:pt x="32816" y="502717"/>
                  <a:pt x="8363" y="432083"/>
                </a:cubicBezTo>
                <a:cubicBezTo>
                  <a:pt x="-7405" y="386547"/>
                  <a:pt x="296" y="255834"/>
                  <a:pt x="21660" y="213348"/>
                </a:cubicBezTo>
                <a:cubicBezTo>
                  <a:pt x="24570" y="207568"/>
                  <a:pt x="32861" y="202765"/>
                  <a:pt x="33642" y="198822"/>
                </a:cubicBezTo>
                <a:cubicBezTo>
                  <a:pt x="34423" y="194867"/>
                  <a:pt x="25626" y="173863"/>
                  <a:pt x="24620" y="165532"/>
                </a:cubicBezTo>
                <a:cubicBezTo>
                  <a:pt x="20581" y="131934"/>
                  <a:pt x="23542" y="118210"/>
                  <a:pt x="47809" y="95920"/>
                </a:cubicBezTo>
                <a:cubicBezTo>
                  <a:pt x="51135" y="92864"/>
                  <a:pt x="58022" y="92488"/>
                  <a:pt x="60128" y="89949"/>
                </a:cubicBezTo>
                <a:cubicBezTo>
                  <a:pt x="60881" y="89039"/>
                  <a:pt x="69998" y="69726"/>
                  <a:pt x="70200" y="68557"/>
                </a:cubicBezTo>
                <a:cubicBezTo>
                  <a:pt x="71026" y="63738"/>
                  <a:pt x="63684" y="49980"/>
                  <a:pt x="64016" y="39037"/>
                </a:cubicBezTo>
                <a:cubicBezTo>
                  <a:pt x="64931" y="9113"/>
                  <a:pt x="98771" y="-5948"/>
                  <a:pt x="124584" y="2187"/>
                </a:cubicBezTo>
                <a:cubicBezTo>
                  <a:pt x="132358" y="4636"/>
                  <a:pt x="138217" y="15511"/>
                  <a:pt x="146452" y="16455"/>
                </a:cubicBezTo>
                <a:cubicBezTo>
                  <a:pt x="156856" y="17646"/>
                  <a:pt x="168731" y="12203"/>
                  <a:pt x="184646" y="15523"/>
                </a:cubicBezTo>
                <a:cubicBezTo>
                  <a:pt x="209402" y="20691"/>
                  <a:pt x="251567" y="60996"/>
                  <a:pt x="271268" y="79068"/>
                </a:cubicBezTo>
                <a:cubicBezTo>
                  <a:pt x="307046" y="111891"/>
                  <a:pt x="342048" y="147663"/>
                  <a:pt x="369686" y="187558"/>
                </a:cubicBezTo>
                <a:cubicBezTo>
                  <a:pt x="379124" y="153472"/>
                  <a:pt x="422547" y="136467"/>
                  <a:pt x="447601" y="166375"/>
                </a:cubicBezTo>
                <a:cubicBezTo>
                  <a:pt x="461841" y="183373"/>
                  <a:pt x="457668" y="212556"/>
                  <a:pt x="463004" y="234403"/>
                </a:cubicBezTo>
                <a:cubicBezTo>
                  <a:pt x="469178" y="259676"/>
                  <a:pt x="484221" y="285842"/>
                  <a:pt x="491232" y="312969"/>
                </a:cubicBezTo>
                <a:cubicBezTo>
                  <a:pt x="502254" y="355623"/>
                  <a:pt x="512927" y="397951"/>
                  <a:pt x="523903" y="440486"/>
                </a:cubicBezTo>
                <a:cubicBezTo>
                  <a:pt x="544385" y="519856"/>
                  <a:pt x="551721" y="618140"/>
                  <a:pt x="618513" y="673343"/>
                </a:cubicBezTo>
                <a:cubicBezTo>
                  <a:pt x="616868" y="680371"/>
                  <a:pt x="606745" y="697717"/>
                  <a:pt x="598307" y="693369"/>
                </a:cubicBezTo>
                <a:cubicBezTo>
                  <a:pt x="584612" y="686314"/>
                  <a:pt x="558389" y="645205"/>
                  <a:pt x="550901" y="630414"/>
                </a:cubicBezTo>
                <a:cubicBezTo>
                  <a:pt x="500186" y="530175"/>
                  <a:pt x="513213" y="412860"/>
                  <a:pt x="436456" y="321030"/>
                </a:cubicBezTo>
                <a:cubicBezTo>
                  <a:pt x="426676" y="309329"/>
                  <a:pt x="413149" y="299521"/>
                  <a:pt x="403318" y="287421"/>
                </a:cubicBezTo>
                <a:cubicBezTo>
                  <a:pt x="335285" y="203658"/>
                  <a:pt x="300316" y="120019"/>
                  <a:pt x="202240" y="54654"/>
                </a:cubicBezTo>
                <a:cubicBezTo>
                  <a:pt x="192842" y="48391"/>
                  <a:pt x="179461" y="37352"/>
                  <a:pt x="167782" y="42391"/>
                </a:cubicBezTo>
                <a:cubicBezTo>
                  <a:pt x="200015" y="83657"/>
                  <a:pt x="243568" y="120924"/>
                  <a:pt x="273992" y="163111"/>
                </a:cubicBezTo>
                <a:cubicBezTo>
                  <a:pt x="308484" y="210933"/>
                  <a:pt x="352261" y="280264"/>
                  <a:pt x="382741" y="331355"/>
                </a:cubicBezTo>
                <a:cubicBezTo>
                  <a:pt x="385421" y="335844"/>
                  <a:pt x="396100" y="349927"/>
                  <a:pt x="393224" y="354488"/>
                </a:cubicBezTo>
                <a:cubicBezTo>
                  <a:pt x="385999" y="358600"/>
                  <a:pt x="377394" y="369655"/>
                  <a:pt x="369720" y="361077"/>
                </a:cubicBezTo>
                <a:lnTo>
                  <a:pt x="242573" y="164493"/>
                </a:lnTo>
                <a:cubicBezTo>
                  <a:pt x="207942" y="131204"/>
                  <a:pt x="179225" y="91960"/>
                  <a:pt x="146121" y="57373"/>
                </a:cubicBezTo>
                <a:cubicBezTo>
                  <a:pt x="131701" y="42312"/>
                  <a:pt x="113472" y="15023"/>
                  <a:pt x="92614" y="34015"/>
                </a:cubicBezTo>
                <a:cubicBezTo>
                  <a:pt x="84840" y="64889"/>
                  <a:pt x="114871" y="67237"/>
                  <a:pt x="132442" y="87736"/>
                </a:cubicBezTo>
                <a:cubicBezTo>
                  <a:pt x="174422" y="136703"/>
                  <a:pt x="224777" y="214983"/>
                  <a:pt x="263982" y="269900"/>
                </a:cubicBezTo>
                <a:cubicBezTo>
                  <a:pt x="289968" y="306301"/>
                  <a:pt x="310747" y="346062"/>
                  <a:pt x="340964" y="379486"/>
                </a:cubicBezTo>
                <a:lnTo>
                  <a:pt x="322320" y="394058"/>
                </a:lnTo>
                <a:cubicBezTo>
                  <a:pt x="318556" y="394653"/>
                  <a:pt x="291019" y="360448"/>
                  <a:pt x="286514" y="354157"/>
                </a:cubicBezTo>
                <a:cubicBezTo>
                  <a:pt x="273414" y="335855"/>
                  <a:pt x="263830" y="314958"/>
                  <a:pt x="250629" y="296600"/>
                </a:cubicBezTo>
                <a:cubicBezTo>
                  <a:pt x="201925" y="228870"/>
                  <a:pt x="150452" y="162729"/>
                  <a:pt x="102288" y="94544"/>
                </a:cubicBezTo>
                <a:cubicBezTo>
                  <a:pt x="82458" y="83966"/>
                  <a:pt x="83205" y="98903"/>
                  <a:pt x="85205" y="114964"/>
                </a:cubicBezTo>
                <a:cubicBezTo>
                  <a:pt x="90379" y="156488"/>
                  <a:pt x="120988" y="181795"/>
                  <a:pt x="142430" y="214579"/>
                </a:cubicBezTo>
                <a:cubicBezTo>
                  <a:pt x="176270" y="266316"/>
                  <a:pt x="224019" y="332468"/>
                  <a:pt x="252584" y="384755"/>
                </a:cubicBezTo>
                <a:cubicBezTo>
                  <a:pt x="256814" y="392496"/>
                  <a:pt x="262268" y="399417"/>
                  <a:pt x="261476" y="409023"/>
                </a:cubicBezTo>
                <a:lnTo>
                  <a:pt x="238108" y="417618"/>
                </a:lnTo>
                <a:lnTo>
                  <a:pt x="86149" y="184042"/>
                </a:lnTo>
                <a:cubicBezTo>
                  <a:pt x="66628" y="175812"/>
                  <a:pt x="70127" y="203462"/>
                  <a:pt x="74127" y="216146"/>
                </a:cubicBezTo>
                <a:cubicBezTo>
                  <a:pt x="78441" y="229841"/>
                  <a:pt x="89002" y="237464"/>
                  <a:pt x="94996" y="248666"/>
                </a:cubicBezTo>
                <a:cubicBezTo>
                  <a:pt x="120842" y="296982"/>
                  <a:pt x="150306" y="356774"/>
                  <a:pt x="169394" y="407877"/>
                </a:cubicBezTo>
                <a:cubicBezTo>
                  <a:pt x="193976" y="473686"/>
                  <a:pt x="201779" y="539793"/>
                  <a:pt x="231653" y="605922"/>
                </a:cubicBezTo>
                <a:cubicBezTo>
                  <a:pt x="278233" y="709020"/>
                  <a:pt x="332375" y="727698"/>
                  <a:pt x="418345" y="789665"/>
                </a:cubicBezTo>
                <a:cubicBezTo>
                  <a:pt x="427760" y="796451"/>
                  <a:pt x="475739" y="822954"/>
                  <a:pt x="474520" y="829510"/>
                </a:cubicBezTo>
                <a:lnTo>
                  <a:pt x="459825" y="848193"/>
                </a:lnTo>
                <a:cubicBezTo>
                  <a:pt x="426063" y="832110"/>
                  <a:pt x="400201" y="804562"/>
                  <a:pt x="370422" y="784188"/>
                </a:cubicBezTo>
                <a:cubicBezTo>
                  <a:pt x="304939" y="739377"/>
                  <a:pt x="268526" y="730372"/>
                  <a:pt x="226103" y="654850"/>
                </a:cubicBezTo>
                <a:cubicBezTo>
                  <a:pt x="165608" y="547163"/>
                  <a:pt x="161243" y="420061"/>
                  <a:pt x="96086" y="310981"/>
                </a:cubicBezTo>
                <a:cubicBezTo>
                  <a:pt x="93912" y="307335"/>
                  <a:pt x="92710" y="301796"/>
                  <a:pt x="87671" y="301043"/>
                </a:cubicBezTo>
                <a:lnTo>
                  <a:pt x="87671" y="349432"/>
                </a:lnTo>
                <a:cubicBezTo>
                  <a:pt x="87671" y="356606"/>
                  <a:pt x="124516" y="424786"/>
                  <a:pt x="130263" y="440329"/>
                </a:cubicBezTo>
                <a:cubicBezTo>
                  <a:pt x="136779" y="457957"/>
                  <a:pt x="143368" y="475416"/>
                  <a:pt x="141082" y="494617"/>
                </a:cubicBezTo>
                <a:lnTo>
                  <a:pt x="114354" y="494617"/>
                </a:lnTo>
                <a:cubicBezTo>
                  <a:pt x="117062" y="446171"/>
                  <a:pt x="73436" y="400743"/>
                  <a:pt x="63252" y="357162"/>
                </a:cubicBezTo>
                <a:cubicBezTo>
                  <a:pt x="53101" y="313699"/>
                  <a:pt x="72492" y="264962"/>
                  <a:pt x="50910" y="224291"/>
                </a:cubicBezTo>
                <a:cubicBezTo>
                  <a:pt x="42310" y="223308"/>
                  <a:pt x="45624" y="224314"/>
                  <a:pt x="44180" y="229134"/>
                </a:cubicBezTo>
                <a:cubicBezTo>
                  <a:pt x="33911" y="263428"/>
                  <a:pt x="18368" y="365364"/>
                  <a:pt x="25131" y="398647"/>
                </a:cubicBezTo>
                <a:cubicBezTo>
                  <a:pt x="75897" y="503088"/>
                  <a:pt x="98580" y="638610"/>
                  <a:pt x="172720" y="728254"/>
                </a:cubicBezTo>
                <a:cubicBezTo>
                  <a:pt x="192336" y="751971"/>
                  <a:pt x="216373" y="774419"/>
                  <a:pt x="237782" y="796619"/>
                </a:cubicBezTo>
                <a:lnTo>
                  <a:pt x="219486" y="814915"/>
                </a:lnTo>
                <a:lnTo>
                  <a:pt x="207840" y="804961"/>
                </a:lnTo>
                <a:lnTo>
                  <a:pt x="207824" y="841688"/>
                </a:lnTo>
                <a:lnTo>
                  <a:pt x="181107" y="841671"/>
                </a:lnTo>
                <a:lnTo>
                  <a:pt x="181107" y="776593"/>
                </a:lnTo>
                <a:close/>
                <a:moveTo>
                  <a:pt x="60937" y="124171"/>
                </a:moveTo>
                <a:cubicBezTo>
                  <a:pt x="54269" y="123289"/>
                  <a:pt x="55466" y="123564"/>
                  <a:pt x="53438" y="128316"/>
                </a:cubicBezTo>
                <a:cubicBezTo>
                  <a:pt x="48478" y="139939"/>
                  <a:pt x="51842" y="155095"/>
                  <a:pt x="50994" y="167560"/>
                </a:cubicBezTo>
                <a:lnTo>
                  <a:pt x="67302" y="155303"/>
                </a:lnTo>
                <a:lnTo>
                  <a:pt x="60943" y="124171"/>
                </a:lnTo>
                <a:close/>
                <a:moveTo>
                  <a:pt x="461409" y="307728"/>
                </a:moveTo>
                <a:cubicBezTo>
                  <a:pt x="456207" y="283225"/>
                  <a:pt x="442478" y="261552"/>
                  <a:pt x="436928" y="237133"/>
                </a:cubicBezTo>
                <a:cubicBezTo>
                  <a:pt x="432552" y="217876"/>
                  <a:pt x="436737" y="166431"/>
                  <a:pt x="405470" y="179784"/>
                </a:cubicBezTo>
                <a:cubicBezTo>
                  <a:pt x="398504" y="182756"/>
                  <a:pt x="390224" y="214579"/>
                  <a:pt x="391977" y="221758"/>
                </a:cubicBezTo>
                <a:cubicBezTo>
                  <a:pt x="397560" y="244615"/>
                  <a:pt x="442332" y="291797"/>
                  <a:pt x="461409" y="307734"/>
                </a:cubicBezTo>
                <a:close/>
              </a:path>
            </a:pathLst>
          </a:custGeom>
          <a:solidFill>
            <a:schemeClr val="bg1"/>
          </a:solidFill>
          <a:ln w="12700" cap="flat">
            <a:solidFill>
              <a:schemeClr val="bg1"/>
            </a:solidFill>
            <a:prstDash val="solid"/>
            <a:miter/>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Tree>
    <p:extLst>
      <p:ext uri="{BB962C8B-B14F-4D97-AF65-F5344CB8AC3E}">
        <p14:creationId xmlns:p14="http://schemas.microsoft.com/office/powerpoint/2010/main" val="243847865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915D1B-542A-8A56-BA28-003BF949F65A}"/>
            </a:ext>
          </a:extLst>
        </p:cNvPr>
        <p:cNvGrpSpPr/>
        <p:nvPr/>
      </p:nvGrpSpPr>
      <p:grpSpPr>
        <a:xfrm>
          <a:off x="0" y="0"/>
          <a:ext cx="0" cy="0"/>
          <a:chOff x="0" y="0"/>
          <a:chExt cx="0" cy="0"/>
        </a:xfrm>
      </p:grpSpPr>
      <p:sp>
        <p:nvSpPr>
          <p:cNvPr id="4" name="Freeform 3">
            <a:extLst>
              <a:ext uri="{FF2B5EF4-FFF2-40B4-BE49-F238E27FC236}">
                <a16:creationId xmlns:a16="http://schemas.microsoft.com/office/drawing/2014/main" id="{E79EA541-42BD-1D36-5847-9BA577E023E5}"/>
              </a:ext>
            </a:extLst>
          </p:cNvPr>
          <p:cNvSpPr>
            <a:spLocks noGrp="1" noRot="1" noMove="1" noResize="1" noEditPoints="1" noAdjustHandles="1" noChangeArrowheads="1" noChangeShapeType="1"/>
          </p:cNvSpPr>
          <p:nvPr/>
        </p:nvSpPr>
        <p:spPr>
          <a:xfrm rot="16200000">
            <a:off x="3958183" y="-3958184"/>
            <a:ext cx="10522270" cy="18438637"/>
          </a:xfrm>
          <a:custGeom>
            <a:avLst/>
            <a:gdLst/>
            <a:ahLst/>
            <a:cxnLst/>
            <a:rect l="l" t="t" r="r" b="b"/>
            <a:pathLst>
              <a:path w="13716000" h="24384000">
                <a:moveTo>
                  <a:pt x="0" y="0"/>
                </a:moveTo>
                <a:lnTo>
                  <a:pt x="13716000" y="0"/>
                </a:lnTo>
                <a:lnTo>
                  <a:pt x="13716000" y="24384000"/>
                </a:lnTo>
                <a:lnTo>
                  <a:pt x="0" y="24384000"/>
                </a:lnTo>
                <a:lnTo>
                  <a:pt x="0" y="0"/>
                </a:lnTo>
                <a:close/>
              </a:path>
            </a:pathLst>
          </a:custGeom>
          <a:blipFill>
            <a:blip r:embed="rId3"/>
            <a:stretch>
              <a:fillRect l="-14761" r="-14761"/>
            </a:stretch>
          </a:blipFill>
        </p:spPr>
        <p:txBody>
          <a:bodyPr/>
          <a:lstStyle/>
          <a:p>
            <a:endParaRPr lang="en-US"/>
          </a:p>
        </p:txBody>
      </p:sp>
      <p:sp>
        <p:nvSpPr>
          <p:cNvPr id="2" name="Title 1">
            <a:extLst>
              <a:ext uri="{FF2B5EF4-FFF2-40B4-BE49-F238E27FC236}">
                <a16:creationId xmlns:a16="http://schemas.microsoft.com/office/drawing/2014/main" id="{9E299972-0B38-B6A5-F6F9-53320C7D6E08}"/>
              </a:ext>
            </a:extLst>
          </p:cNvPr>
          <p:cNvSpPr>
            <a:spLocks noGrp="1"/>
          </p:cNvSpPr>
          <p:nvPr>
            <p:ph type="title"/>
          </p:nvPr>
        </p:nvSpPr>
        <p:spPr>
          <a:xfrm>
            <a:off x="2249304" y="173309"/>
            <a:ext cx="15773400" cy="2032530"/>
          </a:xfrm>
        </p:spPr>
        <p:txBody>
          <a:bodyPr>
            <a:normAutofit/>
          </a:bodyPr>
          <a:lstStyle/>
          <a:p>
            <a:r>
              <a:rPr lang="en-SG" sz="6000" b="1" spc="-150">
                <a:solidFill>
                  <a:schemeClr val="bg1"/>
                </a:solidFill>
              </a:rPr>
              <a:t>Additional Resources for Further St</a:t>
            </a:r>
            <a:r>
              <a:rPr lang="en-SG" sz="6000" b="1">
                <a:solidFill>
                  <a:schemeClr val="bg1"/>
                </a:solidFill>
              </a:rPr>
              <a:t>udy</a:t>
            </a:r>
          </a:p>
        </p:txBody>
      </p:sp>
      <p:sp>
        <p:nvSpPr>
          <p:cNvPr id="3" name="Content Placeholder 2">
            <a:extLst>
              <a:ext uri="{FF2B5EF4-FFF2-40B4-BE49-F238E27FC236}">
                <a16:creationId xmlns:a16="http://schemas.microsoft.com/office/drawing/2014/main" id="{D439DBE7-52A3-867A-C15D-7A3DDC309CB2}"/>
              </a:ext>
            </a:extLst>
          </p:cNvPr>
          <p:cNvSpPr>
            <a:spLocks noGrp="1"/>
          </p:cNvSpPr>
          <p:nvPr>
            <p:ph idx="1"/>
          </p:nvPr>
        </p:nvSpPr>
        <p:spPr>
          <a:xfrm>
            <a:off x="1174172" y="2200351"/>
            <a:ext cx="16367760" cy="7821898"/>
          </a:xfrm>
        </p:spPr>
        <p:txBody>
          <a:bodyPr>
            <a:noAutofit/>
          </a:bodyPr>
          <a:lstStyle/>
          <a:p>
            <a:r>
              <a:rPr lang="en-SG" sz="4000" spc="-150">
                <a:solidFill>
                  <a:schemeClr val="bg1"/>
                </a:solidFill>
              </a:rPr>
              <a:t>Hill, Andrew. </a:t>
            </a:r>
            <a:r>
              <a:rPr lang="en-SG" sz="4000" i="1" spc="-150">
                <a:solidFill>
                  <a:schemeClr val="bg1"/>
                </a:solidFill>
              </a:rPr>
              <a:t>Haggai, Zechariah and Malachi. Vol 28. Tyndale Old Testament Commentaries.</a:t>
            </a:r>
            <a:r>
              <a:rPr lang="en-SG" sz="4000" spc="-150">
                <a:solidFill>
                  <a:schemeClr val="bg1"/>
                </a:solidFill>
              </a:rPr>
              <a:t> Nottingham: Inter-varsity Press. 2012.</a:t>
            </a:r>
          </a:p>
          <a:p>
            <a:r>
              <a:rPr lang="en-US" sz="4000" spc="-150">
                <a:solidFill>
                  <a:schemeClr val="bg1"/>
                </a:solidFill>
              </a:rPr>
              <a:t>Petterson, Anthony R. </a:t>
            </a:r>
            <a:r>
              <a:rPr lang="en-US" sz="4000" i="1" spc="-150">
                <a:solidFill>
                  <a:schemeClr val="bg1"/>
                </a:solidFill>
              </a:rPr>
              <a:t>Haggai, Zechariah, and Malachi. Apollos Old Testament Commentary. </a:t>
            </a:r>
            <a:r>
              <a:rPr lang="en-US" sz="4000" spc="-150">
                <a:solidFill>
                  <a:schemeClr val="bg1"/>
                </a:solidFill>
              </a:rPr>
              <a:t>Downers Grove, IL: IVP Academic, 2015.</a:t>
            </a:r>
            <a:endParaRPr lang="en-SG" sz="4000" spc="-150">
              <a:solidFill>
                <a:schemeClr val="bg1"/>
              </a:solidFill>
            </a:endParaRPr>
          </a:p>
          <a:p>
            <a:pPr lvl="0"/>
            <a:r>
              <a:rPr lang="en-SG" sz="4000" spc="-150">
                <a:solidFill>
                  <a:schemeClr val="bg1"/>
                </a:solidFill>
              </a:rPr>
              <a:t>Baldwin, Joyce G. </a:t>
            </a:r>
            <a:r>
              <a:rPr lang="en-SG" sz="4000" i="1" spc="-150">
                <a:solidFill>
                  <a:schemeClr val="bg1"/>
                </a:solidFill>
              </a:rPr>
              <a:t>Haggai, Zechariah and Malachi: An Introduction and Commentary</a:t>
            </a:r>
            <a:r>
              <a:rPr lang="en-SG" sz="4000" spc="-150">
                <a:solidFill>
                  <a:schemeClr val="bg1"/>
                </a:solidFill>
              </a:rPr>
              <a:t>. Vol. 28. Tyndale Old Testament Commentaries. Downers Grove, IL: InterVarsity Press, 1972.</a:t>
            </a:r>
          </a:p>
          <a:p>
            <a:pPr lvl="0"/>
            <a:r>
              <a:rPr lang="en-SG" sz="4000" spc="-150">
                <a:solidFill>
                  <a:schemeClr val="bg1"/>
                </a:solidFill>
              </a:rPr>
              <a:t>Verhoef, Pieter A. </a:t>
            </a:r>
            <a:r>
              <a:rPr lang="en-SG" sz="4000" i="1" spc="-150">
                <a:solidFill>
                  <a:schemeClr val="bg1"/>
                </a:solidFill>
              </a:rPr>
              <a:t>The Books of Haggai and Malachi</a:t>
            </a:r>
            <a:r>
              <a:rPr lang="en-SG" sz="4000" spc="-150">
                <a:solidFill>
                  <a:schemeClr val="bg1"/>
                </a:solidFill>
              </a:rPr>
              <a:t>. The New International Commentary on the Old Testament. Grand Rapids, MI: Wm. B. Eerdmans Publishing Co., 1987.</a:t>
            </a:r>
          </a:p>
          <a:p>
            <a:pPr lvl="0"/>
            <a:r>
              <a:rPr lang="en-SG" sz="4000" spc="-150">
                <a:solidFill>
                  <a:schemeClr val="bg1"/>
                </a:solidFill>
              </a:rPr>
              <a:t>Taylor, Richard A., and E. Ray Clendenen. </a:t>
            </a:r>
            <a:r>
              <a:rPr lang="en-SG" sz="4000" i="1" spc="-150">
                <a:solidFill>
                  <a:schemeClr val="bg1"/>
                </a:solidFill>
              </a:rPr>
              <a:t>Haggai, Malachi</a:t>
            </a:r>
            <a:r>
              <a:rPr lang="en-SG" sz="4000" spc="-150">
                <a:solidFill>
                  <a:schemeClr val="bg1"/>
                </a:solidFill>
              </a:rPr>
              <a:t>. Vol. 21A. The New American Commentary. Nashville: Broadman &amp; Holman Publishers, 2004.</a:t>
            </a:r>
          </a:p>
        </p:txBody>
      </p:sp>
      <p:sp>
        <p:nvSpPr>
          <p:cNvPr id="5" name="Freeform 5">
            <a:extLst>
              <a:ext uri="{FF2B5EF4-FFF2-40B4-BE49-F238E27FC236}">
                <a16:creationId xmlns:a16="http://schemas.microsoft.com/office/drawing/2014/main" id="{CAE407FF-2B24-7679-E2F6-DA5F22555210}"/>
              </a:ext>
            </a:extLst>
          </p:cNvPr>
          <p:cNvSpPr/>
          <p:nvPr/>
        </p:nvSpPr>
        <p:spPr>
          <a:xfrm>
            <a:off x="1215736" y="1869171"/>
            <a:ext cx="16367760" cy="45720"/>
          </a:xfrm>
          <a:custGeom>
            <a:avLst/>
            <a:gdLst/>
            <a:ahLst/>
            <a:cxnLst/>
            <a:rect l="l" t="t" r="r" b="b"/>
            <a:pathLst>
              <a:path w="21310600" h="63500">
                <a:moveTo>
                  <a:pt x="0" y="0"/>
                </a:moveTo>
                <a:lnTo>
                  <a:pt x="21310600" y="0"/>
                </a:lnTo>
                <a:lnTo>
                  <a:pt x="21310600" y="63500"/>
                </a:lnTo>
                <a:lnTo>
                  <a:pt x="0" y="63500"/>
                </a:lnTo>
                <a:close/>
              </a:path>
            </a:pathLst>
          </a:custGeom>
          <a:solidFill>
            <a:srgbClr val="CF8741"/>
          </a:solidFill>
          <a:ln w="12700">
            <a:solidFill>
              <a:srgbClr val="000000"/>
            </a:solidFill>
          </a:ln>
        </p:spPr>
        <p:txBody>
          <a:bodyPr/>
          <a:lstStyle/>
          <a:p>
            <a:endParaRPr lang="en-US"/>
          </a:p>
        </p:txBody>
      </p:sp>
      <p:sp>
        <p:nvSpPr>
          <p:cNvPr id="6" name="Freeform 8" descr="Books outline">
            <a:extLst>
              <a:ext uri="{FF2B5EF4-FFF2-40B4-BE49-F238E27FC236}">
                <a16:creationId xmlns:a16="http://schemas.microsoft.com/office/drawing/2014/main" id="{893C784C-D206-3A8D-70EA-99E54A2B07C4}"/>
              </a:ext>
            </a:extLst>
          </p:cNvPr>
          <p:cNvSpPr/>
          <p:nvPr/>
        </p:nvSpPr>
        <p:spPr>
          <a:xfrm>
            <a:off x="1267690" y="693061"/>
            <a:ext cx="914400" cy="914400"/>
          </a:xfrm>
          <a:custGeom>
            <a:avLst/>
            <a:gdLst/>
            <a:ahLst/>
            <a:cxnLst/>
            <a:rect l="l" t="t" r="r" b="b"/>
            <a:pathLst>
              <a:path w="914400" h="914400">
                <a:moveTo>
                  <a:pt x="0" y="0"/>
                </a:moveTo>
                <a:lnTo>
                  <a:pt x="914400" y="0"/>
                </a:lnTo>
                <a:lnTo>
                  <a:pt x="914400" y="914400"/>
                </a:lnTo>
                <a:lnTo>
                  <a:pt x="0" y="91440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Tree>
    <p:extLst>
      <p:ext uri="{BB962C8B-B14F-4D97-AF65-F5344CB8AC3E}">
        <p14:creationId xmlns:p14="http://schemas.microsoft.com/office/powerpoint/2010/main" val="3115586978"/>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Custom 5">
      <a:majorFont>
        <a:latin typeface=" Avenir Next Arabic Bold"/>
        <a:ea typeface=""/>
        <a:cs typeface=""/>
      </a:majorFont>
      <a:minorFont>
        <a:latin typeface=" Avenir Next Arabic Medium"/>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eea9b92b-d4a4-4073-8933-a23700a8b8bc">
      <Terms xmlns="http://schemas.microsoft.com/office/infopath/2007/PartnerControls"/>
    </lcf76f155ced4ddcb4097134ff3c332f>
    <TaxCatchAll xmlns="c38deafa-2afa-4821-9b46-ebe1d0511af9"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9D9444FCC16F1B4093FEE91AD6D7587E" ma:contentTypeVersion="15" ma:contentTypeDescription="Create a new document." ma:contentTypeScope="" ma:versionID="7d7cd0aa029e362887ddca02552ae521">
  <xsd:schema xmlns:xsd="http://www.w3.org/2001/XMLSchema" xmlns:xs="http://www.w3.org/2001/XMLSchema" xmlns:p="http://schemas.microsoft.com/office/2006/metadata/properties" xmlns:ns2="eea9b92b-d4a4-4073-8933-a23700a8b8bc" xmlns:ns3="c38deafa-2afa-4821-9b46-ebe1d0511af9" targetNamespace="http://schemas.microsoft.com/office/2006/metadata/properties" ma:root="true" ma:fieldsID="585f2bd1917d82862f7ba597f64b4699" ns2:_="" ns3:_="">
    <xsd:import namespace="eea9b92b-d4a4-4073-8933-a23700a8b8bc"/>
    <xsd:import namespace="c38deafa-2afa-4821-9b46-ebe1d0511af9"/>
    <xsd:element name="properties">
      <xsd:complexType>
        <xsd:sequence>
          <xsd:element name="documentManagement">
            <xsd:complexType>
              <xsd:all>
                <xsd:element ref="ns2:lcf76f155ced4ddcb4097134ff3c332f" minOccurs="0"/>
                <xsd:element ref="ns3:TaxCatchAll" minOccurs="0"/>
                <xsd:element ref="ns2:MediaServiceMetadata" minOccurs="0"/>
                <xsd:element ref="ns2:MediaServiceFastMetadata" minOccurs="0"/>
                <xsd:element ref="ns2:MediaServiceObjectDetectorVersions" minOccurs="0"/>
                <xsd:element ref="ns2:MediaServiceOCR" minOccurs="0"/>
                <xsd:element ref="ns2:MediaServiceGenerationTime" minOccurs="0"/>
                <xsd:element ref="ns2:MediaServiceEventHashCode" minOccurs="0"/>
                <xsd:element ref="ns3:SharedWithUsers" minOccurs="0"/>
                <xsd:element ref="ns3:SharedWithDetails" minOccurs="0"/>
                <xsd:element ref="ns2:MediaServiceSearchProperties" minOccurs="0"/>
                <xsd:element ref="ns2:MediaLengthInSeconds" minOccurs="0"/>
                <xsd:element ref="ns2:MediaServiceDateTaken"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ea9b92b-d4a4-4073-8933-a23700a8b8bc" elementFormDefault="qualified">
    <xsd:import namespace="http://schemas.microsoft.com/office/2006/documentManagement/types"/>
    <xsd:import namespace="http://schemas.microsoft.com/office/infopath/2007/PartnerControls"/>
    <xsd:element name="lcf76f155ced4ddcb4097134ff3c332f" ma:index="9" nillable="true" ma:taxonomy="true" ma:internalName="lcf76f155ced4ddcb4097134ff3c332f" ma:taxonomyFieldName="MediaServiceImageTags" ma:displayName="Image Tags" ma:readOnly="false" ma:fieldId="{5cf76f15-5ced-4ddc-b409-7134ff3c332f}" ma:taxonomyMulti="true" ma:sspId="e5beb9cd-130b-4777-abfe-47055f7eff64" ma:termSetId="09814cd3-568e-fe90-9814-8d621ff8fb84" ma:anchorId="fba54fb3-c3e1-fe81-a776-ca4b69148c4d" ma:open="true" ma:isKeyword="false">
      <xsd:complexType>
        <xsd:sequence>
          <xsd:element ref="pc:Terms" minOccurs="0" maxOccurs="1"/>
        </xsd:sequence>
      </xsd:complexType>
    </xsd:element>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ObjectDetectorVersions" ma:index="13" nillable="true" ma:displayName="MediaServiceObjectDetectorVersions" ma:hidden="true" ma:indexed="true" ma:internalName="MediaServiceObjectDetectorVersions"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SearchProperties" ma:index="19" nillable="true" ma:displayName="MediaServiceSearchProperties" ma:hidden="true" ma:internalName="MediaServiceSearchProperties" ma:readOnly="true">
      <xsd:simpleType>
        <xsd:restriction base="dms:Note"/>
      </xsd:simpleType>
    </xsd:element>
    <xsd:element name="MediaLengthInSeconds" ma:index="20" nillable="true" ma:displayName="MediaLengthInSeconds" ma:hidden="true" ma:internalName="MediaLengthInSeconds" ma:readOnly="true">
      <xsd:simpleType>
        <xsd:restriction base="dms:Unknown"/>
      </xsd:simpleType>
    </xsd:element>
    <xsd:element name="MediaServiceDateTaken" ma:index="21" nillable="true" ma:displayName="MediaServiceDateTaken" ma:hidden="true" ma:indexed="true" ma:internalName="MediaServiceDateTaken" ma:readOnly="true">
      <xsd:simpleType>
        <xsd:restriction base="dms:Text"/>
      </xsd:simpleType>
    </xsd:element>
    <xsd:element name="MediaServiceBillingMetadata" ma:index="22"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c38deafa-2afa-4821-9b46-ebe1d0511af9" elementFormDefault="qualified">
    <xsd:import namespace="http://schemas.microsoft.com/office/2006/documentManagement/types"/>
    <xsd:import namespace="http://schemas.microsoft.com/office/infopath/2007/PartnerControls"/>
    <xsd:element name="TaxCatchAll" ma:index="10" nillable="true" ma:displayName="Taxonomy Catch All Column" ma:hidden="true" ma:list="{69b3d89f-b594-48ce-8f4d-b08741307a7d}" ma:internalName="TaxCatchAll" ma:showField="CatchAllData" ma:web="c38deafa-2afa-4821-9b46-ebe1d0511af9">
      <xsd:complexType>
        <xsd:complexContent>
          <xsd:extension base="dms:MultiChoiceLookup">
            <xsd:sequence>
              <xsd:element name="Value" type="dms:Lookup" maxOccurs="unbounded" minOccurs="0" nillable="true"/>
            </xsd:sequence>
          </xsd:extension>
        </xsd:complexContent>
      </xsd:complexType>
    </xsd:element>
    <xsd:element name="SharedWithUsers" ma:index="1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9C6710A3-02C7-42D8-BF27-13FC54C1DF73}">
  <ds:schemaRefs>
    <ds:schemaRef ds:uri="eea9b92b-d4a4-4073-8933-a23700a8b8bc"/>
    <ds:schemaRef ds:uri="http://purl.org/dc/dcmitype/"/>
    <ds:schemaRef ds:uri="http://purl.org/dc/elements/1.1/"/>
    <ds:schemaRef ds:uri="http://schemas.microsoft.com/office/2006/documentManagement/types"/>
    <ds:schemaRef ds:uri="http://schemas.microsoft.com/office/infopath/2007/PartnerControls"/>
    <ds:schemaRef ds:uri="http://schemas.microsoft.com/office/2006/metadata/properties"/>
    <ds:schemaRef ds:uri="http://schemas.openxmlformats.org/package/2006/metadata/core-properties"/>
    <ds:schemaRef ds:uri="c38deafa-2afa-4821-9b46-ebe1d0511af9"/>
    <ds:schemaRef ds:uri="http://www.w3.org/XML/1998/namespace"/>
    <ds:schemaRef ds:uri="http://purl.org/dc/terms/"/>
  </ds:schemaRefs>
</ds:datastoreItem>
</file>

<file path=customXml/itemProps2.xml><?xml version="1.0" encoding="utf-8"?>
<ds:datastoreItem xmlns:ds="http://schemas.openxmlformats.org/officeDocument/2006/customXml" ds:itemID="{5A3FBA2D-9A1F-4819-BD39-2A8707966483}">
  <ds:schemaRefs>
    <ds:schemaRef ds:uri="http://schemas.microsoft.com/sharepoint/v3/contenttype/forms"/>
  </ds:schemaRefs>
</ds:datastoreItem>
</file>

<file path=customXml/itemProps3.xml><?xml version="1.0" encoding="utf-8"?>
<ds:datastoreItem xmlns:ds="http://schemas.openxmlformats.org/officeDocument/2006/customXml" ds:itemID="{B43B39DF-AC2B-444F-92F6-B1050D49FA63}">
  <ds:schemaRefs>
    <ds:schemaRef ds:uri="c38deafa-2afa-4821-9b46-ebe1d0511af9"/>
    <ds:schemaRef ds:uri="eea9b92b-d4a4-4073-8933-a23700a8b8bc"/>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Office Theme</Template>
  <TotalTime>30</TotalTime>
  <Words>3163</Words>
  <Application>Microsoft Office PowerPoint</Application>
  <PresentationFormat>Custom</PresentationFormat>
  <Paragraphs>228</Paragraphs>
  <Slides>22</Slides>
  <Notes>22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22</vt:i4>
      </vt:variant>
    </vt:vector>
  </HeadingPairs>
  <TitlesOfParts>
    <vt:vector size="27" baseType="lpstr">
      <vt:lpstr> Avenir Next Arabic Bold</vt:lpstr>
      <vt:lpstr> Avenir Next Arabic Medium</vt:lpstr>
      <vt:lpstr>Aptos</vt:lpstr>
      <vt:lpstr>Arial</vt:lpstr>
      <vt:lpstr>Office Theme</vt:lpstr>
      <vt:lpstr>PowerPoint Presentation</vt:lpstr>
      <vt:lpstr>PowerPoint Presentation</vt:lpstr>
      <vt:lpstr>WELCOME</vt:lpstr>
      <vt:lpstr>WORSHIP</vt:lpstr>
      <vt:lpstr>PowerPoint Presentation</vt:lpstr>
      <vt:lpstr>Setting the Context: Offerings &amp; Sacrifices in the Old Testament</vt:lpstr>
      <vt:lpstr>Setting the Context: What Offerings &amp; Sacrifices mean for us today</vt:lpstr>
      <vt:lpstr>Activity 1: Read &amp; Discuss</vt:lpstr>
      <vt:lpstr>Question 1 Discussion Notes</vt:lpstr>
      <vt:lpstr>PowerPoint Presentation</vt:lpstr>
      <vt:lpstr>Crucial context: Who were the priests in Old Testament times?</vt:lpstr>
      <vt:lpstr>Crucial context: Who are God’s priests today?</vt:lpstr>
      <vt:lpstr>PowerPoint Presentation</vt:lpstr>
      <vt:lpstr>Question 3 Discussion Notes</vt:lpstr>
      <vt:lpstr>Question 4 Discussion Notes</vt:lpstr>
      <vt:lpstr>Question 4 Discussion Notes (cont’d)</vt:lpstr>
      <vt:lpstr>Question 5 Discussion Notes</vt:lpstr>
      <vt:lpstr>Exegetical Insight: Is God being sarcastic?</vt:lpstr>
      <vt:lpstr>Exegetical Insight: Is God being  sarcastic?</vt:lpstr>
      <vt:lpstr>Prayerfully reflect on your own</vt:lpstr>
      <vt:lpstr>Share and pray for one another</vt:lpstr>
      <vt:lpstr>Additional Resources for Further Study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Benjamin Sun</dc:creator>
  <cp:lastModifiedBy>Joo Lian Tan</cp:lastModifiedBy>
  <cp:revision>13</cp:revision>
  <dcterms:created xsi:type="dcterms:W3CDTF">2025-07-17T05:36:23Z</dcterms:created>
  <dcterms:modified xsi:type="dcterms:W3CDTF">2026-03-23T03:05:24Z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0x0101009D9444FCC16F1B4093FEE91AD6D7587E</vt:lpwstr>
  </property>
  <property fmtid="{D5CDD505-2E9C-101B-9397-08002B2CF9AE}" pid="3" name="MediaServiceImageTags">
    <vt:lpwstr/>
  </property>
</Properties>
</file>