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6"/>
  </p:notesMasterIdLst>
  <p:sldIdLst>
    <p:sldId id="302" r:id="rId5"/>
    <p:sldId id="257" r:id="rId6"/>
    <p:sldId id="286" r:id="rId7"/>
    <p:sldId id="277" r:id="rId8"/>
    <p:sldId id="261" r:id="rId9"/>
    <p:sldId id="303" r:id="rId10"/>
    <p:sldId id="296" r:id="rId11"/>
    <p:sldId id="287" r:id="rId12"/>
    <p:sldId id="289" r:id="rId13"/>
    <p:sldId id="288" r:id="rId14"/>
    <p:sldId id="279" r:id="rId15"/>
    <p:sldId id="292" r:id="rId16"/>
    <p:sldId id="266" r:id="rId17"/>
    <p:sldId id="297" r:id="rId18"/>
    <p:sldId id="298" r:id="rId19"/>
    <p:sldId id="299" r:id="rId20"/>
    <p:sldId id="300" r:id="rId21"/>
    <p:sldId id="301" r:id="rId22"/>
    <p:sldId id="264" r:id="rId23"/>
    <p:sldId id="270" r:id="rId24"/>
    <p:sldId id="269" r:id="rId25"/>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ACF177-BF68-1ECC-202F-B1AF4DACA5F3}" name="Joo Lian Tan" initials="JT" userId="S::joolian.tan@cefc.org.sg::a30cfa90-2151-49bb-9af9-0a8be839766d" providerId="AD"/>
  <p188:author id="{79A75FA5-96C7-FFD6-795F-6E81F2CDC0E8}" name="Zephy Wong" initials="ZW" userId="S::zephy.wong@cefc.org.sg::dc98e2c1-eb52-486a-944b-cd13833aaad6" providerId="AD"/>
  <p188:author id="{0F8473D8-17BE-860D-D556-BE2DB7776F1D}" name="Ivan Ho" initials="IH" userId="S::ivan.ho@cefc.org.sg::69121789-9139-44ef-b0ab-54160b1c23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06153-7B95-BBA6-2B13-1509ED8C2529}" v="5" dt="2026-03-27T08:00:45.7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54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D2B46-4151-474D-A5A9-FCEDD2D4B0E7}" type="datetimeFigureOut">
              <a:rPr lang="en-SG" smtClean="0"/>
              <a:t>27/3/2026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4D7FA8-4B1E-44E3-8EFB-43AC8FCD2B0D}" type="slidenum">
              <a:rPr lang="en-SG" smtClean="0"/>
              <a:t>‹#›</a:t>
            </a:fld>
            <a:endParaRPr lang="en-SG"/>
          </a:p>
        </p:txBody>
      </p:sp>
    </p:spTree>
    <p:extLst>
      <p:ext uri="{BB962C8B-B14F-4D97-AF65-F5344CB8AC3E}">
        <p14:creationId xmlns:p14="http://schemas.microsoft.com/office/powerpoint/2010/main" val="437723094"/>
      </p:ext>
    </p:extLst>
  </p:cSld>
  <p:clrMap bg1="lt1" tx1="dk1" bg2="lt2" tx2="dk2" accent1="accent1" accent2="accent2" accent3="accent3" accent4="accent4" accent5="accent5" accent6="accent6" hlink="hlink" folHlink="folHlink"/>
  <p:notesStyle>
    <a:lvl1pPr marL="0" algn="l" defTabSz="1382573" rtl="0" eaLnBrk="1" latinLnBrk="0" hangingPunct="1">
      <a:defRPr sz="1814" kern="1200">
        <a:solidFill>
          <a:schemeClr val="tx1"/>
        </a:solidFill>
        <a:latin typeface="+mn-lt"/>
        <a:ea typeface="+mn-ea"/>
        <a:cs typeface="+mn-cs"/>
      </a:defRPr>
    </a:lvl1pPr>
    <a:lvl2pPr marL="691286" algn="l" defTabSz="1382573" rtl="0" eaLnBrk="1" latinLnBrk="0" hangingPunct="1">
      <a:defRPr sz="1814" kern="1200">
        <a:solidFill>
          <a:schemeClr val="tx1"/>
        </a:solidFill>
        <a:latin typeface="+mn-lt"/>
        <a:ea typeface="+mn-ea"/>
        <a:cs typeface="+mn-cs"/>
      </a:defRPr>
    </a:lvl2pPr>
    <a:lvl3pPr marL="1382573" algn="l" defTabSz="1382573" rtl="0" eaLnBrk="1" latinLnBrk="0" hangingPunct="1">
      <a:defRPr sz="1814" kern="1200">
        <a:solidFill>
          <a:schemeClr val="tx1"/>
        </a:solidFill>
        <a:latin typeface="+mn-lt"/>
        <a:ea typeface="+mn-ea"/>
        <a:cs typeface="+mn-cs"/>
      </a:defRPr>
    </a:lvl3pPr>
    <a:lvl4pPr marL="2073859" algn="l" defTabSz="1382573" rtl="0" eaLnBrk="1" latinLnBrk="0" hangingPunct="1">
      <a:defRPr sz="1814" kern="1200">
        <a:solidFill>
          <a:schemeClr val="tx1"/>
        </a:solidFill>
        <a:latin typeface="+mn-lt"/>
        <a:ea typeface="+mn-ea"/>
        <a:cs typeface="+mn-cs"/>
      </a:defRPr>
    </a:lvl4pPr>
    <a:lvl5pPr marL="2765146" algn="l" defTabSz="1382573" rtl="0" eaLnBrk="1" latinLnBrk="0" hangingPunct="1">
      <a:defRPr sz="1814" kern="1200">
        <a:solidFill>
          <a:schemeClr val="tx1"/>
        </a:solidFill>
        <a:latin typeface="+mn-lt"/>
        <a:ea typeface="+mn-ea"/>
        <a:cs typeface="+mn-cs"/>
      </a:defRPr>
    </a:lvl5pPr>
    <a:lvl6pPr marL="3456432" algn="l" defTabSz="1382573" rtl="0" eaLnBrk="1" latinLnBrk="0" hangingPunct="1">
      <a:defRPr sz="1814" kern="1200">
        <a:solidFill>
          <a:schemeClr val="tx1"/>
        </a:solidFill>
        <a:latin typeface="+mn-lt"/>
        <a:ea typeface="+mn-ea"/>
        <a:cs typeface="+mn-cs"/>
      </a:defRPr>
    </a:lvl6pPr>
    <a:lvl7pPr marL="4147718" algn="l" defTabSz="1382573" rtl="0" eaLnBrk="1" latinLnBrk="0" hangingPunct="1">
      <a:defRPr sz="1814" kern="1200">
        <a:solidFill>
          <a:schemeClr val="tx1"/>
        </a:solidFill>
        <a:latin typeface="+mn-lt"/>
        <a:ea typeface="+mn-ea"/>
        <a:cs typeface="+mn-cs"/>
      </a:defRPr>
    </a:lvl7pPr>
    <a:lvl8pPr marL="4839005" algn="l" defTabSz="1382573" rtl="0" eaLnBrk="1" latinLnBrk="0" hangingPunct="1">
      <a:defRPr sz="1814" kern="1200">
        <a:solidFill>
          <a:schemeClr val="tx1"/>
        </a:solidFill>
        <a:latin typeface="+mn-lt"/>
        <a:ea typeface="+mn-ea"/>
        <a:cs typeface="+mn-cs"/>
      </a:defRPr>
    </a:lvl8pPr>
    <a:lvl9pPr marL="5530291" algn="l" defTabSz="1382573" rtl="0" eaLnBrk="1" latinLnBrk="0" hangingPunct="1">
      <a:defRPr sz="18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4D7FA8-4B1E-44E3-8EFB-43AC8FCD2B0D}" type="slidenum">
              <a:rPr lang="en-SG" smtClean="0"/>
              <a:t>1</a:t>
            </a:fld>
            <a:endParaRPr lang="en-SG"/>
          </a:p>
        </p:txBody>
      </p:sp>
    </p:spTree>
    <p:extLst>
      <p:ext uri="{BB962C8B-B14F-4D97-AF65-F5344CB8AC3E}">
        <p14:creationId xmlns:p14="http://schemas.microsoft.com/office/powerpoint/2010/main" val="65886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CD890-FB6D-EACA-8407-C8128F32A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8247B-006A-9BE1-B509-A7A6F1104AF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791E31D-861A-65D9-0159-F03BDB48DEC5}"/>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 min</a:t>
            </a:r>
          </a:p>
          <a:p>
            <a:pPr marL="171450" indent="-171450">
              <a:buFont typeface="Arial" panose="020B0604020202020204" pitchFamily="34" charset="0"/>
              <a:buChar char="•"/>
            </a:pPr>
            <a:r>
              <a:rPr lang="en-SG" u="none"/>
              <a:t>The objective of the activity is to build psychological safety in the group, and get group members to learn to listen to one another and grow in sharing something a bit vulnerable/authentic.</a:t>
            </a:r>
          </a:p>
          <a:p>
            <a:pPr marL="0" indent="0">
              <a:buFont typeface="Arial" panose="020B0604020202020204" pitchFamily="34" charset="0"/>
              <a:buNone/>
            </a:pPr>
            <a:endParaRPr lang="en-SG" u="sng"/>
          </a:p>
        </p:txBody>
      </p:sp>
      <p:sp>
        <p:nvSpPr>
          <p:cNvPr id="4" name="Slide Number Placeholder 3">
            <a:extLst>
              <a:ext uri="{FF2B5EF4-FFF2-40B4-BE49-F238E27FC236}">
                <a16:creationId xmlns:a16="http://schemas.microsoft.com/office/drawing/2014/main" id="{514363A0-FCB4-BF75-8E0D-1FC87F8E4103}"/>
              </a:ext>
            </a:extLst>
          </p:cNvPr>
          <p:cNvSpPr>
            <a:spLocks noGrp="1"/>
          </p:cNvSpPr>
          <p:nvPr>
            <p:ph type="sldNum" sz="quarter" idx="5"/>
          </p:nvPr>
        </p:nvSpPr>
        <p:spPr/>
        <p:txBody>
          <a:bodyPr/>
          <a:lstStyle/>
          <a:p>
            <a:fld id="{8B4D7FA8-4B1E-44E3-8EFB-43AC8FCD2B0D}" type="slidenum">
              <a:rPr lang="en-SG" smtClean="0"/>
              <a:t>3</a:t>
            </a:fld>
            <a:endParaRPr lang="en-SG"/>
          </a:p>
        </p:txBody>
      </p:sp>
    </p:spTree>
    <p:extLst>
      <p:ext uri="{BB962C8B-B14F-4D97-AF65-F5344CB8AC3E}">
        <p14:creationId xmlns:p14="http://schemas.microsoft.com/office/powerpoint/2010/main" val="250115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4F42-469A-2EAF-5613-2844D275C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D9215-B6B1-51C7-761A-B7E920B193F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FDC7267-05CF-0C92-13E2-7B9C86AC545A}"/>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15-20min</a:t>
            </a:r>
          </a:p>
          <a:p>
            <a:r>
              <a:rPr lang="en-SG" u="none"/>
              <a:t>Tip: as the Spirit leads you, have a short time after worship for people to respond to God in prayer.</a:t>
            </a:r>
            <a:endParaRPr lang="en-SG" u="sng"/>
          </a:p>
        </p:txBody>
      </p:sp>
      <p:sp>
        <p:nvSpPr>
          <p:cNvPr id="4" name="Slide Number Placeholder 3">
            <a:extLst>
              <a:ext uri="{FF2B5EF4-FFF2-40B4-BE49-F238E27FC236}">
                <a16:creationId xmlns:a16="http://schemas.microsoft.com/office/drawing/2014/main" id="{3ADEA03E-E7B4-8BE8-0B67-BA81DDDC3A43}"/>
              </a:ext>
            </a:extLst>
          </p:cNvPr>
          <p:cNvSpPr>
            <a:spLocks noGrp="1"/>
          </p:cNvSpPr>
          <p:nvPr>
            <p:ph type="sldNum" sz="quarter" idx="5"/>
          </p:nvPr>
        </p:nvSpPr>
        <p:spPr/>
        <p:txBody>
          <a:bodyPr/>
          <a:lstStyle/>
          <a:p>
            <a:fld id="{8B4D7FA8-4B1E-44E3-8EFB-43AC8FCD2B0D}" type="slidenum">
              <a:rPr lang="en-SG" smtClean="0"/>
              <a:t>4</a:t>
            </a:fld>
            <a:endParaRPr lang="en-SG"/>
          </a:p>
        </p:txBody>
      </p:sp>
    </p:spTree>
    <p:extLst>
      <p:ext uri="{BB962C8B-B14F-4D97-AF65-F5344CB8AC3E}">
        <p14:creationId xmlns:p14="http://schemas.microsoft.com/office/powerpoint/2010/main" val="2394723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B6F6-81AE-297E-4F72-5E62F177A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C54D-590D-6421-27D0-01CBA0BE4A2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903D091-85BB-AE8F-8A34-0A02B5F1F962}"/>
              </a:ext>
            </a:extLst>
          </p:cNvPr>
          <p:cNvSpPr>
            <a:spLocks noGrp="1"/>
          </p:cNvSpPr>
          <p:nvPr>
            <p:ph type="body" idx="1"/>
          </p:nvPr>
        </p:nvSpPr>
        <p:spPr/>
        <p:txBody>
          <a:bodyPr/>
          <a:lstStyle/>
          <a:p>
            <a:r>
              <a:rPr lang="en-US" b="0" i="0" u="sng" kern="1200">
                <a:solidFill>
                  <a:schemeClr val="tx1"/>
                </a:solidFill>
                <a:effectLst/>
              </a:rPr>
              <a:t>Facilitators’ Notes:</a:t>
            </a:r>
            <a:r>
              <a:rPr lang="en-US" u="sng"/>
              <a:t> </a:t>
            </a:r>
            <a:endParaRPr lang="en-US">
              <a:ea typeface="+mn-ea"/>
              <a:cs typeface="+mn-cs"/>
            </a:endParaRPr>
          </a:p>
          <a:p>
            <a:r>
              <a:rPr lang="en-US"/>
              <a:t> </a:t>
            </a:r>
            <a:endParaRPr lang="en-US">
              <a:ea typeface="+mn-ea"/>
              <a:cs typeface="+mn-cs"/>
            </a:endParaRPr>
          </a:p>
          <a:p>
            <a:r>
              <a:rPr lang="en-US" b="0" i="0" u="none" strike="noStrike" kern="1200">
                <a:solidFill>
                  <a:schemeClr val="tx1"/>
                </a:solidFill>
                <a:effectLst/>
              </a:rPr>
              <a:t>This slide is used by the preachers </a:t>
            </a:r>
            <a:r>
              <a:rPr lang="en-US"/>
              <a:t>for related </a:t>
            </a:r>
            <a:r>
              <a:rPr lang="en-US" b="0" i="0" u="none" strike="noStrike" kern="1200">
                <a:solidFill>
                  <a:schemeClr val="tx1"/>
                </a:solidFill>
                <a:effectLst/>
              </a:rPr>
              <a:t>sermons. For reference only.</a:t>
            </a:r>
            <a:endParaRPr lang="en-US"/>
          </a:p>
          <a:p>
            <a:endParaRPr lang="en-US" sz="2000" b="0" i="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6CFE8B15-7127-0295-8A68-A5879F8C6260}"/>
              </a:ext>
            </a:extLst>
          </p:cNvPr>
          <p:cNvSpPr>
            <a:spLocks noGrp="1"/>
          </p:cNvSpPr>
          <p:nvPr>
            <p:ph type="sldNum" sz="quarter" idx="5"/>
          </p:nvPr>
        </p:nvSpPr>
        <p:spPr/>
        <p:txBody>
          <a:bodyPr/>
          <a:lstStyle/>
          <a:p>
            <a:fld id="{8B4D7FA8-4B1E-44E3-8EFB-43AC8FCD2B0D}" type="slidenum">
              <a:rPr lang="en-SG" smtClean="0"/>
              <a:t>5</a:t>
            </a:fld>
            <a:endParaRPr lang="en-SG"/>
          </a:p>
        </p:txBody>
      </p:sp>
    </p:spTree>
    <p:extLst>
      <p:ext uri="{BB962C8B-B14F-4D97-AF65-F5344CB8AC3E}">
        <p14:creationId xmlns:p14="http://schemas.microsoft.com/office/powerpoint/2010/main" val="3831182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9EF3-A885-C0CB-0840-43A859FC2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F3C17-25F2-A7D7-2688-07C05B3C30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0F68C79-7F70-0221-B8E1-812FC7139BBB}"/>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p>
          <a:p>
            <a:pPr marL="171450" indent="-171450">
              <a:buFont typeface="Arial" panose="020B0604020202020204" pitchFamily="34" charset="0"/>
              <a:buChar char="•"/>
            </a:pPr>
            <a:r>
              <a:rPr lang="en-SG" b="0" u="none"/>
              <a:t>This is meant to be a question to draw attention to how the people of Judah are portrayed in the book of Malachi, and to potentially hint at the surprising nature of God’s declaration of love for them.</a:t>
            </a:r>
          </a:p>
        </p:txBody>
      </p:sp>
      <p:sp>
        <p:nvSpPr>
          <p:cNvPr id="4" name="Slide Number Placeholder 3">
            <a:extLst>
              <a:ext uri="{FF2B5EF4-FFF2-40B4-BE49-F238E27FC236}">
                <a16:creationId xmlns:a16="http://schemas.microsoft.com/office/drawing/2014/main" id="{8F83DCA8-1A1C-76CC-C8B1-391ED423D236}"/>
              </a:ext>
            </a:extLst>
          </p:cNvPr>
          <p:cNvSpPr>
            <a:spLocks noGrp="1"/>
          </p:cNvSpPr>
          <p:nvPr>
            <p:ph type="sldNum" sz="quarter" idx="5"/>
          </p:nvPr>
        </p:nvSpPr>
        <p:spPr/>
        <p:txBody>
          <a:bodyPr/>
          <a:lstStyle/>
          <a:p>
            <a:fld id="{8B4D7FA8-4B1E-44E3-8EFB-43AC8FCD2B0D}" type="slidenum">
              <a:rPr lang="en-SG" smtClean="0"/>
              <a:t>6</a:t>
            </a:fld>
            <a:endParaRPr lang="en-SG"/>
          </a:p>
        </p:txBody>
      </p:sp>
    </p:spTree>
    <p:extLst>
      <p:ext uri="{BB962C8B-B14F-4D97-AF65-F5344CB8AC3E}">
        <p14:creationId xmlns:p14="http://schemas.microsoft.com/office/powerpoint/2010/main" val="3099618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A750E-AC34-FFAB-E878-039F050B1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7FCB3-FFAF-9517-0C23-B65436513AC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B3AC491-7EF4-0B95-0192-61557A5DF757}"/>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F19272D3-ACD5-6E3C-D008-851D4D6103BD}"/>
              </a:ext>
            </a:extLst>
          </p:cNvPr>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773919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B6F6-81AE-297E-4F72-5E62F177A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C54D-590D-6421-27D0-01CBA0BE4A2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903D091-85BB-AE8F-8A34-0A02B5F1F96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2min</a:t>
            </a:r>
            <a:endParaRPr lang="en-SG" b="0" u="none"/>
          </a:p>
          <a:p>
            <a:pPr marL="171450" indent="-171450">
              <a:buFont typeface="Arial" panose="020B0604020202020204" pitchFamily="34" charset="0"/>
              <a:buChar char="•"/>
            </a:pPr>
            <a:r>
              <a:rPr lang="en-SG" b="0" u="none"/>
              <a:t>Get different members of the CG to read out. Do not get stuck on this. This is meant to be basic background context to get everyone up to quickly.</a:t>
            </a:r>
          </a:p>
          <a:p>
            <a:pPr marL="171450" indent="-171450">
              <a:buFont typeface="Arial" panose="020B0604020202020204" pitchFamily="34" charset="0"/>
              <a:buChar char="•"/>
            </a:pPr>
            <a:r>
              <a:rPr lang="en-SG" b="0" u="none"/>
              <a:t>Can skip if members already know this.</a:t>
            </a:r>
            <a:endParaRPr lang="en-SG" b="1" u="none"/>
          </a:p>
        </p:txBody>
      </p:sp>
      <p:sp>
        <p:nvSpPr>
          <p:cNvPr id="4" name="Slide Number Placeholder 3">
            <a:extLst>
              <a:ext uri="{FF2B5EF4-FFF2-40B4-BE49-F238E27FC236}">
                <a16:creationId xmlns:a16="http://schemas.microsoft.com/office/drawing/2014/main" id="{6CFE8B15-7127-0295-8A68-A5879F8C6260}"/>
              </a:ext>
            </a:extLst>
          </p:cNvPr>
          <p:cNvSpPr>
            <a:spLocks noGrp="1"/>
          </p:cNvSpPr>
          <p:nvPr>
            <p:ph type="sldNum" sz="quarter" idx="5"/>
          </p:nvPr>
        </p:nvSpPr>
        <p:spPr/>
        <p:txBody>
          <a:bodyPr/>
          <a:lstStyle/>
          <a:p>
            <a:fld id="{8B4D7FA8-4B1E-44E3-8EFB-43AC8FCD2B0D}" type="slidenum">
              <a:rPr lang="en-SG" smtClean="0"/>
              <a:t>8</a:t>
            </a:fld>
            <a:endParaRPr lang="en-SG"/>
          </a:p>
        </p:txBody>
      </p:sp>
    </p:spTree>
    <p:extLst>
      <p:ext uri="{BB962C8B-B14F-4D97-AF65-F5344CB8AC3E}">
        <p14:creationId xmlns:p14="http://schemas.microsoft.com/office/powerpoint/2010/main" val="3831182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A79C6-1B98-3A2B-A839-9ABF09532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1A65A-F617-9EA5-94FF-BA61709653C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4F6FEA3-FCA7-782D-D05F-EA75C47456C9}"/>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5min</a:t>
            </a:r>
            <a:endParaRPr lang="en-SG" b="0" u="none"/>
          </a:p>
          <a:p>
            <a:pPr marL="171450" indent="-171450">
              <a:buFont typeface="Arial" panose="020B0604020202020204" pitchFamily="34" charset="0"/>
              <a:buChar char="•"/>
            </a:pPr>
            <a:r>
              <a:rPr lang="en-SG" b="0" u="none"/>
              <a:t>If it helps, reference could be made back to what was shared by CG members during the welcome question.</a:t>
            </a:r>
          </a:p>
          <a:p>
            <a:pPr marL="171450" indent="-171450">
              <a:buFont typeface="Arial" panose="020B0604020202020204" pitchFamily="34" charset="0"/>
              <a:buChar char="•"/>
            </a:pPr>
            <a:r>
              <a:rPr lang="en-SG" b="0" u="none"/>
              <a:t>Younger/newer Christians may be at a loss of how to answer. That’s ok. Let the more mature Christians provide the responses.</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5856D576-E287-0240-7161-CB174A728D1B}"/>
              </a:ext>
            </a:extLst>
          </p:cNvPr>
          <p:cNvSpPr>
            <a:spLocks noGrp="1"/>
          </p:cNvSpPr>
          <p:nvPr>
            <p:ph type="sldNum" sz="quarter" idx="5"/>
          </p:nvPr>
        </p:nvSpPr>
        <p:spPr/>
        <p:txBody>
          <a:bodyPr/>
          <a:lstStyle/>
          <a:p>
            <a:fld id="{8B4D7FA8-4B1E-44E3-8EFB-43AC8FCD2B0D}" type="slidenum">
              <a:rPr lang="en-SG" smtClean="0"/>
              <a:t>9</a:t>
            </a:fld>
            <a:endParaRPr lang="en-SG"/>
          </a:p>
        </p:txBody>
      </p:sp>
    </p:spTree>
    <p:extLst>
      <p:ext uri="{BB962C8B-B14F-4D97-AF65-F5344CB8AC3E}">
        <p14:creationId xmlns:p14="http://schemas.microsoft.com/office/powerpoint/2010/main" val="2005899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4999-AF89-178F-59DF-1A85001D4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B141B-B0B6-94A0-4ADA-7EF93B46677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9001242-0ECC-0F8F-C3AE-9C01C9BA33A6}"/>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01BB3070-0820-7CEA-9437-55D774EC0395}"/>
              </a:ext>
            </a:extLst>
          </p:cNvPr>
          <p:cNvSpPr>
            <a:spLocks noGrp="1"/>
          </p:cNvSpPr>
          <p:nvPr>
            <p:ph type="sldNum" sz="quarter" idx="5"/>
          </p:nvPr>
        </p:nvSpPr>
        <p:spPr/>
        <p:txBody>
          <a:bodyPr/>
          <a:lstStyle/>
          <a:p>
            <a:fld id="{8B4D7FA8-4B1E-44E3-8EFB-43AC8FCD2B0D}" type="slidenum">
              <a:rPr lang="en-SG" smtClean="0"/>
              <a:t>10</a:t>
            </a:fld>
            <a:endParaRPr lang="en-SG"/>
          </a:p>
        </p:txBody>
      </p:sp>
    </p:spTree>
    <p:extLst>
      <p:ext uri="{BB962C8B-B14F-4D97-AF65-F5344CB8AC3E}">
        <p14:creationId xmlns:p14="http://schemas.microsoft.com/office/powerpoint/2010/main" val="1241382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32CF-358A-291F-929B-A7CDDE1AC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0B1FF-5AB8-5955-95EF-D664051C17E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9081941-747E-558D-59A1-E25ABE5EB03A}"/>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5min</a:t>
            </a:r>
            <a:endParaRPr lang="en-SG" b="0" u="none"/>
          </a:p>
          <a:p>
            <a:pPr marL="171450" indent="-171450">
              <a:buFont typeface="Arial" panose="020B0604020202020204" pitchFamily="34" charset="0"/>
              <a:buChar char="•"/>
            </a:pPr>
            <a:r>
              <a:rPr lang="en-SG" b="0" u="none"/>
              <a:t>Younger/newer Christians may be at a loss of how to answer. That’s ok. Let the more mature Christians provide the responses.</a:t>
            </a:r>
          </a:p>
        </p:txBody>
      </p:sp>
      <p:sp>
        <p:nvSpPr>
          <p:cNvPr id="4" name="Slide Number Placeholder 3">
            <a:extLst>
              <a:ext uri="{FF2B5EF4-FFF2-40B4-BE49-F238E27FC236}">
                <a16:creationId xmlns:a16="http://schemas.microsoft.com/office/drawing/2014/main" id="{BE5A1400-9C8B-954A-DE82-10BE9652004F}"/>
              </a:ext>
            </a:extLst>
          </p:cNvPr>
          <p:cNvSpPr>
            <a:spLocks noGrp="1"/>
          </p:cNvSpPr>
          <p:nvPr>
            <p:ph type="sldNum" sz="quarter" idx="5"/>
          </p:nvPr>
        </p:nvSpPr>
        <p:spPr/>
        <p:txBody>
          <a:bodyPr/>
          <a:lstStyle/>
          <a:p>
            <a:fld id="{8B4D7FA8-4B1E-44E3-8EFB-43AC8FCD2B0D}" type="slidenum">
              <a:rPr lang="en-SG" smtClean="0"/>
              <a:t>11</a:t>
            </a:fld>
            <a:endParaRPr lang="en-SG"/>
          </a:p>
        </p:txBody>
      </p:sp>
    </p:spTree>
    <p:extLst>
      <p:ext uri="{BB962C8B-B14F-4D97-AF65-F5344CB8AC3E}">
        <p14:creationId xmlns:p14="http://schemas.microsoft.com/office/powerpoint/2010/main" val="549726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6DA75-845C-DEEB-389D-A6A3A7978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56967-A7B0-E32D-C112-242C84D401D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49E3121-88A2-FA4C-8348-B40C7FEC2E7D}"/>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58481932-F000-DD5F-159C-AF7F22B4C10E}"/>
              </a:ext>
            </a:extLst>
          </p:cNvPr>
          <p:cNvSpPr>
            <a:spLocks noGrp="1"/>
          </p:cNvSpPr>
          <p:nvPr>
            <p:ph type="sldNum" sz="quarter" idx="5"/>
          </p:nvPr>
        </p:nvSpPr>
        <p:spPr/>
        <p:txBody>
          <a:bodyPr/>
          <a:lstStyle/>
          <a:p>
            <a:fld id="{8B4D7FA8-4B1E-44E3-8EFB-43AC8FCD2B0D}" type="slidenum">
              <a:rPr lang="en-SG" smtClean="0"/>
              <a:t>12</a:t>
            </a:fld>
            <a:endParaRPr lang="en-SG"/>
          </a:p>
        </p:txBody>
      </p:sp>
    </p:spTree>
    <p:extLst>
      <p:ext uri="{BB962C8B-B14F-4D97-AF65-F5344CB8AC3E}">
        <p14:creationId xmlns:p14="http://schemas.microsoft.com/office/powerpoint/2010/main" val="3820275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D86E-0D0D-B4B0-592E-9FD560FB7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E9A5B-A246-3247-626A-25102CC161E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D15655C-536F-1CA8-31EE-02C35A362FF5}"/>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3min </a:t>
            </a:r>
            <a:endParaRPr lang="en-SG" b="0" u="none"/>
          </a:p>
          <a:p>
            <a:pPr marL="171450" indent="-171450">
              <a:buFont typeface="Arial" panose="020B0604020202020204" pitchFamily="34" charset="0"/>
              <a:buChar char="•"/>
            </a:pPr>
            <a:r>
              <a:rPr lang="en-SG" b="0" u="none"/>
              <a:t>You can decide whether or not to read this out, depending on whether it is a question people want answered.</a:t>
            </a:r>
          </a:p>
          <a:p>
            <a:pPr marL="171450" indent="-171450">
              <a:buFont typeface="Arial" panose="020B0604020202020204" pitchFamily="34" charset="0"/>
              <a:buChar char="•"/>
            </a:pPr>
            <a:r>
              <a:rPr lang="en-SG" b="0" u="none"/>
              <a:t>This is meant to provide a deeper understanding of the text and pique people’s interest to know more</a:t>
            </a:r>
          </a:p>
          <a:p>
            <a:pPr marL="171450" indent="-171450">
              <a:buFont typeface="Arial" panose="020B0604020202020204" pitchFamily="34" charset="0"/>
              <a:buChar char="•"/>
            </a:pPr>
            <a:r>
              <a:rPr lang="en-SG" b="0" u="none"/>
              <a:t>Can skip if short on time</a:t>
            </a:r>
          </a:p>
        </p:txBody>
      </p:sp>
      <p:sp>
        <p:nvSpPr>
          <p:cNvPr id="4" name="Slide Number Placeholder 3">
            <a:extLst>
              <a:ext uri="{FF2B5EF4-FFF2-40B4-BE49-F238E27FC236}">
                <a16:creationId xmlns:a16="http://schemas.microsoft.com/office/drawing/2014/main" id="{97004C43-AE3A-E920-E03B-924FF01A5D60}"/>
              </a:ext>
            </a:extLst>
          </p:cNvPr>
          <p:cNvSpPr>
            <a:spLocks noGrp="1"/>
          </p:cNvSpPr>
          <p:nvPr>
            <p:ph type="sldNum" sz="quarter" idx="5"/>
          </p:nvPr>
        </p:nvSpPr>
        <p:spPr/>
        <p:txBody>
          <a:bodyPr/>
          <a:lstStyle/>
          <a:p>
            <a:fld id="{8B4D7FA8-4B1E-44E3-8EFB-43AC8FCD2B0D}" type="slidenum">
              <a:rPr lang="en-SG" smtClean="0"/>
              <a:t>13</a:t>
            </a:fld>
            <a:endParaRPr lang="en-SG"/>
          </a:p>
        </p:txBody>
      </p:sp>
    </p:spTree>
    <p:extLst>
      <p:ext uri="{BB962C8B-B14F-4D97-AF65-F5344CB8AC3E}">
        <p14:creationId xmlns:p14="http://schemas.microsoft.com/office/powerpoint/2010/main" val="1872789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567C4-EBC2-54DC-7C11-E99A5639E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47CBD-1F93-AE45-6E74-9CBA759176E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AA2EE8C-4FF9-B9B7-1D53-BE0D86472E4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2min</a:t>
            </a:r>
            <a:endParaRPr lang="en-SG" b="0" u="none"/>
          </a:p>
          <a:p>
            <a:pPr marL="171450" indent="-171450">
              <a:buFont typeface="Arial" panose="020B0604020202020204" pitchFamily="34" charset="0"/>
              <a:buChar char="•"/>
            </a:pPr>
            <a:r>
              <a:rPr lang="en-SG" b="0" u="none"/>
              <a:t>Get different members of the CG to read out (there’s no need to read the scriptural references). </a:t>
            </a:r>
          </a:p>
          <a:p>
            <a:pPr marL="171450" indent="-171450">
              <a:buFont typeface="Arial" panose="020B0604020202020204" pitchFamily="34" charset="0"/>
              <a:buChar char="•"/>
            </a:pPr>
            <a:r>
              <a:rPr lang="en-SG" b="0" u="none"/>
              <a:t>This historical background is needed to answer question 4, so read through it.</a:t>
            </a:r>
          </a:p>
        </p:txBody>
      </p:sp>
      <p:sp>
        <p:nvSpPr>
          <p:cNvPr id="4" name="Slide Number Placeholder 3">
            <a:extLst>
              <a:ext uri="{FF2B5EF4-FFF2-40B4-BE49-F238E27FC236}">
                <a16:creationId xmlns:a16="http://schemas.microsoft.com/office/drawing/2014/main" id="{0632DBD8-B2C0-BC44-F0CF-9F68ACAEA37B}"/>
              </a:ext>
            </a:extLst>
          </p:cNvPr>
          <p:cNvSpPr>
            <a:spLocks noGrp="1"/>
          </p:cNvSpPr>
          <p:nvPr>
            <p:ph type="sldNum" sz="quarter" idx="5"/>
          </p:nvPr>
        </p:nvSpPr>
        <p:spPr/>
        <p:txBody>
          <a:bodyPr/>
          <a:lstStyle/>
          <a:p>
            <a:fld id="{8B4D7FA8-4B1E-44E3-8EFB-43AC8FCD2B0D}" type="slidenum">
              <a:rPr lang="en-SG" smtClean="0"/>
              <a:t>14</a:t>
            </a:fld>
            <a:endParaRPr lang="en-SG"/>
          </a:p>
        </p:txBody>
      </p:sp>
    </p:spTree>
    <p:extLst>
      <p:ext uri="{BB962C8B-B14F-4D97-AF65-F5344CB8AC3E}">
        <p14:creationId xmlns:p14="http://schemas.microsoft.com/office/powerpoint/2010/main" val="2445204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BD8C1-50A3-5992-8B69-EF630A998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32835-4F5C-45E9-F231-D7CC8A0F1D2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1018F4A-4F2D-94F0-DEEF-BCDC2412DC15}"/>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sz="1800" u="none"/>
              <a:t>Time allocated: </a:t>
            </a:r>
            <a:r>
              <a:rPr lang="en-SG" sz="1800" b="1" u="none"/>
              <a:t>2min</a:t>
            </a:r>
            <a:endParaRPr lang="en-SG" sz="1800" b="0" u="none"/>
          </a:p>
          <a:p>
            <a:pPr marL="171450" indent="-171450">
              <a:buFont typeface="Arial" panose="020B0604020202020204" pitchFamily="34" charset="0"/>
              <a:buChar char="•"/>
            </a:pPr>
            <a:r>
              <a:rPr lang="en-SG" sz="1800" b="0" u="none"/>
              <a:t>Get different members of the CG to read out. Do not get stuck on this. This is meant to be basic background context to get everyone up to </a:t>
            </a:r>
            <a:r>
              <a:rPr lang="en-SG" sz="1800"/>
              <a:t>speed </a:t>
            </a:r>
            <a:r>
              <a:rPr lang="en-SG" sz="1800" b="0" u="none"/>
              <a:t>quickly.</a:t>
            </a:r>
          </a:p>
        </p:txBody>
      </p:sp>
      <p:sp>
        <p:nvSpPr>
          <p:cNvPr id="4" name="Slide Number Placeholder 3">
            <a:extLst>
              <a:ext uri="{FF2B5EF4-FFF2-40B4-BE49-F238E27FC236}">
                <a16:creationId xmlns:a16="http://schemas.microsoft.com/office/drawing/2014/main" id="{4C2F33DF-07C9-B9E6-60EC-6A3719C68AA1}"/>
              </a:ext>
            </a:extLst>
          </p:cNvPr>
          <p:cNvSpPr>
            <a:spLocks noGrp="1"/>
          </p:cNvSpPr>
          <p:nvPr>
            <p:ph type="sldNum" sz="quarter" idx="5"/>
          </p:nvPr>
        </p:nvSpPr>
        <p:spPr/>
        <p:txBody>
          <a:bodyPr/>
          <a:lstStyle/>
          <a:p>
            <a:fld id="{8B4D7FA8-4B1E-44E3-8EFB-43AC8FCD2B0D}" type="slidenum">
              <a:rPr lang="en-SG" smtClean="0"/>
              <a:t>15</a:t>
            </a:fld>
            <a:endParaRPr lang="en-SG"/>
          </a:p>
        </p:txBody>
      </p:sp>
    </p:spTree>
    <p:extLst>
      <p:ext uri="{BB962C8B-B14F-4D97-AF65-F5344CB8AC3E}">
        <p14:creationId xmlns:p14="http://schemas.microsoft.com/office/powerpoint/2010/main" val="2989741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B247-B622-011B-02E2-612A2F231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8F3DB-7FBC-6971-9E6C-005AB5952DA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D9106E9-B80D-1862-8762-9F396E970217}"/>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endParaRPr lang="en-SG" b="0" u="none"/>
          </a:p>
          <a:p>
            <a:pPr marL="171450" indent="-171450">
              <a:buFont typeface="Arial" panose="020B0604020202020204" pitchFamily="34" charset="0"/>
              <a:buChar char="•"/>
            </a:pPr>
            <a:r>
              <a:rPr lang="en-SG" b="0" u="none"/>
              <a:t>Qn 3 requires members to compare between what is described in the passage about what has already happened to Edom (Nabatean invasion) and what God promises will happen (not allowed to rebuild) from the viewpoint of Malachi’s original audience – Israel.</a:t>
            </a:r>
          </a:p>
          <a:p>
            <a:pPr marL="171450" indent="-171450">
              <a:buFont typeface="Arial" panose="020B0604020202020204" pitchFamily="34" charset="0"/>
              <a:buChar char="•"/>
            </a:pPr>
            <a:r>
              <a:rPr lang="en-SG" b="0" u="none"/>
              <a:t>Qn 4 should look at both aspects of v5: “your own eyes shall see this”, and “Great is the Lord beyond the borders of Israel”</a:t>
            </a:r>
          </a:p>
          <a:p>
            <a:pPr marL="171450" indent="-171450">
              <a:buFont typeface="Arial" panose="020B0604020202020204" pitchFamily="34" charset="0"/>
              <a:buChar char="•"/>
            </a:pPr>
            <a:r>
              <a:rPr lang="en-SG" b="0" u="none"/>
              <a:t>If helpful, reference can be made back to Qn 1 about the reasons behind why Israel was questioning God’s love</a:t>
            </a:r>
          </a:p>
          <a:p>
            <a:pPr marL="171450" indent="-171450">
              <a:buFont typeface="Arial" panose="020B0604020202020204" pitchFamily="34" charset="0"/>
              <a:buChar char="•"/>
            </a:pPr>
            <a:r>
              <a:rPr lang="en-SG" b="0" u="none"/>
              <a:t>Younger/newer Christians may be at a loss of how to answer. That’s ok. Let the more mature Christians provide the responses.</a:t>
            </a:r>
          </a:p>
        </p:txBody>
      </p:sp>
      <p:sp>
        <p:nvSpPr>
          <p:cNvPr id="4" name="Slide Number Placeholder 3">
            <a:extLst>
              <a:ext uri="{FF2B5EF4-FFF2-40B4-BE49-F238E27FC236}">
                <a16:creationId xmlns:a16="http://schemas.microsoft.com/office/drawing/2014/main" id="{0E203D6B-6A02-1281-650F-5ED5D501D4E6}"/>
              </a:ext>
            </a:extLst>
          </p:cNvPr>
          <p:cNvSpPr>
            <a:spLocks noGrp="1"/>
          </p:cNvSpPr>
          <p:nvPr>
            <p:ph type="sldNum" sz="quarter" idx="5"/>
          </p:nvPr>
        </p:nvSpPr>
        <p:spPr/>
        <p:txBody>
          <a:bodyPr/>
          <a:lstStyle/>
          <a:p>
            <a:fld id="{8B4D7FA8-4B1E-44E3-8EFB-43AC8FCD2B0D}" type="slidenum">
              <a:rPr lang="en-SG" smtClean="0"/>
              <a:t>16</a:t>
            </a:fld>
            <a:endParaRPr lang="en-SG"/>
          </a:p>
        </p:txBody>
      </p:sp>
    </p:spTree>
    <p:extLst>
      <p:ext uri="{BB962C8B-B14F-4D97-AF65-F5344CB8AC3E}">
        <p14:creationId xmlns:p14="http://schemas.microsoft.com/office/powerpoint/2010/main" val="532335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2FDE-1302-895C-1BA1-E51CA14FE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7C64F-505D-E647-F124-534A40BF269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FC36B11-BD5E-E99D-ECC3-20C69F008BE0}"/>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BE6CFA69-4BD2-995F-EF41-987A066194D9}"/>
              </a:ext>
            </a:extLst>
          </p:cNvPr>
          <p:cNvSpPr>
            <a:spLocks noGrp="1"/>
          </p:cNvSpPr>
          <p:nvPr>
            <p:ph type="sldNum" sz="quarter" idx="5"/>
          </p:nvPr>
        </p:nvSpPr>
        <p:spPr/>
        <p:txBody>
          <a:bodyPr/>
          <a:lstStyle/>
          <a:p>
            <a:fld id="{8B4D7FA8-4B1E-44E3-8EFB-43AC8FCD2B0D}" type="slidenum">
              <a:rPr lang="en-SG" smtClean="0"/>
              <a:t>17</a:t>
            </a:fld>
            <a:endParaRPr lang="en-SG"/>
          </a:p>
        </p:txBody>
      </p:sp>
    </p:spTree>
    <p:extLst>
      <p:ext uri="{BB962C8B-B14F-4D97-AF65-F5344CB8AC3E}">
        <p14:creationId xmlns:p14="http://schemas.microsoft.com/office/powerpoint/2010/main" val="3793377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5F8EF-AD4D-2F1F-1B4B-254A98604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F4627-710A-61BD-4E5A-6D6C68A21B2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0C57932-5C37-19EE-60A0-68A4EC3C8C7A}"/>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3CB67BE6-8040-7406-AA47-8AFEA2C9D2C4}"/>
              </a:ext>
            </a:extLst>
          </p:cNvPr>
          <p:cNvSpPr>
            <a:spLocks noGrp="1"/>
          </p:cNvSpPr>
          <p:nvPr>
            <p:ph type="sldNum" sz="quarter" idx="5"/>
          </p:nvPr>
        </p:nvSpPr>
        <p:spPr/>
        <p:txBody>
          <a:bodyPr/>
          <a:lstStyle/>
          <a:p>
            <a:fld id="{8B4D7FA8-4B1E-44E3-8EFB-43AC8FCD2B0D}" type="slidenum">
              <a:rPr lang="en-SG" smtClean="0"/>
              <a:t>18</a:t>
            </a:fld>
            <a:endParaRPr lang="en-SG"/>
          </a:p>
        </p:txBody>
      </p:sp>
    </p:spTree>
    <p:extLst>
      <p:ext uri="{BB962C8B-B14F-4D97-AF65-F5344CB8AC3E}">
        <p14:creationId xmlns:p14="http://schemas.microsoft.com/office/powerpoint/2010/main" val="12438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4FF03-586F-0F9B-E2F9-945C2F325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999F-16F8-E9BF-DC3D-F361B29642C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096C348-60BB-8CF6-7BED-82246BFEB72A}"/>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15min</a:t>
            </a:r>
          </a:p>
          <a:p>
            <a:pPr marL="171450" indent="-171450">
              <a:buFont typeface="Arial" panose="020B0604020202020204" pitchFamily="34" charset="0"/>
              <a:buChar char="•"/>
            </a:pPr>
            <a:r>
              <a:rPr lang="en-SG" b="0" u="none"/>
              <a:t>For question 1, the focus is on getting CG members to think about questions or experiences which may be contributing to doubts about God’s love and presence.</a:t>
            </a:r>
          </a:p>
          <a:p>
            <a:pPr marL="171450" indent="-171450">
              <a:buFont typeface="Arial" panose="020B0604020202020204" pitchFamily="34" charset="0"/>
              <a:buChar char="•"/>
            </a:pPr>
            <a:r>
              <a:rPr lang="en-SG" b="0" u="none"/>
              <a:t>For question 2, the focus is about being aware of ways in which God has been present and active in our lives.</a:t>
            </a:r>
          </a:p>
          <a:p>
            <a:pPr marL="171450" indent="-171450">
              <a:buFont typeface="Arial" panose="020B0604020202020204" pitchFamily="34" charset="0"/>
              <a:buChar char="•"/>
            </a:pPr>
            <a:r>
              <a:rPr lang="en-SG" b="0" u="none"/>
              <a:t>Question 3 is about encouraging CG members to think about how they could be vessels of God’s love to others today, through practising BLESS or otherwise.</a:t>
            </a:r>
          </a:p>
        </p:txBody>
      </p:sp>
      <p:sp>
        <p:nvSpPr>
          <p:cNvPr id="4" name="Slide Number Placeholder 3">
            <a:extLst>
              <a:ext uri="{FF2B5EF4-FFF2-40B4-BE49-F238E27FC236}">
                <a16:creationId xmlns:a16="http://schemas.microsoft.com/office/drawing/2014/main" id="{F64DAEA8-D020-6DCF-312A-43ADE0615D1F}"/>
              </a:ext>
            </a:extLst>
          </p:cNvPr>
          <p:cNvSpPr>
            <a:spLocks noGrp="1"/>
          </p:cNvSpPr>
          <p:nvPr>
            <p:ph type="sldNum" sz="quarter" idx="5"/>
          </p:nvPr>
        </p:nvSpPr>
        <p:spPr/>
        <p:txBody>
          <a:bodyPr/>
          <a:lstStyle/>
          <a:p>
            <a:fld id="{8B4D7FA8-4B1E-44E3-8EFB-43AC8FCD2B0D}" type="slidenum">
              <a:rPr lang="en-SG" smtClean="0"/>
              <a:t>19</a:t>
            </a:fld>
            <a:endParaRPr lang="en-SG"/>
          </a:p>
        </p:txBody>
      </p:sp>
    </p:spTree>
    <p:extLst>
      <p:ext uri="{BB962C8B-B14F-4D97-AF65-F5344CB8AC3E}">
        <p14:creationId xmlns:p14="http://schemas.microsoft.com/office/powerpoint/2010/main" val="1611876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472D-DED3-1787-880F-795E06147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A3386-37A2-7FDC-A289-EA6C0EB282B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9D7BAD0-C4B4-57CB-FD5A-40928DC50524}"/>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20min</a:t>
            </a:r>
            <a:endParaRPr lang="en-SG" b="1" u="sng"/>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b="0" u="none"/>
              <a:t>Do this in sub-groups / accountability groups to give people more time to share, and to increase the level of psychological safety as people may want to share vulnerably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b="0" u="none"/>
              <a:t>Encourage CG members to pray for one another, so that there is a habit of having a </a:t>
            </a:r>
            <a:r>
              <a:rPr lang="en-SG" b="0" u="none" err="1"/>
              <a:t>theo</a:t>
            </a:r>
            <a:r>
              <a:rPr lang="en-SG" b="0" u="none"/>
              <a:t>-centric response to life’s challenges.</a:t>
            </a:r>
          </a:p>
        </p:txBody>
      </p:sp>
      <p:sp>
        <p:nvSpPr>
          <p:cNvPr id="4" name="Slide Number Placeholder 3">
            <a:extLst>
              <a:ext uri="{FF2B5EF4-FFF2-40B4-BE49-F238E27FC236}">
                <a16:creationId xmlns:a16="http://schemas.microsoft.com/office/drawing/2014/main" id="{7E1BCEB0-7AEE-93CF-3563-9EEA1215A57B}"/>
              </a:ext>
            </a:extLst>
          </p:cNvPr>
          <p:cNvSpPr>
            <a:spLocks noGrp="1"/>
          </p:cNvSpPr>
          <p:nvPr>
            <p:ph type="sldNum" sz="quarter" idx="5"/>
          </p:nvPr>
        </p:nvSpPr>
        <p:spPr/>
        <p:txBody>
          <a:bodyPr/>
          <a:lstStyle/>
          <a:p>
            <a:fld id="{8B4D7FA8-4B1E-44E3-8EFB-43AC8FCD2B0D}" type="slidenum">
              <a:rPr lang="en-SG" smtClean="0"/>
              <a:t>20</a:t>
            </a:fld>
            <a:endParaRPr lang="en-SG"/>
          </a:p>
        </p:txBody>
      </p:sp>
    </p:spTree>
    <p:extLst>
      <p:ext uri="{BB962C8B-B14F-4D97-AF65-F5344CB8AC3E}">
        <p14:creationId xmlns:p14="http://schemas.microsoft.com/office/powerpoint/2010/main" val="4053771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Share only to those who are keen.</a:t>
            </a:r>
            <a:endParaRPr lang="en-SG" b="0" u="none"/>
          </a:p>
          <a:p>
            <a:endParaRPr lang="en-SG" b="1" u="none"/>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fld id="{8B4D7FA8-4B1E-44E3-8EFB-43AC8FCD2B0D}" type="slidenum">
              <a:rPr lang="en-SG" smtClean="0"/>
              <a:t>21</a:t>
            </a:fld>
            <a:endParaRPr lang="en-SG"/>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DFB2B35-9A6B-4F74-9D36-BBA808A5F944}" type="datetimeFigureOut">
              <a:rPr lang="en-SG" smtClean="0"/>
              <a:t>27/3/2026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054341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27/3/2026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83806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B2B35-9A6B-4F74-9D36-BBA808A5F944}" type="datetimeFigureOut">
              <a:rPr lang="en-SG" smtClean="0"/>
              <a:t>27/3/2026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935065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B2B35-9A6B-4F74-9D36-BBA808A5F944}" type="datetimeFigureOut">
              <a:rPr lang="en-SG" smtClean="0"/>
              <a:t>27/3/2026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475855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B2B35-9A6B-4F74-9D36-BBA808A5F944}" type="datetimeFigureOut">
              <a:rPr lang="en-SG" smtClean="0"/>
              <a:t>27/3/2026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389052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B2B35-9A6B-4F74-9D36-BBA808A5F944}" type="datetimeFigureOut">
              <a:rPr lang="en-SG" smtClean="0"/>
              <a:t>27/3/2026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194760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B2B35-9A6B-4F74-9D36-BBA808A5F944}" type="datetimeFigureOut">
              <a:rPr lang="en-SG" smtClean="0"/>
              <a:t>27/3/2026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122367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27/3/2026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89657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27/3/2026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716001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27/3/2026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213345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27/3/2026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61532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DFB2B35-9A6B-4F74-9D36-BBA808A5F944}" type="datetimeFigureOut">
              <a:rPr lang="en-SG" smtClean="0"/>
              <a:t>27/3/2026</a:t>
            </a:fld>
            <a:endParaRPr lang="en-SG"/>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A11BA37F-C050-4B4A-8F18-123F0444B6AE}" type="slidenum">
              <a:rPr lang="en-SG" smtClean="0"/>
              <a:t>‹#›</a:t>
            </a:fld>
            <a:endParaRPr lang="en-SG"/>
          </a:p>
        </p:txBody>
      </p:sp>
    </p:spTree>
    <p:extLst>
      <p:ext uri="{BB962C8B-B14F-4D97-AF65-F5344CB8AC3E}">
        <p14:creationId xmlns:p14="http://schemas.microsoft.com/office/powerpoint/2010/main" val="40296733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png"/><Relationship Id="rId7" Type="http://schemas.openxmlformats.org/officeDocument/2006/relationships/hyperlink" Target="https://youtu.be/ESmuG_5MOiw?si=Cg83Z3MuKmFKdlJ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youtu.be/bwm3s0Nalyo?si=wYsIouUiYChJ7ZLU" TargetMode="External"/><Relationship Id="rId5" Type="http://schemas.openxmlformats.org/officeDocument/2006/relationships/hyperlink" Target="https://youtu.be/nO5kZ4xEmsU?si=lTxfpJIh36uBHQ0Z" TargetMode="External"/><Relationship Id="rId4" Type="http://schemas.openxmlformats.org/officeDocument/2006/relationships/hyperlink" Target="https://youtu.be/iItKGT7WFDw?si=ZM6rDWBldcUQZ7rn" TargetMode="External"/><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youtu.be/HPGShWZ4Jvk?si=XyaWSDebSO0irfOI"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114300"/>
            <a:ext cx="18288001" cy="1051560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9" y="3827537"/>
            <a:ext cx="9400607" cy="1991058"/>
          </a:xfrm>
          <a:prstGeom prst="rect">
            <a:avLst/>
          </a:prstGeom>
        </p:spPr>
        <p:txBody>
          <a:bodyPr lIns="0" tIns="0" rIns="0" bIns="0" rtlCol="0" anchor="t">
            <a:spAutoFit/>
          </a:bodyPr>
          <a:lstStyle/>
          <a:p>
            <a:pPr algn="ctr">
              <a:lnSpc>
                <a:spcPts val="7558"/>
              </a:lnSpc>
            </a:pPr>
            <a:r>
              <a:rPr lang="en-US" sz="9000" b="1" spc="-854">
                <a:solidFill>
                  <a:srgbClr val="F8F8F0"/>
                </a:solidFill>
                <a:latin typeface=" Avenir Next Arabic Bold"/>
                <a:ea typeface=" Avenir Next Arabic Bold"/>
                <a:cs typeface=" Avenir Next Arabic Bold"/>
                <a:sym typeface=" Avenir Next Arabic Bold"/>
              </a:rPr>
              <a:t>POSTEXILIC </a:t>
            </a:r>
            <a:endParaRPr lang="en-US">
              <a:sym typeface=" Avenir Next Arabic Bold"/>
            </a:endParaRPr>
          </a:p>
          <a:p>
            <a:pPr algn="ctr">
              <a:lnSpc>
                <a:spcPts val="7558"/>
              </a:lnSpc>
            </a:pPr>
            <a:r>
              <a:rPr lang="en-US" sz="9000" b="1" spc="-854">
                <a:solidFill>
                  <a:srgbClr val="F8F8F0"/>
                </a:solidFill>
                <a:latin typeface=" Avenir Next Arabic Bold"/>
                <a:ea typeface=" Avenir Next Arabic Bold"/>
                <a:cs typeface=" Avenir Next Arabic Bold"/>
                <a:sym typeface=" Avenir Next Arabic Bold"/>
              </a:rPr>
              <a:t>PROPHETS</a:t>
            </a:r>
            <a:endParaRPr lang="en-US"/>
          </a:p>
        </p:txBody>
      </p:sp>
      <p:sp>
        <p:nvSpPr>
          <p:cNvPr id="5" name="TextBox 5"/>
          <p:cNvSpPr txBox="1"/>
          <p:nvPr/>
        </p:nvSpPr>
        <p:spPr>
          <a:xfrm>
            <a:off x="3876673" y="5734443"/>
            <a:ext cx="10534659" cy="641201"/>
          </a:xfrm>
          <a:prstGeom prst="rect">
            <a:avLst/>
          </a:prstGeom>
        </p:spPr>
        <p:txBody>
          <a:bodyPr lIns="0" tIns="0" rIns="0" bIns="0" rtlCol="0" anchor="t">
            <a:spAutoFit/>
          </a:bodyPr>
          <a:lstStyle/>
          <a:p>
            <a:pPr algn="ctr">
              <a:lnSpc>
                <a:spcPts val="5000"/>
              </a:lnSpc>
            </a:pPr>
            <a:r>
              <a:rPr lang="en-US" sz="5000" b="1" spc="-450">
                <a:solidFill>
                  <a:srgbClr val="EBE9E6"/>
                </a:solidFill>
                <a:latin typeface=" Avenir Next Arabic Bold"/>
                <a:ea typeface=" Avenir Next Arabic Bold"/>
                <a:cs typeface=" Avenir Next Arabic Bold"/>
                <a:sym typeface=" Avenir Next Arabic Bold"/>
              </a:rPr>
              <a:t>HAGGAI, ZECHARIAH &amp; MALACHI</a:t>
            </a:r>
          </a:p>
        </p:txBody>
      </p:sp>
      <p:sp>
        <p:nvSpPr>
          <p:cNvPr id="7" name="Freeform 3">
            <a:extLst>
              <a:ext uri="{FF2B5EF4-FFF2-40B4-BE49-F238E27FC236}">
                <a16:creationId xmlns:a16="http://schemas.microsoft.com/office/drawing/2014/main" id="{A8AAB659-D84B-1AAD-1688-38F6CCE9DAFF}"/>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156869"/>
            <a:ext cx="18288000" cy="1055817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en-US"/>
            </a:p>
          </p:txBody>
        </p:sp>
      </p:grpSp>
      <p:sp>
        <p:nvSpPr>
          <p:cNvPr id="4" name="TextBox 4"/>
          <p:cNvSpPr txBox="1"/>
          <p:nvPr/>
        </p:nvSpPr>
        <p:spPr>
          <a:xfrm>
            <a:off x="4443699" y="3827538"/>
            <a:ext cx="9400607" cy="1011367"/>
          </a:xfrm>
          <a:prstGeom prst="rect">
            <a:avLst/>
          </a:prstGeom>
        </p:spPr>
        <p:txBody>
          <a:bodyPr lIns="0" tIns="0" rIns="0" bIns="0" rtlCol="0" anchor="t">
            <a:spAutoFit/>
          </a:bodyPr>
          <a:lstStyle/>
          <a:p>
            <a:pPr algn="ctr">
              <a:lnSpc>
                <a:spcPts val="7558"/>
              </a:lnSpc>
            </a:pPr>
            <a:r>
              <a:rPr lang="en-US" sz="9000" b="1" spc="-854">
                <a:solidFill>
                  <a:srgbClr val="F8F8F0"/>
                </a:solidFill>
                <a:latin typeface=" Avenir Next Arabic Bold"/>
                <a:ea typeface=" Avenir Next Arabic Bold"/>
                <a:cs typeface=" Avenir Next Arabic Bold"/>
                <a:sym typeface=" Avenir Next Arabic Bold"/>
              </a:rPr>
              <a:t>STUDY 7</a:t>
            </a:r>
          </a:p>
        </p:txBody>
      </p:sp>
      <p:sp>
        <p:nvSpPr>
          <p:cNvPr id="5" name="TextBox 5"/>
          <p:cNvSpPr txBox="1"/>
          <p:nvPr/>
        </p:nvSpPr>
        <p:spPr>
          <a:xfrm>
            <a:off x="2564296" y="4838905"/>
            <a:ext cx="14133446" cy="1282402"/>
          </a:xfrm>
          <a:prstGeom prst="rect">
            <a:avLst/>
          </a:prstGeom>
        </p:spPr>
        <p:txBody>
          <a:bodyPr wrap="square" lIns="0" tIns="0" rIns="0" bIns="0" rtlCol="0" anchor="t">
            <a:spAutoFit/>
          </a:bodyPr>
          <a:lstStyle/>
          <a:p>
            <a:pPr algn="ctr">
              <a:lnSpc>
                <a:spcPts val="5000"/>
              </a:lnSpc>
            </a:pPr>
            <a:r>
              <a:rPr lang="en-US" sz="5000" b="1" spc="-450">
                <a:solidFill>
                  <a:srgbClr val="EBE9E6"/>
                </a:solidFill>
                <a:latin typeface=" Avenir Next Arabic Bold"/>
                <a:ea typeface=" Avenir Next Arabic Bold"/>
                <a:cs typeface=" Avenir Next Arabic Bold"/>
                <a:sym typeface=" Avenir Next Arabic Bold"/>
              </a:rPr>
              <a:t>DO WE DOUBT GOD’S LOVE?</a:t>
            </a:r>
          </a:p>
          <a:p>
            <a:pPr algn="ctr">
              <a:lnSpc>
                <a:spcPts val="5000"/>
              </a:lnSpc>
            </a:pPr>
            <a:r>
              <a:rPr lang="en-US" sz="5000" b="1" spc="-450">
                <a:solidFill>
                  <a:srgbClr val="EBE9E6"/>
                </a:solidFill>
                <a:latin typeface=" Avenir Next Arabic Bold"/>
                <a:ea typeface=" Avenir Next Arabic Bold"/>
                <a:cs typeface=" Avenir Next Arabic Bold"/>
                <a:sym typeface=" Avenir Next Arabic Bold"/>
              </a:rPr>
              <a:t>(Malachi 1:1-5 with Introduction to book of Malachi)</a:t>
            </a:r>
            <a:endParaRPr lang="en-US" sz="5000" b="1" spc="-450">
              <a:solidFill>
                <a:srgbClr val="EBE9E6"/>
              </a:solidFill>
              <a:latin typeface=" Avenir Next Arabic Bold"/>
              <a:ea typeface=" Avenir Next Arabic Bold"/>
              <a:cs typeface=" Avenir Next Arabic Bold"/>
            </a:endParaRPr>
          </a:p>
        </p:txBody>
      </p:sp>
      <p:sp>
        <p:nvSpPr>
          <p:cNvPr id="7" name="Freeform 3">
            <a:extLst>
              <a:ext uri="{FF2B5EF4-FFF2-40B4-BE49-F238E27FC236}">
                <a16:creationId xmlns:a16="http://schemas.microsoft.com/office/drawing/2014/main" id="{AC0ECE89-E69B-3BAB-F1FA-A6FCF2920680}"/>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22EF-9B8D-3802-29E6-441F5FA2EE8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5CAF7CB7-2226-C031-FCEA-F7E885E7FE4C}"/>
              </a:ext>
            </a:extLst>
          </p:cNvPr>
          <p:cNvGrpSpPr>
            <a:grpSpLocks noGrp="1" noUngrp="1" noRot="1" noMove="1" noResize="1"/>
          </p:cNvGrpSpPr>
          <p:nvPr/>
        </p:nvGrpSpPr>
        <p:grpSpPr>
          <a:xfrm rot="16200000">
            <a:off x="3832026" y="-3875948"/>
            <a:ext cx="10826287" cy="18490339"/>
            <a:chOff x="458384" y="-200776"/>
            <a:chExt cx="13960051" cy="24653784"/>
          </a:xfrm>
        </p:grpSpPr>
        <p:sp>
          <p:nvSpPr>
            <p:cNvPr id="5" name="Freeform 3">
              <a:extLst>
                <a:ext uri="{FF2B5EF4-FFF2-40B4-BE49-F238E27FC236}">
                  <a16:creationId xmlns:a16="http://schemas.microsoft.com/office/drawing/2014/main" id="{8BA6CCB0-267E-858E-DE1E-9725F54F1FD5}"/>
                </a:ext>
              </a:extLst>
            </p:cNvPr>
            <p:cNvSpPr>
              <a:spLocks noGrp="1" noRot="1" noMove="1" noResize="1" noEditPoints="1" noAdjustHandles="1" noChangeArrowheads="1" noChangeShapeType="1"/>
            </p:cNvSpPr>
            <p:nvPr/>
          </p:nvSpPr>
          <p:spPr>
            <a:xfrm>
              <a:off x="458384" y="-200776"/>
              <a:ext cx="13960051" cy="24653784"/>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67F79BE7-8B1E-3616-60C9-72D0D9936F61}"/>
              </a:ext>
            </a:extLst>
          </p:cNvPr>
          <p:cNvSpPr>
            <a:spLocks noGrp="1"/>
          </p:cNvSpPr>
          <p:nvPr>
            <p:ph type="title"/>
          </p:nvPr>
        </p:nvSpPr>
        <p:spPr>
          <a:xfrm>
            <a:off x="2716939" y="652461"/>
            <a:ext cx="15773400" cy="2032530"/>
          </a:xfrm>
        </p:spPr>
        <p:txBody>
          <a:bodyPr>
            <a:normAutofit/>
          </a:bodyPr>
          <a:lstStyle/>
          <a:p>
            <a:r>
              <a:rPr lang="en-SG" sz="8000" b="1" spc="-150"/>
              <a:t>WELCOME</a:t>
            </a:r>
          </a:p>
        </p:txBody>
      </p:sp>
      <p:sp>
        <p:nvSpPr>
          <p:cNvPr id="3" name="Content Placeholder 2">
            <a:extLst>
              <a:ext uri="{FF2B5EF4-FFF2-40B4-BE49-F238E27FC236}">
                <a16:creationId xmlns:a16="http://schemas.microsoft.com/office/drawing/2014/main" id="{6439A13B-1092-7E05-7183-E6228C5A5592}"/>
              </a:ext>
            </a:extLst>
          </p:cNvPr>
          <p:cNvSpPr>
            <a:spLocks noGrp="1"/>
          </p:cNvSpPr>
          <p:nvPr>
            <p:ph idx="1"/>
          </p:nvPr>
        </p:nvSpPr>
        <p:spPr>
          <a:xfrm>
            <a:off x="1158158" y="4190860"/>
            <a:ext cx="8857034" cy="4010065"/>
          </a:xfrm>
        </p:spPr>
        <p:txBody>
          <a:bodyPr vert="horz" lIns="91440" tIns="45720" rIns="91440" bIns="45720" rtlCol="0" anchor="t">
            <a:normAutofit/>
          </a:bodyPr>
          <a:lstStyle/>
          <a:p>
            <a:pPr marL="0" indent="0">
              <a:buNone/>
            </a:pPr>
            <a:r>
              <a:rPr lang="en-US" sz="4000"/>
              <a:t>Each person shares (in 1 minute) the last time they expressed or showed love to someone, and how the hearer responded to it.</a:t>
            </a:r>
            <a:endParaRPr lang="en-US"/>
          </a:p>
        </p:txBody>
      </p:sp>
      <p:pic>
        <p:nvPicPr>
          <p:cNvPr id="6" name="Graphic 5" descr="Bank with solid fill">
            <a:extLst>
              <a:ext uri="{FF2B5EF4-FFF2-40B4-BE49-F238E27FC236}">
                <a16:creationId xmlns:a16="http://schemas.microsoft.com/office/drawing/2014/main" id="{161E4AD6-8462-EBF3-52B0-285FA0E69C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5400" y="1066800"/>
            <a:ext cx="914400" cy="914400"/>
          </a:xfrm>
          <a:prstGeom prst="rect">
            <a:avLst/>
          </a:prstGeom>
        </p:spPr>
      </p:pic>
      <p:grpSp>
        <p:nvGrpSpPr>
          <p:cNvPr id="7" name="Group 6">
            <a:extLst>
              <a:ext uri="{FF2B5EF4-FFF2-40B4-BE49-F238E27FC236}">
                <a16:creationId xmlns:a16="http://schemas.microsoft.com/office/drawing/2014/main" id="{F896F2A1-9494-F368-CBDF-D94F8AE3F593}"/>
              </a:ext>
            </a:extLst>
          </p:cNvPr>
          <p:cNvGrpSpPr/>
          <p:nvPr/>
        </p:nvGrpSpPr>
        <p:grpSpPr>
          <a:xfrm>
            <a:off x="1093062" y="914400"/>
            <a:ext cx="1371600" cy="1371600"/>
            <a:chOff x="1093062" y="1104900"/>
            <a:chExt cx="1280160" cy="1280160"/>
          </a:xfrm>
        </p:grpSpPr>
        <p:sp>
          <p:nvSpPr>
            <p:cNvPr id="8" name="Oval 7">
              <a:extLst>
                <a:ext uri="{FF2B5EF4-FFF2-40B4-BE49-F238E27FC236}">
                  <a16:creationId xmlns:a16="http://schemas.microsoft.com/office/drawing/2014/main" id="{D2E15B31-A9BE-5653-F868-1BDF8180E7C6}"/>
                </a:ext>
              </a:extLst>
            </p:cNvPr>
            <p:cNvSpPr/>
            <p:nvPr/>
          </p:nvSpPr>
          <p:spPr>
            <a:xfrm>
              <a:off x="1093062" y="1104900"/>
              <a:ext cx="1280160" cy="128016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Bank with solid fill">
              <a:extLst>
                <a:ext uri="{FF2B5EF4-FFF2-40B4-BE49-F238E27FC236}">
                  <a16:creationId xmlns:a16="http://schemas.microsoft.com/office/drawing/2014/main" id="{E3D079CB-FAF4-B38A-3201-E997E99075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5400" y="1257300"/>
              <a:ext cx="914400" cy="914400"/>
            </a:xfrm>
            <a:prstGeom prst="rect">
              <a:avLst/>
            </a:prstGeom>
          </p:spPr>
        </p:pic>
      </p:grpSp>
      <p:sp>
        <p:nvSpPr>
          <p:cNvPr id="10" name="Title 1">
            <a:extLst>
              <a:ext uri="{FF2B5EF4-FFF2-40B4-BE49-F238E27FC236}">
                <a16:creationId xmlns:a16="http://schemas.microsoft.com/office/drawing/2014/main" id="{376080F3-D7A7-B2F7-0CA7-E48D012DED4E}"/>
              </a:ext>
            </a:extLst>
          </p:cNvPr>
          <p:cNvSpPr txBox="1">
            <a:spLocks/>
          </p:cNvSpPr>
          <p:nvPr/>
        </p:nvSpPr>
        <p:spPr>
          <a:xfrm>
            <a:off x="1093062" y="2502228"/>
            <a:ext cx="13002640" cy="1472404"/>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a:latin typeface=" Avenir Next Arabic Medium"/>
              </a:rPr>
              <a:t>Ice-breaker Activity: "I love you..."</a:t>
            </a:r>
          </a:p>
        </p:txBody>
      </p:sp>
      <p:pic>
        <p:nvPicPr>
          <p:cNvPr id="13" name="Picture 12">
            <a:extLst>
              <a:ext uri="{FF2B5EF4-FFF2-40B4-BE49-F238E27FC236}">
                <a16:creationId xmlns:a16="http://schemas.microsoft.com/office/drawing/2014/main" id="{93D5059D-6CBF-A90A-2FFD-5202984C50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73350" y="3956994"/>
            <a:ext cx="6015008" cy="6015008"/>
          </a:xfrm>
          <a:prstGeom prst="rect">
            <a:avLst/>
          </a:prstGeom>
        </p:spPr>
      </p:pic>
    </p:spTree>
    <p:extLst>
      <p:ext uri="{BB962C8B-B14F-4D97-AF65-F5344CB8AC3E}">
        <p14:creationId xmlns:p14="http://schemas.microsoft.com/office/powerpoint/2010/main" val="2005669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D0204-561C-B0F7-0697-DBA2F080964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29D3D22C-D869-6C7B-E0A3-E7A7888547F5}"/>
              </a:ext>
            </a:extLst>
          </p:cNvPr>
          <p:cNvGrpSpPr>
            <a:grpSpLocks noGrp="1" noUngrp="1" noRot="1" noMove="1" noResize="1"/>
          </p:cNvGrpSpPr>
          <p:nvPr/>
        </p:nvGrpSpPr>
        <p:grpSpPr>
          <a:xfrm rot="16200000">
            <a:off x="3825490" y="-3825490"/>
            <a:ext cx="10637021" cy="18288001"/>
            <a:chOff x="0" y="-200775"/>
            <a:chExt cx="13716000" cy="24384000"/>
          </a:xfrm>
        </p:grpSpPr>
        <p:sp>
          <p:nvSpPr>
            <p:cNvPr id="5" name="Freeform 3">
              <a:extLst>
                <a:ext uri="{FF2B5EF4-FFF2-40B4-BE49-F238E27FC236}">
                  <a16:creationId xmlns:a16="http://schemas.microsoft.com/office/drawing/2014/main" id="{3BC68506-AD34-C755-F4F7-D89DDB1F00EA}"/>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B99F885F-DED9-66A1-CA36-495671EFDA35}"/>
              </a:ext>
            </a:extLst>
          </p:cNvPr>
          <p:cNvSpPr>
            <a:spLocks noGrp="1"/>
          </p:cNvSpPr>
          <p:nvPr>
            <p:ph type="title"/>
          </p:nvPr>
        </p:nvSpPr>
        <p:spPr>
          <a:xfrm>
            <a:off x="2785513" y="563758"/>
            <a:ext cx="15773400" cy="2032530"/>
          </a:xfrm>
        </p:spPr>
        <p:txBody>
          <a:bodyPr>
            <a:normAutofit/>
          </a:bodyPr>
          <a:lstStyle/>
          <a:p>
            <a:r>
              <a:rPr lang="en-SG" sz="8000" b="1" spc="-150"/>
              <a:t>WORSHIP</a:t>
            </a:r>
          </a:p>
        </p:txBody>
      </p:sp>
      <p:sp>
        <p:nvSpPr>
          <p:cNvPr id="3" name="Content Placeholder 2">
            <a:extLst>
              <a:ext uri="{FF2B5EF4-FFF2-40B4-BE49-F238E27FC236}">
                <a16:creationId xmlns:a16="http://schemas.microsoft.com/office/drawing/2014/main" id="{9EBB58F9-E27F-377B-7CC9-548FA0F1C4AF}"/>
              </a:ext>
            </a:extLst>
          </p:cNvPr>
          <p:cNvSpPr>
            <a:spLocks noGrp="1"/>
          </p:cNvSpPr>
          <p:nvPr>
            <p:ph idx="1"/>
          </p:nvPr>
        </p:nvSpPr>
        <p:spPr>
          <a:xfrm>
            <a:off x="1158240" y="4473687"/>
            <a:ext cx="9145938" cy="4430241"/>
          </a:xfrm>
        </p:spPr>
        <p:txBody>
          <a:bodyPr vert="horz" lIns="91440" tIns="45720" rIns="91440" bIns="45720" rtlCol="0" anchor="t">
            <a:normAutofit/>
          </a:bodyPr>
          <a:lstStyle/>
          <a:p>
            <a:r>
              <a:rPr lang="en-SG" dirty="0">
                <a:hlinkClick r:id="rId4">
                  <a:extLst>
                    <a:ext uri="{A12FA001-AC4F-418D-AE19-62706E023703}">
                      <ahyp:hlinkClr xmlns:ahyp="http://schemas.microsoft.com/office/drawing/2018/hyperlinkcolor" val="tx"/>
                    </a:ext>
                  </a:extLst>
                </a:hlinkClick>
              </a:rPr>
              <a:t>The Love of God (Reawaken Hymn)</a:t>
            </a:r>
            <a:endParaRPr lang="en-SG" dirty="0"/>
          </a:p>
          <a:p>
            <a:r>
              <a:rPr lang="en-US" sz="4000" dirty="0">
                <a:hlinkClick r:id="rId5">
                  <a:extLst>
                    <a:ext uri="{A12FA001-AC4F-418D-AE19-62706E023703}">
                      <ahyp:hlinkClr xmlns:ahyp="http://schemas.microsoft.com/office/drawing/2018/hyperlinkcolor" val="tx"/>
                    </a:ext>
                  </a:extLst>
                </a:hlinkClick>
              </a:rPr>
              <a:t>Love of God (Phil Wickham &amp; Brandon Lake)</a:t>
            </a:r>
            <a:endParaRPr lang="en-US" sz="4000" dirty="0">
              <a:hlinkClick r:id="rId6">
                <a:extLst>
                  <a:ext uri="{A12FA001-AC4F-418D-AE19-62706E023703}">
                    <ahyp:hlinkClr xmlns:ahyp="http://schemas.microsoft.com/office/drawing/2018/hyperlinkcolor" val="tx"/>
                  </a:ext>
                </a:extLst>
              </a:hlinkClick>
            </a:endParaRPr>
          </a:p>
          <a:p>
            <a:r>
              <a:rPr lang="en-US" dirty="0">
                <a:hlinkClick r:id="rId6">
                  <a:extLst>
                    <a:ext uri="{A12FA001-AC4F-418D-AE19-62706E023703}">
                      <ahyp:hlinkClr xmlns:ahyp="http://schemas.microsoft.com/office/drawing/2018/hyperlinkcolor" val="tx"/>
                    </a:ext>
                  </a:extLst>
                </a:hlinkClick>
              </a:rPr>
              <a:t>How Deep the Father’s Love for Us (LOVKN, Isaiah </a:t>
            </a:r>
            <a:r>
              <a:rPr lang="en-US" dirty="0" err="1">
                <a:hlinkClick r:id="rId6">
                  <a:extLst>
                    <a:ext uri="{A12FA001-AC4F-418D-AE19-62706E023703}">
                      <ahyp:hlinkClr xmlns:ahyp="http://schemas.microsoft.com/office/drawing/2018/hyperlinkcolor" val="tx"/>
                    </a:ext>
                  </a:extLst>
                </a:hlinkClick>
              </a:rPr>
              <a:t>Pekary</a:t>
            </a:r>
            <a:r>
              <a:rPr lang="en-US" dirty="0">
                <a:hlinkClick r:id="rId6">
                  <a:extLst>
                    <a:ext uri="{A12FA001-AC4F-418D-AE19-62706E023703}">
                      <ahyp:hlinkClr xmlns:ahyp="http://schemas.microsoft.com/office/drawing/2018/hyperlinkcolor" val="tx"/>
                    </a:ext>
                  </a:extLst>
                </a:hlinkClick>
              </a:rPr>
              <a:t>)</a:t>
            </a:r>
            <a:endParaRPr lang="en-US" dirty="0"/>
          </a:p>
          <a:p>
            <a:r>
              <a:rPr lang="en-US" dirty="0">
                <a:hlinkClick r:id="rId7">
                  <a:extLst>
                    <a:ext uri="{A12FA001-AC4F-418D-AE19-62706E023703}">
                      <ahyp:hlinkClr xmlns:ahyp="http://schemas.microsoft.com/office/drawing/2018/hyperlinkcolor" val="tx"/>
                    </a:ext>
                  </a:extLst>
                </a:hlinkClick>
              </a:rPr>
              <a:t>The Goodness of Jesus (</a:t>
            </a:r>
            <a:r>
              <a:rPr lang="en-US" dirty="0" err="1">
                <a:hlinkClick r:id="rId7">
                  <a:extLst>
                    <a:ext uri="{A12FA001-AC4F-418D-AE19-62706E023703}">
                      <ahyp:hlinkClr xmlns:ahyp="http://schemas.microsoft.com/office/drawing/2018/hyperlinkcolor" val="tx"/>
                    </a:ext>
                  </a:extLst>
                </a:hlinkClick>
              </a:rPr>
              <a:t>CityAlight</a:t>
            </a:r>
            <a:r>
              <a:rPr lang="en-US" dirty="0">
                <a:hlinkClick r:id="rId7">
                  <a:extLst>
                    <a:ext uri="{A12FA001-AC4F-418D-AE19-62706E023703}">
                      <ahyp:hlinkClr xmlns:ahyp="http://schemas.microsoft.com/office/drawing/2018/hyperlinkcolor" val="tx"/>
                    </a:ext>
                  </a:extLst>
                </a:hlinkClick>
              </a:rPr>
              <a:t>)</a:t>
            </a:r>
            <a:endParaRPr lang="en-US" dirty="0"/>
          </a:p>
          <a:p>
            <a:pPr marL="0" indent="0">
              <a:buNone/>
            </a:pPr>
            <a:endParaRPr lang="en-SG" dirty="0"/>
          </a:p>
        </p:txBody>
      </p:sp>
      <p:grpSp>
        <p:nvGrpSpPr>
          <p:cNvPr id="9" name="Group 8">
            <a:extLst>
              <a:ext uri="{FF2B5EF4-FFF2-40B4-BE49-F238E27FC236}">
                <a16:creationId xmlns:a16="http://schemas.microsoft.com/office/drawing/2014/main" id="{F4EF6CDD-7123-0B61-C83E-BB53BF849387}"/>
              </a:ext>
            </a:extLst>
          </p:cNvPr>
          <p:cNvGrpSpPr/>
          <p:nvPr/>
        </p:nvGrpSpPr>
        <p:grpSpPr>
          <a:xfrm>
            <a:off x="1158240" y="812317"/>
            <a:ext cx="1371600" cy="1371600"/>
            <a:chOff x="1158240" y="926617"/>
            <a:chExt cx="1280160" cy="1280160"/>
          </a:xfrm>
        </p:grpSpPr>
        <p:sp>
          <p:nvSpPr>
            <p:cNvPr id="6" name="Oval 5">
              <a:extLst>
                <a:ext uri="{FF2B5EF4-FFF2-40B4-BE49-F238E27FC236}">
                  <a16:creationId xmlns:a16="http://schemas.microsoft.com/office/drawing/2014/main" id="{CBE4E3E1-BCB9-9455-A30C-A4937F5D4ADB}"/>
                </a:ext>
              </a:extLst>
            </p:cNvPr>
            <p:cNvSpPr/>
            <p:nvPr/>
          </p:nvSpPr>
          <p:spPr>
            <a:xfrm>
              <a:off x="1158240" y="926617"/>
              <a:ext cx="1280160" cy="128016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arp with solid fill">
              <a:extLst>
                <a:ext uri="{FF2B5EF4-FFF2-40B4-BE49-F238E27FC236}">
                  <a16:creationId xmlns:a16="http://schemas.microsoft.com/office/drawing/2014/main" id="{FD1F7818-2CA4-5481-9C36-BC2B3668DFF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29152" y="1181100"/>
              <a:ext cx="856848" cy="822960"/>
            </a:xfrm>
            <a:prstGeom prst="rect">
              <a:avLst/>
            </a:prstGeom>
          </p:spPr>
        </p:pic>
      </p:grpSp>
      <p:sp>
        <p:nvSpPr>
          <p:cNvPr id="8" name="Title 1">
            <a:extLst>
              <a:ext uri="{FF2B5EF4-FFF2-40B4-BE49-F238E27FC236}">
                <a16:creationId xmlns:a16="http://schemas.microsoft.com/office/drawing/2014/main" id="{FF32CB66-B2B0-4A84-597B-3C2DDA7A6B37}"/>
              </a:ext>
            </a:extLst>
          </p:cNvPr>
          <p:cNvSpPr txBox="1">
            <a:spLocks/>
          </p:cNvSpPr>
          <p:nvPr/>
        </p:nvSpPr>
        <p:spPr>
          <a:xfrm>
            <a:off x="1158240" y="2575532"/>
            <a:ext cx="15556214" cy="1472404"/>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4800" b="1">
                <a:latin typeface=" Avenir Next Arabic Medium"/>
              </a:rPr>
              <a:t>Worship our God who is love. May He help us rest in the goodness of Jesus.</a:t>
            </a:r>
          </a:p>
        </p:txBody>
      </p:sp>
      <p:pic>
        <p:nvPicPr>
          <p:cNvPr id="12" name="Picture 11">
            <a:extLst>
              <a:ext uri="{FF2B5EF4-FFF2-40B4-BE49-F238E27FC236}">
                <a16:creationId xmlns:a16="http://schemas.microsoft.com/office/drawing/2014/main" id="{EFD74B4C-7288-925C-1CA7-7FE2F6E4CC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0020" y="3813254"/>
            <a:ext cx="5689890" cy="5751106"/>
          </a:xfrm>
          <a:prstGeom prst="rect">
            <a:avLst/>
          </a:prstGeom>
        </p:spPr>
      </p:pic>
    </p:spTree>
    <p:extLst>
      <p:ext uri="{BB962C8B-B14F-4D97-AF65-F5344CB8AC3E}">
        <p14:creationId xmlns:p14="http://schemas.microsoft.com/office/powerpoint/2010/main" val="331993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69415-7DF8-1FA0-69BE-0F7D239B3417}"/>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42046C59-7424-C4BE-DEEC-69887D3D26DA}"/>
              </a:ext>
            </a:extLst>
          </p:cNvPr>
          <p:cNvGrpSpPr>
            <a:grpSpLocks noGrp="1" noUngrp="1" noRot="1" noMove="1" noResize="1"/>
          </p:cNvGrpSpPr>
          <p:nvPr/>
        </p:nvGrpSpPr>
        <p:grpSpPr>
          <a:xfrm>
            <a:off x="0" y="0"/>
            <a:ext cx="18288001" cy="10637021"/>
            <a:chOff x="0" y="0"/>
            <a:chExt cx="18288001" cy="10637021"/>
          </a:xfrm>
        </p:grpSpPr>
        <p:grpSp>
          <p:nvGrpSpPr>
            <p:cNvPr id="4" name="Group 2">
              <a:extLst>
                <a:ext uri="{FF2B5EF4-FFF2-40B4-BE49-F238E27FC236}">
                  <a16:creationId xmlns:a16="http://schemas.microsoft.com/office/drawing/2014/main" id="{50412EDA-71A4-0105-D20A-3DEE9C676BDE}"/>
                </a:ext>
              </a:extLst>
            </p:cNvPr>
            <p:cNvGrpSpPr>
              <a:grpSpLocks noGrp="1" noUngrp="1" noRot="1" noMove="1" noResize="1"/>
            </p:cNvGrpSpPr>
            <p:nvPr/>
          </p:nvGrpSpPr>
          <p:grpSpPr>
            <a:xfrm rot="16200000">
              <a:off x="3825490" y="-3825490"/>
              <a:ext cx="10637021" cy="18288001"/>
              <a:chOff x="0" y="-200775"/>
              <a:chExt cx="13716000" cy="24384000"/>
            </a:xfrm>
          </p:grpSpPr>
          <p:sp>
            <p:nvSpPr>
              <p:cNvPr id="5" name="Freeform 3">
                <a:extLst>
                  <a:ext uri="{FF2B5EF4-FFF2-40B4-BE49-F238E27FC236}">
                    <a16:creationId xmlns:a16="http://schemas.microsoft.com/office/drawing/2014/main" id="{58911792-7EC5-8E9A-EF6E-754E10ACB0E8}"/>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pic>
          <p:nvPicPr>
            <p:cNvPr id="17" name="Picture 16">
              <a:extLst>
                <a:ext uri="{FF2B5EF4-FFF2-40B4-BE49-F238E27FC236}">
                  <a16:creationId xmlns:a16="http://schemas.microsoft.com/office/drawing/2014/main" id="{CF208C44-6301-45C6-4360-1879845987C4}"/>
                </a:ext>
              </a:extLst>
            </p:cNvPr>
            <p:cNvPicPr>
              <a:picLocks noGrp="1" noRot="1" noChangeAspect="1" noMove="1" noResize="1" noEditPoints="1" noAdjustHandles="1" noChangeArrowheads="1" noChangeShapeType="1" noCrop="1"/>
            </p:cNvPicPr>
            <p:nvPr/>
          </p:nvPicPr>
          <p:blipFill>
            <a:blip r:embed="rId4"/>
            <a:stretch>
              <a:fillRect/>
            </a:stretch>
          </p:blipFill>
          <p:spPr>
            <a:xfrm>
              <a:off x="522672" y="1896424"/>
              <a:ext cx="17242656" cy="8449854"/>
            </a:xfrm>
            <a:prstGeom prst="rect">
              <a:avLst/>
            </a:prstGeom>
          </p:spPr>
        </p:pic>
      </p:grpSp>
      <p:sp>
        <p:nvSpPr>
          <p:cNvPr id="2" name="Title 1">
            <a:extLst>
              <a:ext uri="{FF2B5EF4-FFF2-40B4-BE49-F238E27FC236}">
                <a16:creationId xmlns:a16="http://schemas.microsoft.com/office/drawing/2014/main" id="{C1FBBB37-3400-6F00-C818-0CF43F0CB6CD}"/>
              </a:ext>
            </a:extLst>
          </p:cNvPr>
          <p:cNvSpPr>
            <a:spLocks noGrp="1"/>
          </p:cNvSpPr>
          <p:nvPr>
            <p:ph type="title"/>
          </p:nvPr>
        </p:nvSpPr>
        <p:spPr>
          <a:xfrm>
            <a:off x="2629072" y="578164"/>
            <a:ext cx="15773400" cy="1341242"/>
          </a:xfrm>
        </p:spPr>
        <p:txBody>
          <a:bodyPr>
            <a:normAutofit/>
          </a:bodyPr>
          <a:lstStyle/>
          <a:p>
            <a:r>
              <a:rPr lang="en-SG" sz="8000" b="1" spc="-150"/>
              <a:t>WORD</a:t>
            </a:r>
            <a:endParaRPr lang="en-SG" sz="8000" b="1" i="1" spc="-150"/>
          </a:p>
        </p:txBody>
      </p:sp>
      <p:pic>
        <p:nvPicPr>
          <p:cNvPr id="10" name="Graphic 9">
            <a:extLst>
              <a:ext uri="{FF2B5EF4-FFF2-40B4-BE49-F238E27FC236}">
                <a16:creationId xmlns:a16="http://schemas.microsoft.com/office/drawing/2014/main" id="{340D5EB7-47DC-BFFB-8496-9ED494970D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07405" y="876003"/>
            <a:ext cx="822273" cy="839476"/>
          </a:xfrm>
          <a:prstGeom prst="rect">
            <a:avLst/>
          </a:prstGeom>
        </p:spPr>
      </p:pic>
      <p:grpSp>
        <p:nvGrpSpPr>
          <p:cNvPr id="11" name="Group 10">
            <a:extLst>
              <a:ext uri="{FF2B5EF4-FFF2-40B4-BE49-F238E27FC236}">
                <a16:creationId xmlns:a16="http://schemas.microsoft.com/office/drawing/2014/main" id="{B7055D22-5185-EF84-F194-07DC9247B83A}"/>
              </a:ext>
            </a:extLst>
          </p:cNvPr>
          <p:cNvGrpSpPr/>
          <p:nvPr/>
        </p:nvGrpSpPr>
        <p:grpSpPr>
          <a:xfrm>
            <a:off x="1078461" y="524824"/>
            <a:ext cx="1371600" cy="1371600"/>
            <a:chOff x="1729300" y="663480"/>
            <a:chExt cx="1588539" cy="1555986"/>
          </a:xfrm>
        </p:grpSpPr>
        <p:sp>
          <p:nvSpPr>
            <p:cNvPr id="12" name="Oval 11">
              <a:extLst>
                <a:ext uri="{FF2B5EF4-FFF2-40B4-BE49-F238E27FC236}">
                  <a16:creationId xmlns:a16="http://schemas.microsoft.com/office/drawing/2014/main" id="{0285D957-0495-B682-EE8C-8100BC7FE1AC}"/>
                </a:ext>
              </a:extLst>
            </p:cNvPr>
            <p:cNvSpPr/>
            <p:nvPr/>
          </p:nvSpPr>
          <p:spPr>
            <a:xfrm>
              <a:off x="1729300" y="663480"/>
              <a:ext cx="1588539" cy="1555986"/>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74EAE8D8-9F27-986F-185F-BED955D2C6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13393" y="968759"/>
              <a:ext cx="1020351" cy="1020351"/>
            </a:xfrm>
            <a:prstGeom prst="rect">
              <a:avLst/>
            </a:prstGeom>
          </p:spPr>
        </p:pic>
      </p:grpSp>
    </p:spTree>
    <p:extLst>
      <p:ext uri="{BB962C8B-B14F-4D97-AF65-F5344CB8AC3E}">
        <p14:creationId xmlns:p14="http://schemas.microsoft.com/office/powerpoint/2010/main" val="3838044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2CC0-F4B1-4FBB-7859-95BA09F36B8C}"/>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B8470710-6B2C-F61F-137B-7596DCC9EE68}"/>
              </a:ext>
            </a:extLst>
          </p:cNvPr>
          <p:cNvGrpSpPr>
            <a:grpSpLocks noGrp="1" noUngrp="1" noRot="1" noMove="1" noResize="1"/>
          </p:cNvGrpSpPr>
          <p:nvPr/>
        </p:nvGrpSpPr>
        <p:grpSpPr>
          <a:xfrm rot="16200000">
            <a:off x="3825490" y="-3825490"/>
            <a:ext cx="10637021" cy="18288001"/>
            <a:chOff x="0" y="-200775"/>
            <a:chExt cx="13716000" cy="24384000"/>
          </a:xfrm>
        </p:grpSpPr>
        <p:sp>
          <p:nvSpPr>
            <p:cNvPr id="5" name="Freeform 3">
              <a:extLst>
                <a:ext uri="{FF2B5EF4-FFF2-40B4-BE49-F238E27FC236}">
                  <a16:creationId xmlns:a16="http://schemas.microsoft.com/office/drawing/2014/main" id="{E10053D6-44D9-434E-AE1C-3167E2F0D0B1}"/>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3" name="Content Placeholder 2">
            <a:extLst>
              <a:ext uri="{FF2B5EF4-FFF2-40B4-BE49-F238E27FC236}">
                <a16:creationId xmlns:a16="http://schemas.microsoft.com/office/drawing/2014/main" id="{B961F2EF-9477-EEC1-17D2-746EC5C405AA}"/>
              </a:ext>
            </a:extLst>
          </p:cNvPr>
          <p:cNvSpPr>
            <a:spLocks noGrp="1"/>
          </p:cNvSpPr>
          <p:nvPr>
            <p:ph idx="1"/>
          </p:nvPr>
        </p:nvSpPr>
        <p:spPr>
          <a:xfrm>
            <a:off x="1078461" y="3421028"/>
            <a:ext cx="15773400" cy="4535284"/>
          </a:xfrm>
        </p:spPr>
        <p:txBody>
          <a:bodyPr vert="horz" lIns="91440" tIns="45720" rIns="91440" bIns="45720" rtlCol="0" anchor="t">
            <a:normAutofit/>
          </a:bodyPr>
          <a:lstStyle/>
          <a:p>
            <a:pPr marL="0" indent="0">
              <a:buNone/>
            </a:pPr>
            <a:r>
              <a:rPr lang="en-SG" sz="4400" b="1" dirty="0"/>
              <a:t>This </a:t>
            </a:r>
            <a:r>
              <a:rPr lang="en-SG" sz="4400" b="1" dirty="0">
                <a:hlinkClick r:id="rId4"/>
              </a:rPr>
              <a:t>short Bible Project video</a:t>
            </a:r>
            <a:r>
              <a:rPr lang="en-SG" sz="4400" b="1" dirty="0"/>
              <a:t> summarises the context, structure and message of the book of Malachi.  After you view it, discuss the following question:</a:t>
            </a:r>
          </a:p>
          <a:p>
            <a:pPr marL="0" indent="0">
              <a:buNone/>
            </a:pPr>
            <a:endParaRPr lang="en-SG" sz="4000" spc="-150" dirty="0"/>
          </a:p>
          <a:p>
            <a:pPr marL="1457325" lvl="1" indent="-771525">
              <a:buFont typeface="+mj-lt"/>
              <a:buAutoNum type="arabicPeriod"/>
              <a:defRPr/>
            </a:pPr>
            <a:r>
              <a:rPr lang="en-SG" sz="4000" dirty="0">
                <a:solidFill>
                  <a:prstClr val="black"/>
                </a:solidFill>
              </a:rPr>
              <a:t>Based on what is depicted in the book, do you think that God’s people deserved his love? Why or why not?</a:t>
            </a:r>
            <a:endParaRPr lang="en-SG" sz="4000" dirty="0"/>
          </a:p>
        </p:txBody>
      </p:sp>
      <p:sp>
        <p:nvSpPr>
          <p:cNvPr id="14" name="AutoShape 3">
            <a:extLst>
              <a:ext uri="{FF2B5EF4-FFF2-40B4-BE49-F238E27FC236}">
                <a16:creationId xmlns:a16="http://schemas.microsoft.com/office/drawing/2014/main" id="{A81B9E9A-115F-1CB9-5598-B8E295EE09E0}"/>
              </a:ext>
            </a:extLst>
          </p:cNvPr>
          <p:cNvSpPr/>
          <p:nvPr/>
        </p:nvSpPr>
        <p:spPr>
          <a:xfrm flipV="1">
            <a:off x="1143000" y="2625064"/>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
        <p:nvSpPr>
          <p:cNvPr id="6" name="Title 1">
            <a:extLst>
              <a:ext uri="{FF2B5EF4-FFF2-40B4-BE49-F238E27FC236}">
                <a16:creationId xmlns:a16="http://schemas.microsoft.com/office/drawing/2014/main" id="{1F3DB29E-3278-16BC-48BE-AB915059C0C1}"/>
              </a:ext>
            </a:extLst>
          </p:cNvPr>
          <p:cNvSpPr txBox="1">
            <a:spLocks/>
          </p:cNvSpPr>
          <p:nvPr/>
        </p:nvSpPr>
        <p:spPr>
          <a:xfrm>
            <a:off x="1078461" y="1103094"/>
            <a:ext cx="11047508" cy="1472404"/>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a:latin typeface=" Avenir Next Arabic Medium"/>
              </a:rPr>
              <a:t>Activity 1: Watch a Video</a:t>
            </a:r>
          </a:p>
        </p:txBody>
      </p:sp>
    </p:spTree>
    <p:extLst>
      <p:ext uri="{BB962C8B-B14F-4D97-AF65-F5344CB8AC3E}">
        <p14:creationId xmlns:p14="http://schemas.microsoft.com/office/powerpoint/2010/main" val="300715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D02FB-CB83-5E46-028E-7D8D95DAD59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215FAC79-7B97-7174-ACEA-FD8D55987D05}"/>
              </a:ext>
            </a:extLst>
          </p:cNvPr>
          <p:cNvGrpSpPr>
            <a:grpSpLocks noGrp="1" noUngrp="1" noRot="1" noMove="1" noResize="1"/>
          </p:cNvGrpSpPr>
          <p:nvPr/>
        </p:nvGrpSpPr>
        <p:grpSpPr>
          <a:xfrm rot="16200000">
            <a:off x="3825491" y="-3939790"/>
            <a:ext cx="10637021" cy="18288001"/>
            <a:chOff x="0" y="-200775"/>
            <a:chExt cx="13716000" cy="24384000"/>
          </a:xfrm>
        </p:grpSpPr>
        <p:sp>
          <p:nvSpPr>
            <p:cNvPr id="5" name="Freeform 3">
              <a:extLst>
                <a:ext uri="{FF2B5EF4-FFF2-40B4-BE49-F238E27FC236}">
                  <a16:creationId xmlns:a16="http://schemas.microsoft.com/office/drawing/2014/main" id="{240FDCB4-9B29-6C40-BB13-A05A81956DF8}"/>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E5B7FBF6-F3D9-44F1-0A50-6BB358689D4E}"/>
              </a:ext>
            </a:extLst>
          </p:cNvPr>
          <p:cNvSpPr>
            <a:spLocks noGrp="1"/>
          </p:cNvSpPr>
          <p:nvPr>
            <p:ph type="title"/>
          </p:nvPr>
        </p:nvSpPr>
        <p:spPr>
          <a:xfrm>
            <a:off x="2306781" y="716895"/>
            <a:ext cx="15773400" cy="1418780"/>
          </a:xfrm>
        </p:spPr>
        <p:txBody>
          <a:bodyPr>
            <a:normAutofit/>
          </a:bodyPr>
          <a:lstStyle/>
          <a:p>
            <a:r>
              <a:rPr lang="en-SG" sz="4800" b="1" spc="-300"/>
              <a:t>Q1 Discussion Notes</a:t>
            </a:r>
            <a:endParaRPr lang="en-SG" sz="4800" b="1" i="1" spc="-300"/>
          </a:p>
        </p:txBody>
      </p:sp>
      <p:sp>
        <p:nvSpPr>
          <p:cNvPr id="3" name="Content Placeholder 2">
            <a:extLst>
              <a:ext uri="{FF2B5EF4-FFF2-40B4-BE49-F238E27FC236}">
                <a16:creationId xmlns:a16="http://schemas.microsoft.com/office/drawing/2014/main" id="{31A20586-1AC7-BB8C-F736-66FB6DDAF113}"/>
              </a:ext>
            </a:extLst>
          </p:cNvPr>
          <p:cNvSpPr>
            <a:spLocks noGrp="1"/>
          </p:cNvSpPr>
          <p:nvPr>
            <p:ph idx="1"/>
          </p:nvPr>
        </p:nvSpPr>
        <p:spPr>
          <a:xfrm>
            <a:off x="1257300" y="2333709"/>
            <a:ext cx="15773400" cy="6527007"/>
          </a:xfrm>
        </p:spPr>
        <p:txBody>
          <a:bodyPr vert="horz" lIns="91440" tIns="45720" rIns="91440" bIns="45720" rtlCol="0" anchor="t">
            <a:normAutofit/>
          </a:bodyPr>
          <a:lstStyle/>
          <a:p>
            <a:r>
              <a:rPr lang="en-US" sz="4000"/>
              <a:t>Malachi is full of examples of how God’s people were failing to live up to the standards expected of them. They were offering polluted sacrifices to God, finding service to God tiresome, being unfaithful to their wives, failing to bring their tithes into the Temple, and committing injustice in the city.</a:t>
            </a:r>
          </a:p>
          <a:p>
            <a:r>
              <a:rPr lang="en-US" sz="4000"/>
              <a:t>By any normal standards, the people’s failures would have rendered them undeserving of God’s love.</a:t>
            </a:r>
          </a:p>
          <a:p>
            <a:r>
              <a:rPr lang="en-US" sz="4000"/>
              <a:t>Even if we were to say that God’s love doesn’t depend on one’s actions, the fact remains that any love God shows to his people is an undeserved extension of grace!</a:t>
            </a:r>
          </a:p>
        </p:txBody>
      </p:sp>
      <p:sp>
        <p:nvSpPr>
          <p:cNvPr id="6" name="Freeform 8" descr="Postit Notes with solid fill">
            <a:extLst>
              <a:ext uri="{FF2B5EF4-FFF2-40B4-BE49-F238E27FC236}">
                <a16:creationId xmlns:a16="http://schemas.microsoft.com/office/drawing/2014/main" id="{594E9843-F063-4D79-8493-1C1C3BD3EAB9}"/>
              </a:ext>
            </a:extLst>
          </p:cNvPr>
          <p:cNvSpPr/>
          <p:nvPr/>
        </p:nvSpPr>
        <p:spPr>
          <a:xfrm>
            <a:off x="1143000" y="9144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2168729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69415-7DF8-1FA0-69BE-0F7D239B3417}"/>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0445CF53-0182-F047-F2F4-0745EF9FE6B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31495"/>
            <a:ext cx="18391058" cy="104325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FBBB37-3400-6F00-C818-0CF43F0CB6CD}"/>
              </a:ext>
            </a:extLst>
          </p:cNvPr>
          <p:cNvSpPr>
            <a:spLocks noGrp="1"/>
          </p:cNvSpPr>
          <p:nvPr>
            <p:ph type="title"/>
          </p:nvPr>
        </p:nvSpPr>
        <p:spPr>
          <a:xfrm>
            <a:off x="1257300" y="125670"/>
            <a:ext cx="15773400" cy="1510602"/>
          </a:xfrm>
        </p:spPr>
        <p:txBody>
          <a:bodyPr>
            <a:normAutofit/>
          </a:bodyPr>
          <a:lstStyle/>
          <a:p>
            <a:r>
              <a:rPr lang="en-SG" sz="4800" b="1">
                <a:solidFill>
                  <a:schemeClr val="bg1"/>
                </a:solidFill>
              </a:rPr>
              <a:t>The Context of Malachi</a:t>
            </a:r>
            <a:endParaRPr lang="en-SG" sz="4800" b="1" i="1">
              <a:solidFill>
                <a:schemeClr val="bg1"/>
              </a:solidFill>
            </a:endParaRPr>
          </a:p>
        </p:txBody>
      </p:sp>
      <p:sp>
        <p:nvSpPr>
          <p:cNvPr id="3" name="Content Placeholder 2">
            <a:extLst>
              <a:ext uri="{FF2B5EF4-FFF2-40B4-BE49-F238E27FC236}">
                <a16:creationId xmlns:a16="http://schemas.microsoft.com/office/drawing/2014/main" id="{CB37F27C-4516-A3AB-AC4C-7297F0D74A95}"/>
              </a:ext>
            </a:extLst>
          </p:cNvPr>
          <p:cNvSpPr>
            <a:spLocks noGrp="1"/>
          </p:cNvSpPr>
          <p:nvPr>
            <p:ph idx="1"/>
          </p:nvPr>
        </p:nvSpPr>
        <p:spPr>
          <a:xfrm>
            <a:off x="1257300" y="1479108"/>
            <a:ext cx="15773400" cy="7328783"/>
          </a:xfrm>
        </p:spPr>
        <p:txBody>
          <a:bodyPr vert="horz" lIns="91440" tIns="45720" rIns="91440" bIns="45720" rtlCol="0" anchor="t">
            <a:noAutofit/>
          </a:bodyPr>
          <a:lstStyle/>
          <a:p>
            <a:pPr lvl="0">
              <a:lnSpc>
                <a:spcPct val="100000"/>
              </a:lnSpc>
              <a:spcBef>
                <a:spcPts val="0"/>
              </a:spcBef>
            </a:pPr>
            <a:r>
              <a:rPr lang="en-US" sz="4000">
                <a:solidFill>
                  <a:schemeClr val="bg1"/>
                </a:solidFill>
              </a:rPr>
              <a:t>Malachi is situated some time after the rebuilding of the temple (Haggai and Zechariah), close to when Ezra and Nehemiah carried out their ministries.</a:t>
            </a:r>
            <a:endParaRPr lang="en-SG" sz="4000">
              <a:solidFill>
                <a:schemeClr val="bg1"/>
              </a:solidFill>
            </a:endParaRPr>
          </a:p>
          <a:p>
            <a:pPr>
              <a:lnSpc>
                <a:spcPct val="100000"/>
              </a:lnSpc>
              <a:spcBef>
                <a:spcPts val="0"/>
              </a:spcBef>
            </a:pPr>
            <a:r>
              <a:rPr lang="en-US" sz="4000">
                <a:solidFill>
                  <a:schemeClr val="bg1"/>
                </a:solidFill>
              </a:rPr>
              <a:t>Since the completion of the temple around 515 BC, God’s people living in Judah had been in a long period of waiting (around 70-80 years) with what seemed like little sign of God’s active presence:</a:t>
            </a:r>
            <a:endParaRPr lang="en-SG" sz="4000">
              <a:solidFill>
                <a:schemeClr val="bg1"/>
              </a:solidFill>
            </a:endParaRPr>
          </a:p>
          <a:p>
            <a:pPr lvl="1">
              <a:lnSpc>
                <a:spcPct val="100000"/>
              </a:lnSpc>
              <a:spcBef>
                <a:spcPts val="0"/>
              </a:spcBef>
            </a:pPr>
            <a:r>
              <a:rPr lang="en-US" sz="4000">
                <a:solidFill>
                  <a:schemeClr val="bg1"/>
                </a:solidFill>
              </a:rPr>
              <a:t>God’s Messiah had not yet come to deliver Israel and establish the glorious kingdom.</a:t>
            </a:r>
            <a:endParaRPr lang="en-SG" sz="4000">
              <a:solidFill>
                <a:schemeClr val="bg1"/>
              </a:solidFill>
            </a:endParaRPr>
          </a:p>
          <a:p>
            <a:pPr lvl="1">
              <a:lnSpc>
                <a:spcPct val="100000"/>
              </a:lnSpc>
              <a:spcBef>
                <a:spcPts val="0"/>
              </a:spcBef>
            </a:pPr>
            <a:r>
              <a:rPr lang="en-US" sz="4000">
                <a:solidFill>
                  <a:schemeClr val="bg1"/>
                </a:solidFill>
              </a:rPr>
              <a:t>God’s people were still experiencing poverty and foreign domination under Persian rule.</a:t>
            </a:r>
            <a:endParaRPr lang="en-SG" sz="4000">
              <a:solidFill>
                <a:schemeClr val="bg1"/>
              </a:solidFill>
            </a:endParaRPr>
          </a:p>
          <a:p>
            <a:pPr lvl="1">
              <a:lnSpc>
                <a:spcPct val="100000"/>
              </a:lnSpc>
              <a:spcBef>
                <a:spcPts val="0"/>
              </a:spcBef>
            </a:pPr>
            <a:r>
              <a:rPr lang="en-US" sz="4000">
                <a:solidFill>
                  <a:schemeClr val="bg1"/>
                </a:solidFill>
              </a:rPr>
              <a:t>The poor and oppressed of the city were being taken advantage of, and evildoers seemed to be getting off scot-free.*</a:t>
            </a:r>
          </a:p>
          <a:p>
            <a:pPr marL="0" indent="0">
              <a:buNone/>
            </a:pPr>
            <a:endParaRPr lang="en-SG" sz="4000">
              <a:solidFill>
                <a:schemeClr val="bg1"/>
              </a:solidFill>
            </a:endParaRPr>
          </a:p>
          <a:p>
            <a:pPr marL="0" indent="0">
              <a:buNone/>
            </a:pPr>
            <a:endParaRPr lang="en-SG" sz="4000">
              <a:solidFill>
                <a:schemeClr val="bg1"/>
              </a:solidFill>
            </a:endParaRPr>
          </a:p>
          <a:p>
            <a:pPr marL="0" indent="0">
              <a:buNone/>
            </a:pPr>
            <a:endParaRPr lang="en-SG" sz="4000">
              <a:solidFill>
                <a:schemeClr val="bg1"/>
              </a:solidFill>
            </a:endParaRPr>
          </a:p>
        </p:txBody>
      </p:sp>
      <p:sp>
        <p:nvSpPr>
          <p:cNvPr id="4" name="TextBox 3">
            <a:extLst>
              <a:ext uri="{FF2B5EF4-FFF2-40B4-BE49-F238E27FC236}">
                <a16:creationId xmlns:a16="http://schemas.microsoft.com/office/drawing/2014/main" id="{7ACFC863-5B8E-76BA-6ED0-BA1B4FAC14A3}"/>
              </a:ext>
            </a:extLst>
          </p:cNvPr>
          <p:cNvSpPr txBox="1"/>
          <p:nvPr/>
        </p:nvSpPr>
        <p:spPr>
          <a:xfrm>
            <a:off x="1257300" y="9330333"/>
            <a:ext cx="17133758" cy="830997"/>
          </a:xfrm>
          <a:prstGeom prst="rect">
            <a:avLst/>
          </a:prstGeom>
          <a:noFill/>
        </p:spPr>
        <p:txBody>
          <a:bodyPr wrap="square" lIns="91440" tIns="45720" rIns="91440" bIns="45720" rtlCol="0" anchor="t">
            <a:spAutoFit/>
          </a:bodyPr>
          <a:lstStyle/>
          <a:p>
            <a:r>
              <a:rPr lang="en-US" sz="2400">
                <a:solidFill>
                  <a:schemeClr val="bg1"/>
                </a:solidFill>
              </a:rPr>
              <a:t>* Adapted from </a:t>
            </a:r>
            <a:r>
              <a:rPr lang="en-SG" sz="2400">
                <a:solidFill>
                  <a:schemeClr val="bg1"/>
                </a:solidFill>
              </a:rPr>
              <a:t>Baldwin, Joyce G. </a:t>
            </a:r>
            <a:r>
              <a:rPr lang="en-SG" sz="2400" i="1">
                <a:solidFill>
                  <a:schemeClr val="bg1"/>
                </a:solidFill>
              </a:rPr>
              <a:t>Haggai, Zechariah and Malachi: An Introduction and Commentary.</a:t>
            </a:r>
            <a:r>
              <a:rPr lang="en-SG" sz="2400">
                <a:solidFill>
                  <a:schemeClr val="bg1"/>
                </a:solidFill>
              </a:rPr>
              <a:t> Vol. 28. Tyndale Old Testament Commentaries. Downers Grove, IL: InterVarsity Press, 1972.</a:t>
            </a:r>
          </a:p>
        </p:txBody>
      </p:sp>
    </p:spTree>
    <p:extLst>
      <p:ext uri="{BB962C8B-B14F-4D97-AF65-F5344CB8AC3E}">
        <p14:creationId xmlns:p14="http://schemas.microsoft.com/office/powerpoint/2010/main" val="2618566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548C8-E668-CC84-B09A-44330B755422}"/>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3816B6E6-DF5E-BF5F-EB12-0AE4459DB0B7}"/>
              </a:ext>
            </a:extLst>
          </p:cNvPr>
          <p:cNvGrpSpPr>
            <a:grpSpLocks noGrp="1" noUngrp="1" noRot="1" noMove="1" noResize="1"/>
          </p:cNvGrpSpPr>
          <p:nvPr/>
        </p:nvGrpSpPr>
        <p:grpSpPr>
          <a:xfrm rot="16200000">
            <a:off x="3825491" y="-4000501"/>
            <a:ext cx="10637021" cy="18288001"/>
            <a:chOff x="0" y="-200775"/>
            <a:chExt cx="13716000" cy="24384000"/>
          </a:xfrm>
        </p:grpSpPr>
        <p:sp>
          <p:nvSpPr>
            <p:cNvPr id="5" name="Freeform 3">
              <a:extLst>
                <a:ext uri="{FF2B5EF4-FFF2-40B4-BE49-F238E27FC236}">
                  <a16:creationId xmlns:a16="http://schemas.microsoft.com/office/drawing/2014/main" id="{ABEBAB41-C5D5-1230-5794-E2F1358C99D8}"/>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28601C5D-73A5-7E28-B3F4-1AA6D65D514D}"/>
              </a:ext>
            </a:extLst>
          </p:cNvPr>
          <p:cNvSpPr>
            <a:spLocks noGrp="1"/>
          </p:cNvSpPr>
          <p:nvPr>
            <p:ph type="title"/>
          </p:nvPr>
        </p:nvSpPr>
        <p:spPr>
          <a:xfrm>
            <a:off x="1328903" y="335697"/>
            <a:ext cx="15773400" cy="1988345"/>
          </a:xfrm>
        </p:spPr>
        <p:txBody>
          <a:bodyPr>
            <a:normAutofit/>
          </a:bodyPr>
          <a:lstStyle/>
          <a:p>
            <a:r>
              <a:rPr lang="en-SG" sz="6000" b="1"/>
              <a:t>Activity 2: Read and Discuss</a:t>
            </a:r>
            <a:endParaRPr lang="en-SG" sz="6000" b="1" i="1"/>
          </a:p>
        </p:txBody>
      </p:sp>
      <p:sp>
        <p:nvSpPr>
          <p:cNvPr id="3" name="Content Placeholder 2">
            <a:extLst>
              <a:ext uri="{FF2B5EF4-FFF2-40B4-BE49-F238E27FC236}">
                <a16:creationId xmlns:a16="http://schemas.microsoft.com/office/drawing/2014/main" id="{CE642879-B4B8-498F-E7A9-5F0699BDBDB7}"/>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r>
              <a:rPr lang="en-SG" sz="4800" b="1" dirty="0"/>
              <a:t>Read Malachi 1:1-5 and answer Question 2</a:t>
            </a:r>
            <a:endParaRPr lang="en-SG" sz="4800" dirty="0">
              <a:cs typeface="Segoe UI"/>
            </a:endParaRPr>
          </a:p>
          <a:p>
            <a:pPr marL="0" indent="0">
              <a:lnSpc>
                <a:spcPct val="100000"/>
              </a:lnSpc>
              <a:spcBef>
                <a:spcPts val="0"/>
              </a:spcBef>
              <a:buNone/>
            </a:pPr>
            <a:endParaRPr lang="en-SG" sz="4000" i="1" dirty="0">
              <a:latin typeface=" Avenir Next Arabic Medium"/>
              <a:cs typeface="Segoe UI"/>
            </a:endParaRPr>
          </a:p>
          <a:p>
            <a:pPr marL="0" indent="0">
              <a:lnSpc>
                <a:spcPct val="100000"/>
              </a:lnSpc>
              <a:spcBef>
                <a:spcPts val="0"/>
              </a:spcBef>
              <a:buNone/>
            </a:pPr>
            <a:r>
              <a:rPr lang="en-US" sz="4000" dirty="0"/>
              <a:t>2. Given the context of God’s people in the time of Malachi, why do you think that they asked God, “How have you loved us” (v.2)? </a:t>
            </a:r>
            <a:endParaRPr lang="en-SG" sz="4000" dirty="0">
              <a:latin typeface="Arial"/>
              <a:cs typeface="Arial"/>
            </a:endParaRPr>
          </a:p>
          <a:p>
            <a:pPr marL="771525" indent="-771525">
              <a:lnSpc>
                <a:spcPct val="100000"/>
              </a:lnSpc>
              <a:spcBef>
                <a:spcPts val="0"/>
              </a:spcBef>
              <a:buAutoNum type="arabicPeriod" startAt="2"/>
            </a:pPr>
            <a:endParaRPr lang="en-US" sz="4000" dirty="0">
              <a:latin typeface=" Avenir Next Arabic Medium"/>
              <a:cs typeface="Segoe UI"/>
            </a:endParaRPr>
          </a:p>
          <a:p>
            <a:pPr marL="0" indent="0">
              <a:lnSpc>
                <a:spcPct val="100000"/>
              </a:lnSpc>
              <a:spcBef>
                <a:spcPts val="0"/>
              </a:spcBef>
              <a:buNone/>
            </a:pPr>
            <a:r>
              <a:rPr lang="en-SG" sz="4000" b="1" dirty="0">
                <a:latin typeface="Avenir Next Arabic Medium"/>
                <a:cs typeface="Arial"/>
              </a:rPr>
              <a:t>Note</a:t>
            </a:r>
            <a:r>
              <a:rPr lang="en-SG" sz="4000" dirty="0">
                <a:latin typeface="Avenir Next Arabic Medium"/>
                <a:cs typeface="Arial"/>
              </a:rPr>
              <a:t>: Consider how </a:t>
            </a:r>
            <a:r>
              <a:rPr lang="en-SG" sz="4000" b="1" i="1" dirty="0">
                <a:latin typeface="Avenir Next Arabic Medium"/>
                <a:cs typeface="Arial"/>
              </a:rPr>
              <a:t>“I love you, and I have always loved you” </a:t>
            </a:r>
            <a:r>
              <a:rPr lang="en-SG" sz="4000" dirty="0">
                <a:latin typeface="Avenir Next Arabic Medium"/>
                <a:cs typeface="Arial"/>
              </a:rPr>
              <a:t>is one way to render the sense of God’s statement in verse 2, where Hebrew perfect verb (“have loved”) implies a continuous action (of loving) that began in the past and continues into the present.</a:t>
            </a:r>
            <a:endParaRPr lang="en-US" sz="4000" dirty="0">
              <a:latin typeface="Avenir Next Arabic Medium"/>
              <a:cs typeface="Arial"/>
            </a:endParaRPr>
          </a:p>
          <a:p>
            <a:pPr marL="0" indent="0">
              <a:lnSpc>
                <a:spcPct val="100000"/>
              </a:lnSpc>
              <a:spcBef>
                <a:spcPts val="0"/>
              </a:spcBef>
              <a:buNone/>
            </a:pPr>
            <a:endParaRPr lang="en-US" sz="4000" dirty="0">
              <a:latin typeface=" Avenir Next Arabic Medium"/>
              <a:cs typeface="Segoe UI"/>
            </a:endParaRPr>
          </a:p>
          <a:p>
            <a:pPr marL="0" indent="0">
              <a:buNone/>
            </a:pPr>
            <a:endParaRPr lang="en-SG" sz="4000" dirty="0">
              <a:latin typeface="Segoe UI"/>
              <a:cs typeface="Segoe UI"/>
            </a:endParaRPr>
          </a:p>
          <a:p>
            <a:pPr marL="0" indent="0">
              <a:lnSpc>
                <a:spcPct val="100000"/>
              </a:lnSpc>
              <a:spcBef>
                <a:spcPts val="0"/>
              </a:spcBef>
              <a:buNone/>
            </a:pPr>
            <a:endParaRPr lang="en-SG" sz="4000" dirty="0">
              <a:latin typeface="Avenir Next Arabic Medium"/>
              <a:cs typeface="Segoe UI"/>
            </a:endParaRPr>
          </a:p>
          <a:p>
            <a:pPr marL="0" indent="0">
              <a:lnSpc>
                <a:spcPct val="100000"/>
              </a:lnSpc>
              <a:spcBef>
                <a:spcPts val="0"/>
              </a:spcBef>
              <a:buNone/>
            </a:pPr>
            <a:endParaRPr lang="en-US" sz="4000" dirty="0">
              <a:latin typeface="Segoe UI"/>
              <a:cs typeface="Segoe UI"/>
            </a:endParaRPr>
          </a:p>
          <a:p>
            <a:pPr marL="0" indent="0">
              <a:buNone/>
            </a:pPr>
            <a:endParaRPr lang="en-SG" dirty="0"/>
          </a:p>
          <a:p>
            <a:pPr marL="685800" lvl="1" indent="0">
              <a:buNone/>
            </a:pPr>
            <a:endParaRPr lang="en-SG" dirty="0"/>
          </a:p>
          <a:p>
            <a:pPr marL="0" indent="0">
              <a:buNone/>
            </a:pPr>
            <a:endParaRPr lang="en-SG" dirty="0"/>
          </a:p>
          <a:p>
            <a:pPr marL="0" indent="0">
              <a:buNone/>
            </a:pPr>
            <a:endParaRPr lang="en-SG" dirty="0"/>
          </a:p>
          <a:p>
            <a:pPr marL="0" indent="0">
              <a:buNone/>
            </a:pPr>
            <a:endParaRPr lang="en-SG" dirty="0"/>
          </a:p>
        </p:txBody>
      </p:sp>
      <p:sp>
        <p:nvSpPr>
          <p:cNvPr id="6" name="AutoShape 3">
            <a:extLst>
              <a:ext uri="{FF2B5EF4-FFF2-40B4-BE49-F238E27FC236}">
                <a16:creationId xmlns:a16="http://schemas.microsoft.com/office/drawing/2014/main" id="{60B196F3-DC57-0EFC-C58E-7765A7949BEE}"/>
              </a:ext>
            </a:extLst>
          </p:cNvPr>
          <p:cNvSpPr/>
          <p:nvPr/>
        </p:nvSpPr>
        <p:spPr>
          <a:xfrm flipV="1">
            <a:off x="1257300" y="2152406"/>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3098659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3B1AB-873E-9E95-69A1-CDB53A2286A3}"/>
            </a:ext>
          </a:extLst>
        </p:cNvPr>
        <p:cNvGrpSpPr/>
        <p:nvPr/>
      </p:nvGrpSpPr>
      <p:grpSpPr>
        <a:xfrm>
          <a:off x="0" y="0"/>
          <a:ext cx="0" cy="0"/>
          <a:chOff x="0" y="0"/>
          <a:chExt cx="0" cy="0"/>
        </a:xfrm>
      </p:grpSpPr>
      <p:grpSp>
        <p:nvGrpSpPr>
          <p:cNvPr id="5" name="Group 2">
            <a:extLst>
              <a:ext uri="{FF2B5EF4-FFF2-40B4-BE49-F238E27FC236}">
                <a16:creationId xmlns:a16="http://schemas.microsoft.com/office/drawing/2014/main" id="{B94621AF-45CD-6240-28A9-A61857F44A92}"/>
              </a:ext>
            </a:extLst>
          </p:cNvPr>
          <p:cNvGrpSpPr>
            <a:grpSpLocks noGrp="1" noUngrp="1" noRot="1" noMove="1" noResize="1"/>
          </p:cNvGrpSpPr>
          <p:nvPr/>
        </p:nvGrpSpPr>
        <p:grpSpPr>
          <a:xfrm rot="16200000">
            <a:off x="3825491" y="-3916832"/>
            <a:ext cx="10637021" cy="18288001"/>
            <a:chOff x="0" y="-200775"/>
            <a:chExt cx="13716000" cy="24384000"/>
          </a:xfrm>
        </p:grpSpPr>
        <p:sp>
          <p:nvSpPr>
            <p:cNvPr id="6" name="Freeform 3">
              <a:extLst>
                <a:ext uri="{FF2B5EF4-FFF2-40B4-BE49-F238E27FC236}">
                  <a16:creationId xmlns:a16="http://schemas.microsoft.com/office/drawing/2014/main" id="{94079508-2952-55D0-2F90-189495AFE6A9}"/>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1438B780-940E-957E-D58A-089C4E920A7A}"/>
              </a:ext>
            </a:extLst>
          </p:cNvPr>
          <p:cNvSpPr>
            <a:spLocks noGrp="1"/>
          </p:cNvSpPr>
          <p:nvPr>
            <p:ph type="title"/>
          </p:nvPr>
        </p:nvSpPr>
        <p:spPr>
          <a:xfrm>
            <a:off x="2681708" y="-68865"/>
            <a:ext cx="15773400" cy="2032530"/>
          </a:xfrm>
        </p:spPr>
        <p:txBody>
          <a:bodyPr>
            <a:normAutofit/>
          </a:bodyPr>
          <a:lstStyle/>
          <a:p>
            <a:r>
              <a:rPr lang="en-SG" sz="4800" b="1"/>
              <a:t>Question 2 Discussion Notes</a:t>
            </a:r>
            <a:endParaRPr lang="en-SG" sz="4800" b="1" i="1"/>
          </a:p>
        </p:txBody>
      </p:sp>
      <p:sp>
        <p:nvSpPr>
          <p:cNvPr id="3" name="Content Placeholder 2">
            <a:extLst>
              <a:ext uri="{FF2B5EF4-FFF2-40B4-BE49-F238E27FC236}">
                <a16:creationId xmlns:a16="http://schemas.microsoft.com/office/drawing/2014/main" id="{A37CB613-6F66-BF45-70F4-EF9C409586C1}"/>
              </a:ext>
            </a:extLst>
          </p:cNvPr>
          <p:cNvSpPr>
            <a:spLocks noGrp="1"/>
          </p:cNvSpPr>
          <p:nvPr>
            <p:ph idx="1"/>
          </p:nvPr>
        </p:nvSpPr>
        <p:spPr>
          <a:xfrm>
            <a:off x="1402774" y="1551494"/>
            <a:ext cx="16342301" cy="7460725"/>
          </a:xfrm>
        </p:spPr>
        <p:txBody>
          <a:bodyPr vert="horz" lIns="91440" tIns="45720" rIns="91440" bIns="45720" rtlCol="0" anchor="t">
            <a:noAutofit/>
          </a:bodyPr>
          <a:lstStyle/>
          <a:p>
            <a:pPr>
              <a:lnSpc>
                <a:spcPct val="100000"/>
              </a:lnSpc>
              <a:spcBef>
                <a:spcPts val="0"/>
              </a:spcBef>
            </a:pPr>
            <a:r>
              <a:rPr lang="en-SG" sz="4000"/>
              <a:t>Peter Verhoef rightly points out that we cannot condone the people’s questioning of God’s love, but we can appreciate why they doubted.</a:t>
            </a:r>
            <a:endParaRPr lang="en-SG"/>
          </a:p>
          <a:p>
            <a:pPr>
              <a:lnSpc>
                <a:spcPct val="100000"/>
              </a:lnSpc>
              <a:spcBef>
                <a:spcPts val="0"/>
              </a:spcBef>
            </a:pPr>
            <a:r>
              <a:rPr lang="en-SG" sz="4000"/>
              <a:t>He writes: “their expectations of a glorious renewal of their national life after the return from exile had been disappointed. The promised kingdom of the Messiah had still not dawned... They still remained under Persian rule (1:8) and were suffering from pests and plagues (2:17; 3:11, 12).”*</a:t>
            </a:r>
          </a:p>
          <a:p>
            <a:pPr>
              <a:lnSpc>
                <a:spcPct val="100000"/>
              </a:lnSpc>
              <a:spcBef>
                <a:spcPts val="0"/>
              </a:spcBef>
            </a:pPr>
            <a:r>
              <a:rPr lang="en-SG" sz="4000"/>
              <a:t>In other words, their suffering made it hard for them to feel God’s love.</a:t>
            </a:r>
          </a:p>
          <a:p>
            <a:pPr>
              <a:lnSpc>
                <a:spcPct val="100000"/>
              </a:lnSpc>
              <a:spcBef>
                <a:spcPts val="0"/>
              </a:spcBef>
            </a:pPr>
            <a:endParaRPr lang="en-SG" sz="4000"/>
          </a:p>
          <a:p>
            <a:pPr>
              <a:lnSpc>
                <a:spcPct val="100000"/>
              </a:lnSpc>
              <a:spcBef>
                <a:spcPts val="0"/>
              </a:spcBef>
            </a:pPr>
            <a:r>
              <a:rPr lang="en-SG" sz="4000" b="1" i="1">
                <a:solidFill>
                  <a:schemeClr val="accent2">
                    <a:lumMod val="76000"/>
                  </a:schemeClr>
                </a:solidFill>
              </a:rPr>
              <a:t>Why this matters:</a:t>
            </a:r>
            <a:r>
              <a:rPr lang="en-SG" sz="4000" b="1" i="1"/>
              <a:t> do hard circumstances in our lives make it difficult for us to “feel” God's love for us? Do we remind ourselves how He has loved us, from the past till now?</a:t>
            </a:r>
            <a:endParaRPr lang="en-US" sz="4000"/>
          </a:p>
          <a:p>
            <a:pPr>
              <a:lnSpc>
                <a:spcPct val="100000"/>
              </a:lnSpc>
              <a:spcBef>
                <a:spcPts val="0"/>
              </a:spcBef>
            </a:pPr>
            <a:endParaRPr lang="en-SG" sz="4000" i="1"/>
          </a:p>
        </p:txBody>
      </p:sp>
      <p:sp>
        <p:nvSpPr>
          <p:cNvPr id="4" name="TextBox 3">
            <a:extLst>
              <a:ext uri="{FF2B5EF4-FFF2-40B4-BE49-F238E27FC236}">
                <a16:creationId xmlns:a16="http://schemas.microsoft.com/office/drawing/2014/main" id="{38A9C5FA-7F64-2371-F290-C033929F28FE}"/>
              </a:ext>
            </a:extLst>
          </p:cNvPr>
          <p:cNvSpPr txBox="1"/>
          <p:nvPr/>
        </p:nvSpPr>
        <p:spPr>
          <a:xfrm>
            <a:off x="1402774" y="9393171"/>
            <a:ext cx="16818965" cy="1261884"/>
          </a:xfrm>
          <a:prstGeom prst="rect">
            <a:avLst/>
          </a:prstGeom>
          <a:noFill/>
        </p:spPr>
        <p:txBody>
          <a:bodyPr wrap="square" rtlCol="0">
            <a:spAutoFit/>
          </a:bodyPr>
          <a:lstStyle/>
          <a:p>
            <a:r>
              <a:rPr lang="en-US" sz="2400" dirty="0"/>
              <a:t>*Verhoef, Pieter A. </a:t>
            </a:r>
            <a:r>
              <a:rPr lang="en-US" sz="2400" i="1" dirty="0"/>
              <a:t>The Books of Haggai and Malachi. The New International Commentary on the Old Testament. </a:t>
            </a:r>
            <a:r>
              <a:rPr lang="en-US" sz="2400" dirty="0"/>
              <a:t>Grand Rapids, MI: Wm. B. Eerdmans Publishing Co., 1987, 198.</a:t>
            </a:r>
            <a:endParaRPr lang="en-SG" sz="2400" dirty="0"/>
          </a:p>
          <a:p>
            <a:endParaRPr lang="en-SG" sz="2800" dirty="0"/>
          </a:p>
        </p:txBody>
      </p:sp>
      <p:pic>
        <p:nvPicPr>
          <p:cNvPr id="7" name="Graphic 6" descr="Postit Notes with solid fill">
            <a:extLst>
              <a:ext uri="{FF2B5EF4-FFF2-40B4-BE49-F238E27FC236}">
                <a16:creationId xmlns:a16="http://schemas.microsoft.com/office/drawing/2014/main" id="{F1E81702-BB1E-0925-DECD-5BD4B6FAD4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5109" y="394319"/>
            <a:ext cx="914400" cy="914400"/>
          </a:xfrm>
          <a:prstGeom prst="rect">
            <a:avLst/>
          </a:prstGeom>
        </p:spPr>
      </p:pic>
    </p:spTree>
    <p:extLst>
      <p:ext uri="{BB962C8B-B14F-4D97-AF65-F5344CB8AC3E}">
        <p14:creationId xmlns:p14="http://schemas.microsoft.com/office/powerpoint/2010/main" val="3500651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FC922-9CF2-4993-DE4A-86816437B91B}"/>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EAE5E09D-B82C-040C-8E11-53C3327BDD87}"/>
              </a:ext>
            </a:extLst>
          </p:cNvPr>
          <p:cNvGrpSpPr>
            <a:grpSpLocks noGrp="1" noUngrp="1" noRot="1" noMove="1" noResize="1"/>
          </p:cNvGrpSpPr>
          <p:nvPr/>
        </p:nvGrpSpPr>
        <p:grpSpPr>
          <a:xfrm rot="16200000">
            <a:off x="3825490" y="-4000501"/>
            <a:ext cx="10637021" cy="18288001"/>
            <a:chOff x="0" y="-200775"/>
            <a:chExt cx="13716000" cy="24384000"/>
          </a:xfrm>
        </p:grpSpPr>
        <p:sp>
          <p:nvSpPr>
            <p:cNvPr id="5" name="Freeform 3">
              <a:extLst>
                <a:ext uri="{FF2B5EF4-FFF2-40B4-BE49-F238E27FC236}">
                  <a16:creationId xmlns:a16="http://schemas.microsoft.com/office/drawing/2014/main" id="{1D3A6F8F-D419-9DD3-E77E-C8969724D6DC}"/>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E2562DDF-6859-0897-A2A3-842A78F58A3D}"/>
              </a:ext>
            </a:extLst>
          </p:cNvPr>
          <p:cNvSpPr>
            <a:spLocks noGrp="1"/>
          </p:cNvSpPr>
          <p:nvPr>
            <p:ph type="title"/>
          </p:nvPr>
        </p:nvSpPr>
        <p:spPr>
          <a:xfrm>
            <a:off x="1095022" y="714889"/>
            <a:ext cx="15773400" cy="1020856"/>
          </a:xfrm>
        </p:spPr>
        <p:txBody>
          <a:bodyPr>
            <a:normAutofit fontScale="90000"/>
          </a:bodyPr>
          <a:lstStyle/>
          <a:p>
            <a:r>
              <a:rPr lang="en-SG" b="1"/>
              <a:t>Activity 3: Read &amp; Discuss</a:t>
            </a:r>
            <a:br>
              <a:rPr lang="en-SG" b="1"/>
            </a:br>
            <a:endParaRPr lang="en-SG" b="1"/>
          </a:p>
        </p:txBody>
      </p:sp>
      <p:sp>
        <p:nvSpPr>
          <p:cNvPr id="3" name="Content Placeholder 2">
            <a:extLst>
              <a:ext uri="{FF2B5EF4-FFF2-40B4-BE49-F238E27FC236}">
                <a16:creationId xmlns:a16="http://schemas.microsoft.com/office/drawing/2014/main" id="{038CDC43-31C1-97C9-636F-A62A4CB05B46}"/>
              </a:ext>
            </a:extLst>
          </p:cNvPr>
          <p:cNvSpPr>
            <a:spLocks noGrp="1"/>
          </p:cNvSpPr>
          <p:nvPr>
            <p:ph idx="1"/>
          </p:nvPr>
        </p:nvSpPr>
        <p:spPr>
          <a:xfrm>
            <a:off x="1027167" y="2190756"/>
            <a:ext cx="16218774" cy="6805977"/>
          </a:xfrm>
        </p:spPr>
        <p:txBody>
          <a:bodyPr vert="horz" lIns="91440" tIns="45720" rIns="91440" bIns="45720" rtlCol="0" anchor="t">
            <a:noAutofit/>
          </a:bodyPr>
          <a:lstStyle/>
          <a:p>
            <a:pPr marL="0" indent="0">
              <a:buNone/>
            </a:pPr>
            <a:r>
              <a:rPr lang="en-SG" sz="4800" b="1" dirty="0"/>
              <a:t>Based on Malachi 1:2-3, </a:t>
            </a:r>
            <a:r>
              <a:rPr lang="en-SG" sz="4800" b="1" dirty="0">
                <a:ea typeface="+mn-lt"/>
                <a:cs typeface="+mn-lt"/>
              </a:rPr>
              <a:t>answer Question 3:</a:t>
            </a:r>
            <a:endParaRPr lang="en-SG" sz="4800" b="1" dirty="0"/>
          </a:p>
          <a:p>
            <a:pPr marL="0" indent="0">
              <a:buNone/>
            </a:pPr>
            <a:endParaRPr lang="en-SG" sz="4000" dirty="0"/>
          </a:p>
          <a:p>
            <a:pPr marL="771525" indent="-771525">
              <a:buFont typeface="+mj-lt"/>
              <a:buAutoNum type="arabicPeriod" startAt="3"/>
            </a:pPr>
            <a:r>
              <a:rPr lang="en-SG" sz="4000" dirty="0"/>
              <a:t>What do you think the mention of the brotherhood between Jacob and Esau (read the context below) was meant to communicate to God’s people?</a:t>
            </a:r>
          </a:p>
          <a:p>
            <a:pPr marL="771525" indent="-771525">
              <a:buAutoNum type="arabicPeriod" startAt="3"/>
            </a:pPr>
            <a:endParaRPr lang="en-SG" sz="4000" dirty="0"/>
          </a:p>
          <a:p>
            <a:pPr marL="0" indent="0">
              <a:buNone/>
            </a:pPr>
            <a:r>
              <a:rPr lang="en-SG" sz="4000" b="1" dirty="0">
                <a:ea typeface="+mn-lt"/>
                <a:cs typeface="+mn-lt"/>
              </a:rPr>
              <a:t>Background context:</a:t>
            </a:r>
            <a:r>
              <a:rPr lang="en-SG" sz="4000" dirty="0">
                <a:ea typeface="+mn-lt"/>
                <a:cs typeface="+mn-lt"/>
              </a:rPr>
              <a:t> Genesis tells us how God entered into a covenant with Abraham. God's covenant promises continued with Isaac. Of Isaac’s two sons, he chooses Jacob (whom he later renames “Israel”) and his descendants to be his people. Esau, Jacob’s older twin brother, was excluded from this promise, and his descendants became the people of Edom.</a:t>
            </a:r>
          </a:p>
        </p:txBody>
      </p:sp>
      <p:sp>
        <p:nvSpPr>
          <p:cNvPr id="6" name="AutoShape 3">
            <a:extLst>
              <a:ext uri="{FF2B5EF4-FFF2-40B4-BE49-F238E27FC236}">
                <a16:creationId xmlns:a16="http://schemas.microsoft.com/office/drawing/2014/main" id="{131A921E-36B2-B34D-EA18-08FB6E597085}"/>
              </a:ext>
            </a:extLst>
          </p:cNvPr>
          <p:cNvSpPr/>
          <p:nvPr/>
        </p:nvSpPr>
        <p:spPr>
          <a:xfrm flipV="1">
            <a:off x="1027167" y="1690025"/>
            <a:ext cx="16002000" cy="4572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426993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98409-168E-582D-F927-EBCABE2EC575}"/>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1CA3ED5A-D65A-50C6-CC56-67C4CC8D1160}"/>
              </a:ext>
            </a:extLst>
          </p:cNvPr>
          <p:cNvGrpSpPr/>
          <p:nvPr/>
        </p:nvGrpSpPr>
        <p:grpSpPr>
          <a:xfrm rot="16200000">
            <a:off x="3938154" y="-4052456"/>
            <a:ext cx="10723418" cy="18599728"/>
            <a:chOff x="-189688" y="-200776"/>
            <a:chExt cx="13827405" cy="24799636"/>
          </a:xfrm>
        </p:grpSpPr>
        <p:sp>
          <p:nvSpPr>
            <p:cNvPr id="5" name="Freeform 3">
              <a:extLst>
                <a:ext uri="{FF2B5EF4-FFF2-40B4-BE49-F238E27FC236}">
                  <a16:creationId xmlns:a16="http://schemas.microsoft.com/office/drawing/2014/main" id="{63635B1F-210E-CDB5-500C-7DBC4C200808}"/>
                </a:ext>
              </a:extLst>
            </p:cNvPr>
            <p:cNvSpPr/>
            <p:nvPr/>
          </p:nvSpPr>
          <p:spPr>
            <a:xfrm>
              <a:off x="-189688" y="-200776"/>
              <a:ext cx="13827405" cy="24799636"/>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17D0334E-2ADA-4D1C-930F-A4C9A0FF12A3}"/>
              </a:ext>
            </a:extLst>
          </p:cNvPr>
          <p:cNvSpPr>
            <a:spLocks noGrp="1"/>
          </p:cNvSpPr>
          <p:nvPr>
            <p:ph type="title"/>
          </p:nvPr>
        </p:nvSpPr>
        <p:spPr>
          <a:xfrm>
            <a:off x="2036618" y="313827"/>
            <a:ext cx="15773400" cy="1729662"/>
          </a:xfrm>
        </p:spPr>
        <p:txBody>
          <a:bodyPr>
            <a:normAutofit/>
          </a:bodyPr>
          <a:lstStyle/>
          <a:p>
            <a:r>
              <a:rPr lang="en-SG" sz="4800" b="1"/>
              <a:t>Question 3 Discussion Notes</a:t>
            </a:r>
            <a:endParaRPr lang="en-SG" sz="4800" b="1" i="1"/>
          </a:p>
        </p:txBody>
      </p:sp>
      <p:sp>
        <p:nvSpPr>
          <p:cNvPr id="3" name="Content Placeholder 2">
            <a:extLst>
              <a:ext uri="{FF2B5EF4-FFF2-40B4-BE49-F238E27FC236}">
                <a16:creationId xmlns:a16="http://schemas.microsoft.com/office/drawing/2014/main" id="{8FA2A6E1-2697-250E-E17C-A82F7E61373A}"/>
              </a:ext>
            </a:extLst>
          </p:cNvPr>
          <p:cNvSpPr>
            <a:spLocks noGrp="1"/>
          </p:cNvSpPr>
          <p:nvPr>
            <p:ph idx="1"/>
          </p:nvPr>
        </p:nvSpPr>
        <p:spPr>
          <a:xfrm>
            <a:off x="875223" y="1973304"/>
            <a:ext cx="16934795" cy="7999869"/>
          </a:xfrm>
        </p:spPr>
        <p:txBody>
          <a:bodyPr vert="horz" lIns="91440" tIns="45720" rIns="91440" bIns="45720" rtlCol="0" anchor="t">
            <a:normAutofit/>
          </a:bodyPr>
          <a:lstStyle/>
          <a:p>
            <a:pPr>
              <a:lnSpc>
                <a:spcPct val="100000"/>
              </a:lnSpc>
              <a:spcBef>
                <a:spcPts val="0"/>
              </a:spcBef>
            </a:pPr>
            <a:r>
              <a:rPr lang="en-US" sz="4000" dirty="0"/>
              <a:t>Malachi is reminding God’s people that even though the two were brothers (even twins!), God had chosen Israel to be his privileged covenant people, while Esau was not chosen despite being older. In Biblical times, being older/more senior usually meant that one had more “merit”.</a:t>
            </a:r>
          </a:p>
          <a:p>
            <a:pPr>
              <a:lnSpc>
                <a:spcPct val="100000"/>
              </a:lnSpc>
              <a:spcBef>
                <a:spcPts val="0"/>
              </a:spcBef>
            </a:pPr>
            <a:r>
              <a:rPr lang="en-US" sz="4000" dirty="0"/>
              <a:t>In response to their question (“how have you loved us?”), this statement asserts that God’s choice of Jacob (and thus Israel) was based on His </a:t>
            </a:r>
            <a:r>
              <a:rPr lang="en-US" sz="4000" b="1" dirty="0"/>
              <a:t>grace</a:t>
            </a:r>
            <a:r>
              <a:rPr lang="en-US" sz="4000" dirty="0"/>
              <a:t>, rather than any human merit! </a:t>
            </a:r>
          </a:p>
          <a:p>
            <a:pPr>
              <a:lnSpc>
                <a:spcPct val="100000"/>
              </a:lnSpc>
              <a:spcBef>
                <a:spcPts val="0"/>
              </a:spcBef>
            </a:pPr>
            <a:r>
              <a:rPr lang="en-US" sz="4000" dirty="0"/>
              <a:t>Read </a:t>
            </a:r>
            <a:r>
              <a:rPr lang="en-US" sz="4000" b="1" dirty="0"/>
              <a:t>Deuteronomy 7:7-8</a:t>
            </a:r>
            <a:r>
              <a:rPr lang="en-US" sz="4000" dirty="0"/>
              <a:t> for an explanation of why God chose Israel! Do we recognize that </a:t>
            </a:r>
            <a:r>
              <a:rPr lang="en-US" sz="4000" b="1" dirty="0"/>
              <a:t>God has also chosen us purely out of grace</a:t>
            </a:r>
            <a:r>
              <a:rPr lang="en-US" sz="4000" dirty="0"/>
              <a:t>?</a:t>
            </a:r>
            <a:endParaRPr lang="en-SG" sz="4000" b="1" dirty="0"/>
          </a:p>
        </p:txBody>
      </p:sp>
      <p:pic>
        <p:nvPicPr>
          <p:cNvPr id="6" name="Graphic 5" descr="Postit Notes with solid fill">
            <a:extLst>
              <a:ext uri="{FF2B5EF4-FFF2-40B4-BE49-F238E27FC236}">
                <a16:creationId xmlns:a16="http://schemas.microsoft.com/office/drawing/2014/main" id="{D579A262-247B-18DD-FCFE-6DE0AD7468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5223" y="700676"/>
            <a:ext cx="914400" cy="914400"/>
          </a:xfrm>
          <a:prstGeom prst="rect">
            <a:avLst/>
          </a:prstGeom>
        </p:spPr>
      </p:pic>
    </p:spTree>
    <p:extLst>
      <p:ext uri="{BB962C8B-B14F-4D97-AF65-F5344CB8AC3E}">
        <p14:creationId xmlns:p14="http://schemas.microsoft.com/office/powerpoint/2010/main" val="1653530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250FE-B72C-3F6C-3494-559C1E2B19B6}"/>
            </a:ext>
          </a:extLst>
        </p:cNvPr>
        <p:cNvGrpSpPr/>
        <p:nvPr/>
      </p:nvGrpSpPr>
      <p:grpSpPr>
        <a:xfrm>
          <a:off x="0" y="0"/>
          <a:ext cx="0" cy="0"/>
          <a:chOff x="0" y="0"/>
          <a:chExt cx="0" cy="0"/>
        </a:xfrm>
      </p:grpSpPr>
      <p:sp>
        <p:nvSpPr>
          <p:cNvPr id="8" name="Freeform 3">
            <a:extLst>
              <a:ext uri="{FF2B5EF4-FFF2-40B4-BE49-F238E27FC236}">
                <a16:creationId xmlns:a16="http://schemas.microsoft.com/office/drawing/2014/main" id="{B767AD66-6032-B16F-498A-44ECC9CC2DDA}"/>
              </a:ext>
            </a:extLst>
          </p:cNvPr>
          <p:cNvSpPr/>
          <p:nvPr/>
        </p:nvSpPr>
        <p:spPr>
          <a:xfrm rot="16200000">
            <a:off x="3888931" y="-4132847"/>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2" name="Title 1">
            <a:extLst>
              <a:ext uri="{FF2B5EF4-FFF2-40B4-BE49-F238E27FC236}">
                <a16:creationId xmlns:a16="http://schemas.microsoft.com/office/drawing/2014/main" id="{6AC8E2D3-6F69-574B-4476-303E05CD1B94}"/>
              </a:ext>
            </a:extLst>
          </p:cNvPr>
          <p:cNvSpPr>
            <a:spLocks noGrp="1"/>
          </p:cNvSpPr>
          <p:nvPr>
            <p:ph type="title"/>
          </p:nvPr>
        </p:nvSpPr>
        <p:spPr>
          <a:xfrm>
            <a:off x="2228399" y="81166"/>
            <a:ext cx="15773400" cy="1505802"/>
          </a:xfrm>
        </p:spPr>
        <p:txBody>
          <a:bodyPr>
            <a:normAutofit fontScale="90000"/>
          </a:bodyPr>
          <a:lstStyle/>
          <a:p>
            <a:r>
              <a:rPr lang="en-SG" sz="6000" b="1" spc="-300" dirty="0">
                <a:solidFill>
                  <a:schemeClr val="bg1"/>
                </a:solidFill>
              </a:rPr>
              <a:t>Exegetical Insight 1: Does God really “hate” Esau?</a:t>
            </a:r>
          </a:p>
        </p:txBody>
      </p:sp>
      <p:sp>
        <p:nvSpPr>
          <p:cNvPr id="3" name="Content Placeholder 2">
            <a:extLst>
              <a:ext uri="{FF2B5EF4-FFF2-40B4-BE49-F238E27FC236}">
                <a16:creationId xmlns:a16="http://schemas.microsoft.com/office/drawing/2014/main" id="{4B716C7F-5313-8D1F-8282-25FEB6EC86A3}"/>
              </a:ext>
            </a:extLst>
          </p:cNvPr>
          <p:cNvSpPr>
            <a:spLocks noGrp="1"/>
          </p:cNvSpPr>
          <p:nvPr>
            <p:ph idx="1"/>
          </p:nvPr>
        </p:nvSpPr>
        <p:spPr>
          <a:xfrm>
            <a:off x="1182834" y="2081892"/>
            <a:ext cx="16003022" cy="6937144"/>
          </a:xfrm>
        </p:spPr>
        <p:txBody>
          <a:bodyPr>
            <a:normAutofit/>
          </a:bodyPr>
          <a:lstStyle/>
          <a:p>
            <a:pPr>
              <a:lnSpc>
                <a:spcPct val="100000"/>
              </a:lnSpc>
              <a:spcBef>
                <a:spcPts val="0"/>
              </a:spcBef>
            </a:pPr>
            <a:r>
              <a:rPr lang="en-US" sz="4000" dirty="0">
                <a:solidFill>
                  <a:schemeClr val="bg1"/>
                </a:solidFill>
              </a:rPr>
              <a:t>We may have problems with the word “hate”. We wonder, how is it fair for God to decide He hates Esau? And isn’t He a God of love?</a:t>
            </a:r>
          </a:p>
          <a:p>
            <a:pPr>
              <a:lnSpc>
                <a:spcPct val="100000"/>
              </a:lnSpc>
              <a:spcBef>
                <a:spcPts val="0"/>
              </a:spcBef>
            </a:pPr>
            <a:endParaRPr lang="en-US" sz="4000" dirty="0">
              <a:solidFill>
                <a:schemeClr val="bg1"/>
              </a:solidFill>
            </a:endParaRPr>
          </a:p>
          <a:p>
            <a:pPr>
              <a:lnSpc>
                <a:spcPct val="100000"/>
              </a:lnSpc>
              <a:spcBef>
                <a:spcPts val="0"/>
              </a:spcBef>
            </a:pPr>
            <a:r>
              <a:rPr lang="en-US" sz="4000" dirty="0">
                <a:solidFill>
                  <a:schemeClr val="bg1"/>
                </a:solidFill>
              </a:rPr>
              <a:t>Joyce Baldwin explains: “The verb ‘hate’ is to be understood in the light of God’s electing love. The very fact that Jacob was chosen, ‘loved’, meant that Esau was rejected, ‘hated’, rejection being implicit in the exercise of choice.”* </a:t>
            </a:r>
          </a:p>
          <a:p>
            <a:pPr>
              <a:lnSpc>
                <a:spcPct val="100000"/>
              </a:lnSpc>
              <a:spcBef>
                <a:spcPts val="0"/>
              </a:spcBef>
            </a:pPr>
            <a:endParaRPr lang="en-US" sz="4000" dirty="0">
              <a:solidFill>
                <a:schemeClr val="bg1"/>
              </a:solidFill>
            </a:endParaRPr>
          </a:p>
          <a:p>
            <a:pPr>
              <a:lnSpc>
                <a:spcPct val="100000"/>
              </a:lnSpc>
              <a:spcBef>
                <a:spcPts val="0"/>
              </a:spcBef>
            </a:pPr>
            <a:r>
              <a:rPr lang="en-US" sz="4000" dirty="0">
                <a:solidFill>
                  <a:schemeClr val="bg1"/>
                </a:solidFill>
              </a:rPr>
              <a:t>In other words, hated just means that God did not choose Esau. There was no personal animosity to Esau. </a:t>
            </a:r>
          </a:p>
        </p:txBody>
      </p:sp>
      <p:sp>
        <p:nvSpPr>
          <p:cNvPr id="4" name="TextBox 3">
            <a:extLst>
              <a:ext uri="{FF2B5EF4-FFF2-40B4-BE49-F238E27FC236}">
                <a16:creationId xmlns:a16="http://schemas.microsoft.com/office/drawing/2014/main" id="{EC17554E-7711-BA29-72F5-4A09BF864374}"/>
              </a:ext>
            </a:extLst>
          </p:cNvPr>
          <p:cNvSpPr txBox="1"/>
          <p:nvPr/>
        </p:nvSpPr>
        <p:spPr>
          <a:xfrm>
            <a:off x="1182834" y="9315106"/>
            <a:ext cx="16818965" cy="523220"/>
          </a:xfrm>
          <a:prstGeom prst="rect">
            <a:avLst/>
          </a:prstGeom>
          <a:noFill/>
        </p:spPr>
        <p:txBody>
          <a:bodyPr wrap="square" rtlCol="0">
            <a:spAutoFit/>
          </a:bodyPr>
          <a:lstStyle/>
          <a:p>
            <a:r>
              <a:rPr lang="en-US" sz="2800">
                <a:solidFill>
                  <a:schemeClr val="bg1"/>
                </a:solidFill>
              </a:rPr>
              <a:t>*</a:t>
            </a:r>
            <a:r>
              <a:rPr lang="en-SG" sz="2400">
                <a:solidFill>
                  <a:schemeClr val="bg1"/>
                </a:solidFill>
              </a:rPr>
              <a:t>Baldwin, </a:t>
            </a:r>
            <a:r>
              <a:rPr lang="en-SG" sz="2400" i="1">
                <a:solidFill>
                  <a:schemeClr val="bg1"/>
                </a:solidFill>
              </a:rPr>
              <a:t>Haggai, Zechariah and Malachi, </a:t>
            </a:r>
            <a:r>
              <a:rPr lang="en-SG" sz="2400">
                <a:solidFill>
                  <a:schemeClr val="bg1"/>
                </a:solidFill>
              </a:rPr>
              <a:t>240</a:t>
            </a:r>
            <a:r>
              <a:rPr lang="en-US" sz="2800">
                <a:solidFill>
                  <a:schemeClr val="bg1"/>
                </a:solidFill>
              </a:rPr>
              <a:t>.</a:t>
            </a:r>
            <a:endParaRPr lang="en-SG" sz="2800">
              <a:solidFill>
                <a:schemeClr val="bg1"/>
              </a:solidFill>
            </a:endParaRPr>
          </a:p>
        </p:txBody>
      </p:sp>
      <p:pic>
        <p:nvPicPr>
          <p:cNvPr id="5" name="Graphic 4" descr="Magnifying glass with solid fill">
            <a:extLst>
              <a:ext uri="{FF2B5EF4-FFF2-40B4-BE49-F238E27FC236}">
                <a16:creationId xmlns:a16="http://schemas.microsoft.com/office/drawing/2014/main" id="{8256F99D-826B-79B2-7986-86A95C3EA3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82834" y="376498"/>
            <a:ext cx="914400" cy="914400"/>
          </a:xfrm>
          <a:prstGeom prst="rect">
            <a:avLst/>
          </a:prstGeom>
        </p:spPr>
      </p:pic>
      <p:sp>
        <p:nvSpPr>
          <p:cNvPr id="6" name="Freeform 5">
            <a:extLst>
              <a:ext uri="{FF2B5EF4-FFF2-40B4-BE49-F238E27FC236}">
                <a16:creationId xmlns:a16="http://schemas.microsoft.com/office/drawing/2014/main" id="{FED89019-889B-36B0-D891-873A7C0DF039}"/>
              </a:ext>
            </a:extLst>
          </p:cNvPr>
          <p:cNvSpPr/>
          <p:nvPr/>
        </p:nvSpPr>
        <p:spPr>
          <a:xfrm>
            <a:off x="1182834" y="1610978"/>
            <a:ext cx="1598295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3008837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0EDC1-E267-E65E-A9EA-D00A8DD6E4B1}"/>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6233D638-CB7A-A129-0FBD-4D8BF990754F}"/>
              </a:ext>
            </a:extLst>
          </p:cNvPr>
          <p:cNvGrpSpPr/>
          <p:nvPr/>
        </p:nvGrpSpPr>
        <p:grpSpPr>
          <a:xfrm rot="-5400000">
            <a:off x="3975434" y="-4127834"/>
            <a:ext cx="10553700" cy="18504568"/>
            <a:chOff x="0" y="0"/>
            <a:chExt cx="13716000" cy="24384000"/>
          </a:xfrm>
        </p:grpSpPr>
        <p:sp>
          <p:nvSpPr>
            <p:cNvPr id="10" name="Freeform 3">
              <a:extLst>
                <a:ext uri="{FF2B5EF4-FFF2-40B4-BE49-F238E27FC236}">
                  <a16:creationId xmlns:a16="http://schemas.microsoft.com/office/drawing/2014/main" id="{56D7EE46-C2C5-54BC-7F32-FA85AFAFA30C}"/>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solidFill>
                  <a:schemeClr val="bg1"/>
                </a:solidFill>
              </a:endParaRPr>
            </a:p>
          </p:txBody>
        </p:sp>
      </p:grpSp>
      <p:sp>
        <p:nvSpPr>
          <p:cNvPr id="2" name="Title 1">
            <a:extLst>
              <a:ext uri="{FF2B5EF4-FFF2-40B4-BE49-F238E27FC236}">
                <a16:creationId xmlns:a16="http://schemas.microsoft.com/office/drawing/2014/main" id="{CB4908FE-EB3A-4BC7-5663-9BB58B640875}"/>
              </a:ext>
            </a:extLst>
          </p:cNvPr>
          <p:cNvSpPr>
            <a:spLocks noGrp="1"/>
          </p:cNvSpPr>
          <p:nvPr>
            <p:ph type="title"/>
          </p:nvPr>
        </p:nvSpPr>
        <p:spPr>
          <a:xfrm>
            <a:off x="2157409" y="327299"/>
            <a:ext cx="15773400" cy="1988345"/>
          </a:xfrm>
        </p:spPr>
        <p:txBody>
          <a:bodyPr>
            <a:normAutofit/>
          </a:bodyPr>
          <a:lstStyle/>
          <a:p>
            <a:r>
              <a:rPr lang="en-SG" sz="6000" b="1" spc="-300" dirty="0">
                <a:solidFill>
                  <a:schemeClr val="bg1"/>
                </a:solidFill>
              </a:rPr>
              <a:t>Exegetical Insight 2: Who were the Edomites and what became of them?</a:t>
            </a:r>
          </a:p>
        </p:txBody>
      </p:sp>
      <p:sp>
        <p:nvSpPr>
          <p:cNvPr id="3" name="Content Placeholder 2">
            <a:extLst>
              <a:ext uri="{FF2B5EF4-FFF2-40B4-BE49-F238E27FC236}">
                <a16:creationId xmlns:a16="http://schemas.microsoft.com/office/drawing/2014/main" id="{3C5F8D07-E59E-F996-A43F-FF2AE6AA25A4}"/>
              </a:ext>
            </a:extLst>
          </p:cNvPr>
          <p:cNvSpPr>
            <a:spLocks noGrp="1"/>
          </p:cNvSpPr>
          <p:nvPr>
            <p:ph idx="1"/>
          </p:nvPr>
        </p:nvSpPr>
        <p:spPr>
          <a:xfrm>
            <a:off x="1038687" y="2510419"/>
            <a:ext cx="16773993" cy="7701080"/>
          </a:xfrm>
        </p:spPr>
        <p:txBody>
          <a:bodyPr>
            <a:normAutofit/>
          </a:bodyPr>
          <a:lstStyle/>
          <a:p>
            <a:pPr>
              <a:lnSpc>
                <a:spcPct val="100000"/>
              </a:lnSpc>
              <a:spcBef>
                <a:spcPts val="0"/>
              </a:spcBef>
            </a:pPr>
            <a:r>
              <a:rPr lang="en-SG" sz="4000">
                <a:solidFill>
                  <a:schemeClr val="bg1"/>
                </a:solidFill>
              </a:rPr>
              <a:t>Scripture depicts a bitter history between Judah and Edom (</a:t>
            </a:r>
            <a:r>
              <a:rPr lang="en-US" sz="4000">
                <a:solidFill>
                  <a:schemeClr val="bg1"/>
                </a:solidFill>
              </a:rPr>
              <a:t>cf. Num 20:14–21; 1 Kgs 11:14–16</a:t>
            </a:r>
            <a:r>
              <a:rPr lang="en-SG" sz="4000">
                <a:solidFill>
                  <a:schemeClr val="bg1"/>
                </a:solidFill>
              </a:rPr>
              <a:t>). </a:t>
            </a:r>
          </a:p>
          <a:p>
            <a:pPr>
              <a:lnSpc>
                <a:spcPct val="100000"/>
              </a:lnSpc>
              <a:spcBef>
                <a:spcPts val="0"/>
              </a:spcBef>
            </a:pPr>
            <a:r>
              <a:rPr lang="en-SG" sz="4000">
                <a:solidFill>
                  <a:schemeClr val="bg1"/>
                </a:solidFill>
              </a:rPr>
              <a:t>During the Babylonian invasion of Judah in 587 BC, Edom participated in the destruction and looting of the city (e.g. </a:t>
            </a:r>
            <a:r>
              <a:rPr lang="en-US" sz="4000">
                <a:solidFill>
                  <a:schemeClr val="bg1"/>
                </a:solidFill>
              </a:rPr>
              <a:t>Ezek. 25:12; Obad. 10–16</a:t>
            </a:r>
            <a:r>
              <a:rPr lang="en-SG" sz="4000">
                <a:solidFill>
                  <a:schemeClr val="bg1"/>
                </a:solidFill>
              </a:rPr>
              <a:t>), cutting off the escape of its inhabitants, and delivering Judean captives to Babylon (Obad. 14).*</a:t>
            </a:r>
          </a:p>
          <a:p>
            <a:pPr>
              <a:lnSpc>
                <a:spcPct val="100000"/>
              </a:lnSpc>
              <a:spcBef>
                <a:spcPts val="0"/>
              </a:spcBef>
            </a:pPr>
            <a:r>
              <a:rPr lang="en-SG" sz="4000">
                <a:solidFill>
                  <a:schemeClr val="bg1"/>
                </a:solidFill>
              </a:rPr>
              <a:t>The entire book of </a:t>
            </a:r>
            <a:r>
              <a:rPr lang="en-SG" sz="4000" b="1">
                <a:solidFill>
                  <a:schemeClr val="bg1"/>
                </a:solidFill>
              </a:rPr>
              <a:t>Obadiah</a:t>
            </a:r>
            <a:r>
              <a:rPr lang="en-SG" sz="4000">
                <a:solidFill>
                  <a:schemeClr val="bg1"/>
                </a:solidFill>
              </a:rPr>
              <a:t> is about how Edom was judged for sinning against God and God’s people</a:t>
            </a:r>
          </a:p>
        </p:txBody>
      </p:sp>
      <p:sp>
        <p:nvSpPr>
          <p:cNvPr id="4" name="TextBox 3">
            <a:extLst>
              <a:ext uri="{FF2B5EF4-FFF2-40B4-BE49-F238E27FC236}">
                <a16:creationId xmlns:a16="http://schemas.microsoft.com/office/drawing/2014/main" id="{050FFC2A-A26E-FD4D-C5CB-09B47E10BB2A}"/>
              </a:ext>
            </a:extLst>
          </p:cNvPr>
          <p:cNvSpPr txBox="1"/>
          <p:nvPr/>
        </p:nvSpPr>
        <p:spPr>
          <a:xfrm>
            <a:off x="1243009" y="9230761"/>
            <a:ext cx="16818965" cy="830997"/>
          </a:xfrm>
          <a:prstGeom prst="rect">
            <a:avLst/>
          </a:prstGeom>
          <a:noFill/>
        </p:spPr>
        <p:txBody>
          <a:bodyPr wrap="square" rtlCol="0">
            <a:spAutoFit/>
          </a:bodyPr>
          <a:lstStyle/>
          <a:p>
            <a:r>
              <a:rPr lang="en-US" sz="2400" dirty="0">
                <a:solidFill>
                  <a:schemeClr val="bg1"/>
                </a:solidFill>
              </a:rPr>
              <a:t>*Verhoef, </a:t>
            </a:r>
            <a:r>
              <a:rPr lang="en-US" sz="2400" i="1" dirty="0">
                <a:solidFill>
                  <a:schemeClr val="bg1"/>
                </a:solidFill>
              </a:rPr>
              <a:t>The Books of Haggai and Malachi,</a:t>
            </a:r>
            <a:r>
              <a:rPr lang="en-US" sz="2400" dirty="0">
                <a:solidFill>
                  <a:schemeClr val="bg1"/>
                </a:solidFill>
              </a:rPr>
              <a:t> 203</a:t>
            </a:r>
            <a:r>
              <a:rPr lang="en-US" sz="2400" i="1" dirty="0">
                <a:solidFill>
                  <a:schemeClr val="bg1"/>
                </a:solidFill>
              </a:rPr>
              <a:t>; </a:t>
            </a:r>
            <a:r>
              <a:rPr lang="en-US" sz="2400" dirty="0">
                <a:solidFill>
                  <a:schemeClr val="bg1"/>
                </a:solidFill>
              </a:rPr>
              <a:t>Taylor, Richard A., and E. Ray Clendenen. </a:t>
            </a:r>
            <a:r>
              <a:rPr lang="en-US" sz="2400" i="1" dirty="0">
                <a:solidFill>
                  <a:schemeClr val="bg1"/>
                </a:solidFill>
              </a:rPr>
              <a:t>Haggai, Malachi. Vol. 21A. The New American Commentary. </a:t>
            </a:r>
            <a:r>
              <a:rPr lang="en-US" sz="2400" dirty="0">
                <a:solidFill>
                  <a:schemeClr val="bg1"/>
                </a:solidFill>
              </a:rPr>
              <a:t>Nashville: Broadman &amp; Holman Publishers, 2004, 209.</a:t>
            </a:r>
            <a:endParaRPr lang="en-SG" sz="2400" dirty="0">
              <a:solidFill>
                <a:schemeClr val="bg1"/>
              </a:solidFill>
            </a:endParaRPr>
          </a:p>
        </p:txBody>
      </p:sp>
      <p:pic>
        <p:nvPicPr>
          <p:cNvPr id="5" name="Graphic 4" descr="Magnifying glass with solid fill">
            <a:extLst>
              <a:ext uri="{FF2B5EF4-FFF2-40B4-BE49-F238E27FC236}">
                <a16:creationId xmlns:a16="http://schemas.microsoft.com/office/drawing/2014/main" id="{F92C7B52-AA23-B324-9E5A-6A3831B75D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43009" y="449936"/>
            <a:ext cx="914400" cy="914400"/>
          </a:xfrm>
          <a:prstGeom prst="rect">
            <a:avLst/>
          </a:prstGeom>
        </p:spPr>
      </p:pic>
      <p:sp>
        <p:nvSpPr>
          <p:cNvPr id="6" name="Freeform 5">
            <a:extLst>
              <a:ext uri="{FF2B5EF4-FFF2-40B4-BE49-F238E27FC236}">
                <a16:creationId xmlns:a16="http://schemas.microsoft.com/office/drawing/2014/main" id="{44F7CE28-087F-E3C7-2062-BC5A5D348F64}"/>
              </a:ext>
            </a:extLst>
          </p:cNvPr>
          <p:cNvSpPr/>
          <p:nvPr/>
        </p:nvSpPr>
        <p:spPr>
          <a:xfrm>
            <a:off x="1182834" y="2274422"/>
            <a:ext cx="1598295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2501524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8113C-25A4-4949-3240-CBA1DABF7C26}"/>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51B50E4F-1DA4-12D9-ADBF-50077C96CAEF}"/>
              </a:ext>
            </a:extLst>
          </p:cNvPr>
          <p:cNvGrpSpPr/>
          <p:nvPr/>
        </p:nvGrpSpPr>
        <p:grpSpPr>
          <a:xfrm rot="-5400000">
            <a:off x="3867150" y="-4019550"/>
            <a:ext cx="10553700" cy="18288000"/>
            <a:chOff x="0" y="0"/>
            <a:chExt cx="13716000" cy="24384000"/>
          </a:xfrm>
        </p:grpSpPr>
        <p:sp>
          <p:nvSpPr>
            <p:cNvPr id="7" name="Freeform 3">
              <a:extLst>
                <a:ext uri="{FF2B5EF4-FFF2-40B4-BE49-F238E27FC236}">
                  <a16:creationId xmlns:a16="http://schemas.microsoft.com/office/drawing/2014/main" id="{88D32E5F-7CF9-56BF-32F8-F2E9B8FA1957}"/>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8" name="Title 1">
            <a:extLst>
              <a:ext uri="{FF2B5EF4-FFF2-40B4-BE49-F238E27FC236}">
                <a16:creationId xmlns:a16="http://schemas.microsoft.com/office/drawing/2014/main" id="{2B3034FE-3266-4A42-A406-2778223D5163}"/>
              </a:ext>
            </a:extLst>
          </p:cNvPr>
          <p:cNvSpPr>
            <a:spLocks noGrp="1"/>
          </p:cNvSpPr>
          <p:nvPr>
            <p:ph type="title"/>
          </p:nvPr>
        </p:nvSpPr>
        <p:spPr>
          <a:xfrm>
            <a:off x="2343148" y="303117"/>
            <a:ext cx="15773400" cy="1988345"/>
          </a:xfrm>
        </p:spPr>
        <p:txBody>
          <a:bodyPr>
            <a:normAutofit/>
          </a:bodyPr>
          <a:lstStyle/>
          <a:p>
            <a:r>
              <a:rPr lang="en-SG" sz="6000" b="1" spc="-300" dirty="0">
                <a:solidFill>
                  <a:schemeClr val="bg1"/>
                </a:solidFill>
              </a:rPr>
              <a:t>Exegetical Insight 2: Who were the Edomites and what became of them?</a:t>
            </a:r>
          </a:p>
        </p:txBody>
      </p:sp>
      <p:sp>
        <p:nvSpPr>
          <p:cNvPr id="3" name="Content Placeholder 2">
            <a:extLst>
              <a:ext uri="{FF2B5EF4-FFF2-40B4-BE49-F238E27FC236}">
                <a16:creationId xmlns:a16="http://schemas.microsoft.com/office/drawing/2014/main" id="{5EA1126B-2014-6A7D-FDF4-128C21685B17}"/>
              </a:ext>
            </a:extLst>
          </p:cNvPr>
          <p:cNvSpPr>
            <a:spLocks noGrp="1"/>
          </p:cNvSpPr>
          <p:nvPr>
            <p:ph idx="1"/>
          </p:nvPr>
        </p:nvSpPr>
        <p:spPr>
          <a:xfrm>
            <a:off x="1182834" y="2585920"/>
            <a:ext cx="16773993" cy="7701080"/>
          </a:xfrm>
        </p:spPr>
        <p:txBody>
          <a:bodyPr>
            <a:normAutofit/>
          </a:bodyPr>
          <a:lstStyle/>
          <a:p>
            <a:pPr>
              <a:lnSpc>
                <a:spcPct val="100000"/>
              </a:lnSpc>
              <a:spcBef>
                <a:spcPts val="0"/>
              </a:spcBef>
            </a:pPr>
            <a:r>
              <a:rPr lang="en-SG" sz="4000" dirty="0">
                <a:solidFill>
                  <a:schemeClr val="bg1"/>
                </a:solidFill>
              </a:rPr>
              <a:t>But later in the 5</a:t>
            </a:r>
            <a:r>
              <a:rPr lang="en-SG" sz="4000" baseline="30000" dirty="0">
                <a:solidFill>
                  <a:schemeClr val="bg1"/>
                </a:solidFill>
              </a:rPr>
              <a:t>th</a:t>
            </a:r>
            <a:r>
              <a:rPr lang="en-SG" sz="4000" dirty="0">
                <a:solidFill>
                  <a:schemeClr val="bg1"/>
                </a:solidFill>
              </a:rPr>
              <a:t> century, the city of Edom was overrun and its inhabitants gradually pushed out from their country by the Nabatean Arabs. This likely happened before the time of Malachi.*</a:t>
            </a:r>
          </a:p>
          <a:p>
            <a:pPr>
              <a:lnSpc>
                <a:spcPct val="100000"/>
              </a:lnSpc>
              <a:spcBef>
                <a:spcPts val="0"/>
              </a:spcBef>
            </a:pPr>
            <a:r>
              <a:rPr lang="en-SG" sz="4000" dirty="0">
                <a:solidFill>
                  <a:schemeClr val="bg1"/>
                </a:solidFill>
              </a:rPr>
              <a:t>Even after the time of Malachi, the Edomites were also defeated by the Maccabees and their cities destroyed.**</a:t>
            </a:r>
          </a:p>
          <a:p>
            <a:pPr>
              <a:lnSpc>
                <a:spcPct val="100000"/>
              </a:lnSpc>
              <a:spcBef>
                <a:spcPts val="0"/>
              </a:spcBef>
            </a:pPr>
            <a:endParaRPr lang="en-SG" sz="4000" i="1" dirty="0">
              <a:solidFill>
                <a:schemeClr val="bg1"/>
              </a:solidFill>
            </a:endParaRPr>
          </a:p>
          <a:p>
            <a:pPr>
              <a:lnSpc>
                <a:spcPct val="100000"/>
              </a:lnSpc>
              <a:spcBef>
                <a:spcPts val="0"/>
              </a:spcBef>
            </a:pPr>
            <a:r>
              <a:rPr lang="en-SG" sz="4000" b="1" i="1" dirty="0">
                <a:solidFill>
                  <a:schemeClr val="accent2"/>
                </a:solidFill>
              </a:rPr>
              <a:t>Why this matters</a:t>
            </a:r>
            <a:r>
              <a:rPr lang="en-SG" sz="4000" dirty="0">
                <a:solidFill>
                  <a:schemeClr val="accent2"/>
                </a:solidFill>
              </a:rPr>
              <a:t>:</a:t>
            </a:r>
            <a:r>
              <a:rPr lang="en-SG" sz="4000" dirty="0">
                <a:solidFill>
                  <a:srgbClr val="FF0000"/>
                </a:solidFill>
              </a:rPr>
              <a:t> </a:t>
            </a:r>
            <a:r>
              <a:rPr lang="en-SG" sz="4000" i="1" dirty="0">
                <a:solidFill>
                  <a:schemeClr val="bg1"/>
                </a:solidFill>
              </a:rPr>
              <a:t>We must remember that God was fair in His judgment against Edom – it wasn’t arbitrary. God is a just judge! He cannot be mocked. We sow what we reap.</a:t>
            </a:r>
          </a:p>
        </p:txBody>
      </p:sp>
      <p:sp>
        <p:nvSpPr>
          <p:cNvPr id="4" name="TextBox 3">
            <a:extLst>
              <a:ext uri="{FF2B5EF4-FFF2-40B4-BE49-F238E27FC236}">
                <a16:creationId xmlns:a16="http://schemas.microsoft.com/office/drawing/2014/main" id="{27709567-6554-C95A-6270-2B0FF2B1A9FE}"/>
              </a:ext>
            </a:extLst>
          </p:cNvPr>
          <p:cNvSpPr txBox="1"/>
          <p:nvPr/>
        </p:nvSpPr>
        <p:spPr>
          <a:xfrm>
            <a:off x="1469035" y="9091331"/>
            <a:ext cx="16818965" cy="892552"/>
          </a:xfrm>
          <a:prstGeom prst="rect">
            <a:avLst/>
          </a:prstGeom>
          <a:noFill/>
        </p:spPr>
        <p:txBody>
          <a:bodyPr wrap="square" rtlCol="0">
            <a:spAutoFit/>
          </a:bodyPr>
          <a:lstStyle/>
          <a:p>
            <a:r>
              <a:rPr lang="en-US" sz="2400">
                <a:solidFill>
                  <a:schemeClr val="bg1"/>
                </a:solidFill>
              </a:rPr>
              <a:t>*</a:t>
            </a:r>
            <a:r>
              <a:rPr lang="en-SG" sz="2400">
                <a:solidFill>
                  <a:schemeClr val="bg1"/>
                </a:solidFill>
              </a:rPr>
              <a:t>Baldwin, </a:t>
            </a:r>
            <a:r>
              <a:rPr lang="en-SG" sz="2400" i="1">
                <a:solidFill>
                  <a:schemeClr val="bg1"/>
                </a:solidFill>
              </a:rPr>
              <a:t>Haggai, Zechariah and Malachi, </a:t>
            </a:r>
            <a:r>
              <a:rPr lang="en-SG" sz="2400">
                <a:solidFill>
                  <a:schemeClr val="bg1"/>
                </a:solidFill>
              </a:rPr>
              <a:t>240</a:t>
            </a:r>
            <a:r>
              <a:rPr lang="en-US" sz="2400">
                <a:solidFill>
                  <a:schemeClr val="bg1"/>
                </a:solidFill>
              </a:rPr>
              <a:t>. </a:t>
            </a:r>
          </a:p>
          <a:p>
            <a:r>
              <a:rPr lang="en-US" sz="2400">
                <a:solidFill>
                  <a:schemeClr val="bg1"/>
                </a:solidFill>
              </a:rPr>
              <a:t>**Verhoef, </a:t>
            </a:r>
            <a:r>
              <a:rPr lang="en-US" sz="2400" i="1">
                <a:solidFill>
                  <a:schemeClr val="bg1"/>
                </a:solidFill>
              </a:rPr>
              <a:t>The Books of Haggai and Malachi, </a:t>
            </a:r>
            <a:r>
              <a:rPr lang="en-US" sz="2400">
                <a:solidFill>
                  <a:schemeClr val="bg1"/>
                </a:solidFill>
              </a:rPr>
              <a:t>203</a:t>
            </a:r>
            <a:r>
              <a:rPr lang="en-US" sz="2800" i="1">
                <a:solidFill>
                  <a:schemeClr val="bg1"/>
                </a:solidFill>
              </a:rPr>
              <a:t>.</a:t>
            </a:r>
            <a:endParaRPr lang="en-SG" sz="2800">
              <a:solidFill>
                <a:schemeClr val="bg1"/>
              </a:solidFill>
            </a:endParaRPr>
          </a:p>
        </p:txBody>
      </p:sp>
      <p:pic>
        <p:nvPicPr>
          <p:cNvPr id="2" name="Graphic 1" descr="Magnifying glass with solid fill">
            <a:extLst>
              <a:ext uri="{FF2B5EF4-FFF2-40B4-BE49-F238E27FC236}">
                <a16:creationId xmlns:a16="http://schemas.microsoft.com/office/drawing/2014/main" id="{064FA780-4164-8801-BC20-BA830BC7688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297" y="449936"/>
            <a:ext cx="914400" cy="914400"/>
          </a:xfrm>
          <a:prstGeom prst="rect">
            <a:avLst/>
          </a:prstGeom>
        </p:spPr>
      </p:pic>
      <p:sp>
        <p:nvSpPr>
          <p:cNvPr id="5" name="Freeform 5">
            <a:extLst>
              <a:ext uri="{FF2B5EF4-FFF2-40B4-BE49-F238E27FC236}">
                <a16:creationId xmlns:a16="http://schemas.microsoft.com/office/drawing/2014/main" id="{E50BEB26-0DD7-43EB-86FF-648F74AAC23A}"/>
              </a:ext>
            </a:extLst>
          </p:cNvPr>
          <p:cNvSpPr/>
          <p:nvPr/>
        </p:nvSpPr>
        <p:spPr>
          <a:xfrm>
            <a:off x="1182834" y="2274422"/>
            <a:ext cx="1598295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309323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C5903-FDDD-063A-CF15-89C7733B6F5B}"/>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3DDB9554-9148-977C-94F9-687B9B4F71F4}"/>
              </a:ext>
            </a:extLst>
          </p:cNvPr>
          <p:cNvGrpSpPr/>
          <p:nvPr/>
        </p:nvGrpSpPr>
        <p:grpSpPr>
          <a:xfrm rot="16200000">
            <a:off x="3825491" y="-3916832"/>
            <a:ext cx="10637021" cy="18288001"/>
            <a:chOff x="0" y="-200775"/>
            <a:chExt cx="13716000" cy="24384000"/>
          </a:xfrm>
        </p:grpSpPr>
        <p:sp>
          <p:nvSpPr>
            <p:cNvPr id="5" name="Freeform 3">
              <a:extLst>
                <a:ext uri="{FF2B5EF4-FFF2-40B4-BE49-F238E27FC236}">
                  <a16:creationId xmlns:a16="http://schemas.microsoft.com/office/drawing/2014/main" id="{53DE65EB-ED2A-601B-84BE-77CB7F409DDD}"/>
                </a:ext>
              </a:extLst>
            </p:cNvPr>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62571757-4D31-6E74-7779-DD6149919BB9}"/>
              </a:ext>
            </a:extLst>
          </p:cNvPr>
          <p:cNvSpPr>
            <a:spLocks noGrp="1"/>
          </p:cNvSpPr>
          <p:nvPr>
            <p:ph type="title"/>
          </p:nvPr>
        </p:nvSpPr>
        <p:spPr>
          <a:xfrm>
            <a:off x="1027167" y="298786"/>
            <a:ext cx="15773400" cy="1988345"/>
          </a:xfrm>
        </p:spPr>
        <p:txBody>
          <a:bodyPr>
            <a:normAutofit/>
          </a:bodyPr>
          <a:lstStyle/>
          <a:p>
            <a:r>
              <a:rPr lang="en-SG" sz="6000" b="1" spc="-300"/>
              <a:t>Activity 4: Read &amp; Discuss</a:t>
            </a:r>
          </a:p>
        </p:txBody>
      </p:sp>
      <p:sp>
        <p:nvSpPr>
          <p:cNvPr id="3" name="Content Placeholder 2">
            <a:extLst>
              <a:ext uri="{FF2B5EF4-FFF2-40B4-BE49-F238E27FC236}">
                <a16:creationId xmlns:a16="http://schemas.microsoft.com/office/drawing/2014/main" id="{86E3F46C-667B-10F1-7547-05E97FECB15F}"/>
              </a:ext>
            </a:extLst>
          </p:cNvPr>
          <p:cNvSpPr>
            <a:spLocks noGrp="1"/>
          </p:cNvSpPr>
          <p:nvPr>
            <p:ph idx="1"/>
          </p:nvPr>
        </p:nvSpPr>
        <p:spPr>
          <a:xfrm>
            <a:off x="1053741" y="2287131"/>
            <a:ext cx="16773993" cy="7701080"/>
          </a:xfrm>
        </p:spPr>
        <p:txBody>
          <a:bodyPr>
            <a:normAutofit/>
          </a:bodyPr>
          <a:lstStyle/>
          <a:p>
            <a:pPr marL="0" indent="0">
              <a:buNone/>
            </a:pPr>
            <a:r>
              <a:rPr lang="en-SG" sz="4800" b="1"/>
              <a:t>Read Malachi 1:2-5 and answer Questions 4 and 5</a:t>
            </a:r>
          </a:p>
          <a:p>
            <a:pPr marL="0" indent="0">
              <a:buNone/>
            </a:pPr>
            <a:endParaRPr lang="en-SG" sz="4000"/>
          </a:p>
          <a:p>
            <a:pPr marL="771525" indent="-771525">
              <a:buFont typeface="+mj-lt"/>
              <a:buAutoNum type="arabicPeriod" startAt="4"/>
            </a:pPr>
            <a:r>
              <a:rPr lang="en-SG" sz="4000"/>
              <a:t>How do God’s declarations against Edom in Mal 1:2-4 relate to what had happened to them in historical reality? How do they compare with what had happened with Israel’s own situation during and after exile?</a:t>
            </a:r>
          </a:p>
          <a:p>
            <a:pPr marL="771525" indent="-771525">
              <a:buFont typeface="+mj-lt"/>
              <a:buAutoNum type="arabicPeriod" startAt="4"/>
            </a:pPr>
            <a:endParaRPr lang="en-SG" sz="4000"/>
          </a:p>
          <a:p>
            <a:pPr marL="771525" indent="-771525">
              <a:buFont typeface="+mj-lt"/>
              <a:buAutoNum type="arabicPeriod" startAt="4"/>
            </a:pPr>
            <a:r>
              <a:rPr lang="en-SG" sz="4000"/>
              <a:t>How does God’s final declaration in Mal 1:5 address the reservations that Israel might have had at first?</a:t>
            </a:r>
          </a:p>
        </p:txBody>
      </p:sp>
      <p:sp>
        <p:nvSpPr>
          <p:cNvPr id="7" name="AutoShape 3">
            <a:extLst>
              <a:ext uri="{FF2B5EF4-FFF2-40B4-BE49-F238E27FC236}">
                <a16:creationId xmlns:a16="http://schemas.microsoft.com/office/drawing/2014/main" id="{4AE09266-2921-77B4-EDF2-4451E63E96AA}"/>
              </a:ext>
            </a:extLst>
          </p:cNvPr>
          <p:cNvSpPr/>
          <p:nvPr/>
        </p:nvSpPr>
        <p:spPr>
          <a:xfrm flipV="1">
            <a:off x="1027167" y="1888806"/>
            <a:ext cx="16002000" cy="4572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2712339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51F6-58D1-9123-D43F-A69208E19E9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C74B638D-2C41-1579-34F5-963D5AD138D2}"/>
              </a:ext>
            </a:extLst>
          </p:cNvPr>
          <p:cNvGrpSpPr/>
          <p:nvPr/>
        </p:nvGrpSpPr>
        <p:grpSpPr>
          <a:xfrm rot="16200000">
            <a:off x="3825491" y="-3916832"/>
            <a:ext cx="10637021" cy="18288001"/>
            <a:chOff x="0" y="-200775"/>
            <a:chExt cx="13716000" cy="24384000"/>
          </a:xfrm>
        </p:grpSpPr>
        <p:sp>
          <p:nvSpPr>
            <p:cNvPr id="5" name="Freeform 3">
              <a:extLst>
                <a:ext uri="{FF2B5EF4-FFF2-40B4-BE49-F238E27FC236}">
                  <a16:creationId xmlns:a16="http://schemas.microsoft.com/office/drawing/2014/main" id="{AFB44E95-DA88-41CD-6338-7FCC81DA55A5}"/>
                </a:ext>
              </a:extLst>
            </p:cNvPr>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6F16A046-1DCC-3785-5009-DE720B206502}"/>
              </a:ext>
            </a:extLst>
          </p:cNvPr>
          <p:cNvSpPr>
            <a:spLocks noGrp="1"/>
          </p:cNvSpPr>
          <p:nvPr>
            <p:ph type="title"/>
          </p:nvPr>
        </p:nvSpPr>
        <p:spPr>
          <a:xfrm>
            <a:off x="2184818" y="298788"/>
            <a:ext cx="15773400" cy="1988345"/>
          </a:xfrm>
        </p:spPr>
        <p:txBody>
          <a:bodyPr>
            <a:normAutofit/>
          </a:bodyPr>
          <a:lstStyle/>
          <a:p>
            <a:r>
              <a:rPr lang="en-SG" sz="4800" b="1"/>
              <a:t>Question 4 Discussion Notes</a:t>
            </a:r>
            <a:endParaRPr lang="en-SG" sz="4800" b="1" i="1"/>
          </a:p>
        </p:txBody>
      </p:sp>
      <p:sp>
        <p:nvSpPr>
          <p:cNvPr id="3" name="Content Placeholder 2">
            <a:extLst>
              <a:ext uri="{FF2B5EF4-FFF2-40B4-BE49-F238E27FC236}">
                <a16:creationId xmlns:a16="http://schemas.microsoft.com/office/drawing/2014/main" id="{E30DD0AE-4D10-EA47-798A-9301A9C79D9F}"/>
              </a:ext>
            </a:extLst>
          </p:cNvPr>
          <p:cNvSpPr>
            <a:spLocks noGrp="1"/>
          </p:cNvSpPr>
          <p:nvPr>
            <p:ph idx="1"/>
          </p:nvPr>
        </p:nvSpPr>
        <p:spPr>
          <a:xfrm>
            <a:off x="1151622" y="2216848"/>
            <a:ext cx="16773993" cy="7701080"/>
          </a:xfrm>
        </p:spPr>
        <p:txBody>
          <a:bodyPr vert="horz" lIns="91440" tIns="45720" rIns="91440" bIns="45720" rtlCol="0" anchor="t">
            <a:normAutofit/>
          </a:bodyPr>
          <a:lstStyle/>
          <a:p>
            <a:pPr>
              <a:lnSpc>
                <a:spcPct val="100000"/>
              </a:lnSpc>
              <a:spcBef>
                <a:spcPts val="0"/>
              </a:spcBef>
            </a:pPr>
            <a:r>
              <a:rPr lang="en-SG" sz="4000"/>
              <a:t>The Nabatean attack on Edom corresponds to God’s declaration of having “laid waste his hill country” (Mal 1:3), and their being forced out left their cities empty and deserted. </a:t>
            </a:r>
          </a:p>
          <a:p>
            <a:pPr>
              <a:lnSpc>
                <a:spcPct val="100000"/>
              </a:lnSpc>
              <a:spcBef>
                <a:spcPts val="0"/>
              </a:spcBef>
            </a:pPr>
            <a:r>
              <a:rPr lang="en-SG" sz="4000"/>
              <a:t>Edom proudly said that they would rebuild despite God’s judgment upon them, but God declared that He would not allow this to happen. (Mal 1:4) This was fulfilled during the Maccabean period, when Edom was destroyed.</a:t>
            </a:r>
          </a:p>
          <a:p>
            <a:pPr>
              <a:lnSpc>
                <a:spcPct val="100000"/>
              </a:lnSpc>
              <a:spcBef>
                <a:spcPts val="0"/>
              </a:spcBef>
            </a:pPr>
            <a:r>
              <a:rPr lang="en-SG" sz="4000"/>
              <a:t>Israel also experienced their city being laid waste, but they experienced the redeeming mercy of God and were allowed to rebuild.</a:t>
            </a:r>
          </a:p>
        </p:txBody>
      </p:sp>
      <p:pic>
        <p:nvPicPr>
          <p:cNvPr id="6" name="Graphic 5" descr="Postit Notes with solid fill">
            <a:extLst>
              <a:ext uri="{FF2B5EF4-FFF2-40B4-BE49-F238E27FC236}">
                <a16:creationId xmlns:a16="http://schemas.microsoft.com/office/drawing/2014/main" id="{43C23CE1-1064-6AA2-DD95-B863A47D33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1621" y="674697"/>
            <a:ext cx="914400" cy="914400"/>
          </a:xfrm>
          <a:prstGeom prst="rect">
            <a:avLst/>
          </a:prstGeom>
        </p:spPr>
      </p:pic>
    </p:spTree>
    <p:extLst>
      <p:ext uri="{BB962C8B-B14F-4D97-AF65-F5344CB8AC3E}">
        <p14:creationId xmlns:p14="http://schemas.microsoft.com/office/powerpoint/2010/main" val="3171029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21DAD-0B12-17E1-07A4-F29E7F8DB7EB}"/>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B1228CE4-B461-5437-A88A-6937C03C2629}"/>
              </a:ext>
            </a:extLst>
          </p:cNvPr>
          <p:cNvGrpSpPr/>
          <p:nvPr/>
        </p:nvGrpSpPr>
        <p:grpSpPr>
          <a:xfrm rot="16200000">
            <a:off x="3825491" y="-3916832"/>
            <a:ext cx="10637021" cy="18288001"/>
            <a:chOff x="0" y="-200775"/>
            <a:chExt cx="13716000" cy="24384000"/>
          </a:xfrm>
        </p:grpSpPr>
        <p:sp>
          <p:nvSpPr>
            <p:cNvPr id="5" name="Freeform 3">
              <a:extLst>
                <a:ext uri="{FF2B5EF4-FFF2-40B4-BE49-F238E27FC236}">
                  <a16:creationId xmlns:a16="http://schemas.microsoft.com/office/drawing/2014/main" id="{5C4F7CBC-E63C-50CE-65AA-C94B9A60AFEF}"/>
                </a:ext>
              </a:extLst>
            </p:cNvPr>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A46E1C4E-981A-EFBE-76DA-E1AD3376C8C0}"/>
              </a:ext>
            </a:extLst>
          </p:cNvPr>
          <p:cNvSpPr>
            <a:spLocks noGrp="1"/>
          </p:cNvSpPr>
          <p:nvPr>
            <p:ph type="title"/>
          </p:nvPr>
        </p:nvSpPr>
        <p:spPr>
          <a:xfrm>
            <a:off x="2290311" y="488982"/>
            <a:ext cx="15773400" cy="1285831"/>
          </a:xfrm>
        </p:spPr>
        <p:txBody>
          <a:bodyPr>
            <a:normAutofit/>
          </a:bodyPr>
          <a:lstStyle/>
          <a:p>
            <a:r>
              <a:rPr lang="en-SG" sz="4800" b="1"/>
              <a:t>Question 5 Discussion Notes</a:t>
            </a:r>
            <a:endParaRPr lang="en-SG" sz="4800" b="1" i="1"/>
          </a:p>
        </p:txBody>
      </p:sp>
      <p:sp>
        <p:nvSpPr>
          <p:cNvPr id="3" name="Content Placeholder 2">
            <a:extLst>
              <a:ext uri="{FF2B5EF4-FFF2-40B4-BE49-F238E27FC236}">
                <a16:creationId xmlns:a16="http://schemas.microsoft.com/office/drawing/2014/main" id="{AFACB062-0836-D674-5336-8F8A823C8447}"/>
              </a:ext>
            </a:extLst>
          </p:cNvPr>
          <p:cNvSpPr>
            <a:spLocks noGrp="1"/>
          </p:cNvSpPr>
          <p:nvPr>
            <p:ph idx="1"/>
          </p:nvPr>
        </p:nvSpPr>
        <p:spPr>
          <a:xfrm>
            <a:off x="1151621" y="2067454"/>
            <a:ext cx="16773993" cy="7999869"/>
          </a:xfrm>
        </p:spPr>
        <p:txBody>
          <a:bodyPr vert="horz" lIns="91440" tIns="45720" rIns="91440" bIns="45720" rtlCol="0" anchor="t">
            <a:normAutofit/>
          </a:bodyPr>
          <a:lstStyle/>
          <a:p>
            <a:pPr>
              <a:lnSpc>
                <a:spcPct val="100000"/>
              </a:lnSpc>
              <a:spcBef>
                <a:spcPts val="0"/>
              </a:spcBef>
            </a:pPr>
            <a:r>
              <a:rPr lang="en-SG" sz="4000" dirty="0"/>
              <a:t>Firstly, God’s assertion of covenant love is backed up by evidence which their “own eyes” can see for themselves. If they had accused God of being passive and turning a blind eye to injustice against them, then they can see for themselves that this wasn’t true – God judged Edom!</a:t>
            </a:r>
          </a:p>
          <a:p>
            <a:pPr>
              <a:lnSpc>
                <a:spcPct val="100000"/>
              </a:lnSpc>
              <a:spcBef>
                <a:spcPts val="0"/>
              </a:spcBef>
            </a:pPr>
            <a:r>
              <a:rPr lang="en-SG" sz="4000" dirty="0"/>
              <a:t>Secondly, it shows that God is sovereign even over other nations “beyond the border of Israel”. They were suffering under foreign rule – but God was reminding them that He ultimately sovereign and exalted over the nations! (Mal 1:5b)</a:t>
            </a:r>
          </a:p>
          <a:p>
            <a:pPr>
              <a:lnSpc>
                <a:spcPct val="100000"/>
              </a:lnSpc>
              <a:spcBef>
                <a:spcPts val="0"/>
              </a:spcBef>
            </a:pPr>
            <a:endParaRPr lang="en-SG" sz="4000" dirty="0"/>
          </a:p>
          <a:p>
            <a:pPr>
              <a:lnSpc>
                <a:spcPct val="100000"/>
              </a:lnSpc>
              <a:spcBef>
                <a:spcPts val="0"/>
              </a:spcBef>
            </a:pPr>
            <a:r>
              <a:rPr lang="en-SG" sz="4000" b="1" i="1" dirty="0">
                <a:solidFill>
                  <a:schemeClr val="accent2">
                    <a:lumMod val="76000"/>
                  </a:schemeClr>
                </a:solidFill>
              </a:rPr>
              <a:t>Why this matters:</a:t>
            </a:r>
            <a:r>
              <a:rPr lang="en-SG" sz="4000" b="1" i="1" dirty="0">
                <a:solidFill>
                  <a:schemeClr val="accent2"/>
                </a:solidFill>
              </a:rPr>
              <a:t> </a:t>
            </a:r>
            <a:r>
              <a:rPr lang="en-SG" sz="4000" i="1" dirty="0"/>
              <a:t>In times of our pain, do we forget that God is </a:t>
            </a:r>
            <a:r>
              <a:rPr lang="en-SG" sz="4000" b="1" i="1" dirty="0"/>
              <a:t>sovereign</a:t>
            </a:r>
            <a:r>
              <a:rPr lang="en-SG" sz="4000" i="1" dirty="0"/>
              <a:t> over all things – all our history and all of human history?</a:t>
            </a:r>
          </a:p>
        </p:txBody>
      </p:sp>
      <p:pic>
        <p:nvPicPr>
          <p:cNvPr id="6" name="Graphic 5" descr="Postit Notes with solid fill">
            <a:extLst>
              <a:ext uri="{FF2B5EF4-FFF2-40B4-BE49-F238E27FC236}">
                <a16:creationId xmlns:a16="http://schemas.microsoft.com/office/drawing/2014/main" id="{6A93205C-4D7A-6265-6209-9ED122133C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1621" y="674697"/>
            <a:ext cx="914400" cy="914400"/>
          </a:xfrm>
          <a:prstGeom prst="rect">
            <a:avLst/>
          </a:prstGeom>
        </p:spPr>
      </p:pic>
    </p:spTree>
    <p:extLst>
      <p:ext uri="{BB962C8B-B14F-4D97-AF65-F5344CB8AC3E}">
        <p14:creationId xmlns:p14="http://schemas.microsoft.com/office/powerpoint/2010/main" val="4237628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0C04-666D-C1A5-3F13-505A792D5700}"/>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00497D4B-06B4-46F0-EBD3-6921312442A4}"/>
              </a:ext>
            </a:extLst>
          </p:cNvPr>
          <p:cNvGrpSpPr/>
          <p:nvPr/>
        </p:nvGrpSpPr>
        <p:grpSpPr>
          <a:xfrm rot="16200000">
            <a:off x="3825491" y="-3916832"/>
            <a:ext cx="10637021" cy="18288001"/>
            <a:chOff x="0" y="-200775"/>
            <a:chExt cx="13716000" cy="24384000"/>
          </a:xfrm>
        </p:grpSpPr>
        <p:sp>
          <p:nvSpPr>
            <p:cNvPr id="5" name="Freeform 3">
              <a:extLst>
                <a:ext uri="{FF2B5EF4-FFF2-40B4-BE49-F238E27FC236}">
                  <a16:creationId xmlns:a16="http://schemas.microsoft.com/office/drawing/2014/main" id="{FD3514E4-A900-858E-3CA8-EB779BA4243E}"/>
                </a:ext>
              </a:extLst>
            </p:cNvPr>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3BB3910F-7C78-FA90-8C5D-523147228E18}"/>
              </a:ext>
            </a:extLst>
          </p:cNvPr>
          <p:cNvSpPr>
            <a:spLocks noGrp="1"/>
          </p:cNvSpPr>
          <p:nvPr>
            <p:ph type="title"/>
          </p:nvPr>
        </p:nvSpPr>
        <p:spPr>
          <a:xfrm>
            <a:off x="2888106" y="480089"/>
            <a:ext cx="15773400" cy="2032530"/>
          </a:xfrm>
        </p:spPr>
        <p:txBody>
          <a:bodyPr>
            <a:normAutofit/>
          </a:bodyPr>
          <a:lstStyle/>
          <a:p>
            <a:r>
              <a:rPr lang="en-SG" sz="6000" b="1" spc="-150"/>
              <a:t>Prayerfully reflect on your own</a:t>
            </a:r>
          </a:p>
        </p:txBody>
      </p:sp>
      <p:sp>
        <p:nvSpPr>
          <p:cNvPr id="3" name="Content Placeholder 2">
            <a:extLst>
              <a:ext uri="{FF2B5EF4-FFF2-40B4-BE49-F238E27FC236}">
                <a16:creationId xmlns:a16="http://schemas.microsoft.com/office/drawing/2014/main" id="{FBD499B8-1FCB-32F0-ABF6-B7B40D109B30}"/>
              </a:ext>
            </a:extLst>
          </p:cNvPr>
          <p:cNvSpPr>
            <a:spLocks noGrp="1"/>
          </p:cNvSpPr>
          <p:nvPr>
            <p:ph idx="1"/>
          </p:nvPr>
        </p:nvSpPr>
        <p:spPr>
          <a:xfrm>
            <a:off x="1257300" y="3042507"/>
            <a:ext cx="15773400" cy="6672052"/>
          </a:xfrm>
        </p:spPr>
        <p:txBody>
          <a:bodyPr vert="horz" lIns="91440" tIns="45720" rIns="91440" bIns="45720" rtlCol="0" anchor="t">
            <a:normAutofit/>
          </a:bodyPr>
          <a:lstStyle/>
          <a:p>
            <a:pPr marL="771525" indent="-771525">
              <a:buFont typeface="+mj-lt"/>
              <a:buAutoNum type="arabicPeriod"/>
            </a:pPr>
            <a:r>
              <a:rPr lang="en-US" sz="4000"/>
              <a:t>Is there pain or suffering or some other obstacles in your life that makes you doubt God’s love for you?</a:t>
            </a:r>
            <a:br>
              <a:rPr lang="en-US" sz="4000"/>
            </a:br>
            <a:endParaRPr lang="en-US" sz="4000"/>
          </a:p>
          <a:p>
            <a:pPr marL="771525" indent="-771525">
              <a:buFont typeface="+mj-lt"/>
              <a:buAutoNum type="arabicPeriod"/>
            </a:pPr>
            <a:r>
              <a:rPr lang="en-US" sz="4000"/>
              <a:t>What is one thing you have experienced in your life which you see as concrete evidence that God loves you?</a:t>
            </a:r>
            <a:br>
              <a:rPr lang="en-US" sz="4000"/>
            </a:br>
            <a:endParaRPr lang="en-US" sz="4000"/>
          </a:p>
          <a:p>
            <a:pPr marL="771525" indent="-771525">
              <a:buFont typeface="+mj-lt"/>
              <a:buAutoNum type="arabicPeriod"/>
            </a:pPr>
            <a:r>
              <a:rPr lang="en-US" sz="4000"/>
              <a:t>What is one way you could show others the greatness of God’s love to those “beyond the border” of the church today?</a:t>
            </a:r>
          </a:p>
          <a:p>
            <a:pPr marL="771525" indent="-771525">
              <a:buFont typeface="+mj-lt"/>
              <a:buAutoNum type="arabicPeriod"/>
            </a:pPr>
            <a:endParaRPr lang="en-SG" sz="4000"/>
          </a:p>
          <a:p>
            <a:pPr marL="0" indent="0">
              <a:buNone/>
            </a:pPr>
            <a:endParaRPr lang="en-SG" sz="4000"/>
          </a:p>
          <a:p>
            <a:pPr marL="0" indent="0">
              <a:buNone/>
            </a:pPr>
            <a:endParaRPr lang="en-SG" sz="4000"/>
          </a:p>
        </p:txBody>
      </p:sp>
      <p:sp>
        <p:nvSpPr>
          <p:cNvPr id="8" name="Oval 7">
            <a:extLst>
              <a:ext uri="{FF2B5EF4-FFF2-40B4-BE49-F238E27FC236}">
                <a16:creationId xmlns:a16="http://schemas.microsoft.com/office/drawing/2014/main" id="{C2E38AFE-9458-CEBC-8990-992B31ED886C}"/>
              </a:ext>
            </a:extLst>
          </p:cNvPr>
          <p:cNvSpPr>
            <a:spLocks noChangeAspect="1"/>
          </p:cNvSpPr>
          <p:nvPr/>
        </p:nvSpPr>
        <p:spPr>
          <a:xfrm>
            <a:off x="1234913" y="810952"/>
            <a:ext cx="1371600" cy="1361059"/>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Quill with solid fill">
            <a:extLst>
              <a:ext uri="{FF2B5EF4-FFF2-40B4-BE49-F238E27FC236}">
                <a16:creationId xmlns:a16="http://schemas.microsoft.com/office/drawing/2014/main" id="{DB511514-3B9E-816C-7050-6EBC85C9A5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75508" y="1081547"/>
            <a:ext cx="914400" cy="914400"/>
          </a:xfrm>
          <a:prstGeom prst="rect">
            <a:avLst/>
          </a:prstGeom>
        </p:spPr>
      </p:pic>
    </p:spTree>
    <p:extLst>
      <p:ext uri="{BB962C8B-B14F-4D97-AF65-F5344CB8AC3E}">
        <p14:creationId xmlns:p14="http://schemas.microsoft.com/office/powerpoint/2010/main" val="2999834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83B16-B63E-34FF-C7E9-B25D49C69EC6}"/>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EEDCB850-6F34-42F8-01E5-E737DD03B04F}"/>
              </a:ext>
            </a:extLst>
          </p:cNvPr>
          <p:cNvGrpSpPr/>
          <p:nvPr/>
        </p:nvGrpSpPr>
        <p:grpSpPr>
          <a:xfrm rot="16200000">
            <a:off x="3825491" y="-3939790"/>
            <a:ext cx="10637021" cy="18288001"/>
            <a:chOff x="0" y="-200775"/>
            <a:chExt cx="13716000" cy="24384000"/>
          </a:xfrm>
        </p:grpSpPr>
        <p:sp>
          <p:nvSpPr>
            <p:cNvPr id="5" name="Freeform 3">
              <a:extLst>
                <a:ext uri="{FF2B5EF4-FFF2-40B4-BE49-F238E27FC236}">
                  <a16:creationId xmlns:a16="http://schemas.microsoft.com/office/drawing/2014/main" id="{B4A7E192-994B-3BB7-8633-F8916EB798A9}"/>
                </a:ext>
              </a:extLst>
            </p:cNvPr>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4083"/>
            </a:p>
          </p:txBody>
        </p:sp>
      </p:grpSp>
      <p:sp>
        <p:nvSpPr>
          <p:cNvPr id="2" name="Title 1">
            <a:extLst>
              <a:ext uri="{FF2B5EF4-FFF2-40B4-BE49-F238E27FC236}">
                <a16:creationId xmlns:a16="http://schemas.microsoft.com/office/drawing/2014/main" id="{16AA9E35-7978-33F9-3417-B18D3686E738}"/>
              </a:ext>
            </a:extLst>
          </p:cNvPr>
          <p:cNvSpPr>
            <a:spLocks noGrp="1"/>
          </p:cNvSpPr>
          <p:nvPr>
            <p:ph type="title"/>
          </p:nvPr>
        </p:nvSpPr>
        <p:spPr>
          <a:xfrm>
            <a:off x="3004275" y="419294"/>
            <a:ext cx="15773400" cy="2032530"/>
          </a:xfrm>
        </p:spPr>
        <p:txBody>
          <a:bodyPr/>
          <a:lstStyle/>
          <a:p>
            <a:r>
              <a:rPr lang="en-SG" b="1" spc="-150"/>
              <a:t>Share and pray for one another</a:t>
            </a:r>
            <a:endParaRPr lang="en-SG" b="1" i="1" spc="-150"/>
          </a:p>
        </p:txBody>
      </p:sp>
      <p:sp>
        <p:nvSpPr>
          <p:cNvPr id="3" name="Content Placeholder 2">
            <a:extLst>
              <a:ext uri="{FF2B5EF4-FFF2-40B4-BE49-F238E27FC236}">
                <a16:creationId xmlns:a16="http://schemas.microsoft.com/office/drawing/2014/main" id="{C3A34DA7-31CE-B338-BB87-C872D89B47B3}"/>
              </a:ext>
            </a:extLst>
          </p:cNvPr>
          <p:cNvSpPr>
            <a:spLocks noGrp="1"/>
          </p:cNvSpPr>
          <p:nvPr>
            <p:ph idx="1"/>
          </p:nvPr>
        </p:nvSpPr>
        <p:spPr>
          <a:xfrm>
            <a:off x="1257300" y="2738438"/>
            <a:ext cx="15773400" cy="7334952"/>
          </a:xfrm>
        </p:spPr>
        <p:txBody>
          <a:bodyPr vert="horz" lIns="91440" tIns="45720" rIns="91440" bIns="45720" rtlCol="0" anchor="t">
            <a:normAutofit/>
          </a:bodyPr>
          <a:lstStyle/>
          <a:p>
            <a:r>
              <a:rPr lang="en-SG" sz="4000"/>
              <a:t>Share your reflections on the three questions with others in your small group. Be as authentic as you can be.</a:t>
            </a:r>
            <a:br>
              <a:rPr lang="en-SG" sz="4000"/>
            </a:br>
            <a:endParaRPr lang="en-SG" sz="4000"/>
          </a:p>
          <a:p>
            <a:r>
              <a:rPr lang="en-SG" sz="4000"/>
              <a:t>Remember to keep confidence and maintain a safe space for one another.</a:t>
            </a:r>
            <a:br>
              <a:rPr lang="en-SG" sz="4000"/>
            </a:br>
            <a:endParaRPr lang="en-SG" sz="4000"/>
          </a:p>
          <a:p>
            <a:r>
              <a:rPr lang="en-SG" sz="4000"/>
              <a:t>Pray for one another, committing what is shared to the LORD in prayer.</a:t>
            </a:r>
          </a:p>
          <a:p>
            <a:pPr marL="771525" indent="-771525">
              <a:buFont typeface="+mj-lt"/>
              <a:buAutoNum type="arabicPeriod"/>
            </a:pPr>
            <a:endParaRPr lang="en-SG"/>
          </a:p>
          <a:p>
            <a:pPr marL="0" indent="0">
              <a:buNone/>
            </a:pPr>
            <a:endParaRPr lang="en-SG"/>
          </a:p>
          <a:p>
            <a:pPr marL="0" indent="0">
              <a:buNone/>
            </a:pPr>
            <a:endParaRPr lang="en-SG"/>
          </a:p>
        </p:txBody>
      </p:sp>
      <p:sp>
        <p:nvSpPr>
          <p:cNvPr id="8" name="Oval 7">
            <a:extLst>
              <a:ext uri="{FF2B5EF4-FFF2-40B4-BE49-F238E27FC236}">
                <a16:creationId xmlns:a16="http://schemas.microsoft.com/office/drawing/2014/main" id="{462FC63E-62F1-F152-4437-B338584F381A}"/>
              </a:ext>
            </a:extLst>
          </p:cNvPr>
          <p:cNvSpPr>
            <a:spLocks noChangeAspect="1"/>
          </p:cNvSpPr>
          <p:nvPr/>
        </p:nvSpPr>
        <p:spPr>
          <a:xfrm>
            <a:off x="1317280" y="750157"/>
            <a:ext cx="1381424"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raphic 10">
            <a:extLst>
              <a:ext uri="{FF2B5EF4-FFF2-40B4-BE49-F238E27FC236}">
                <a16:creationId xmlns:a16="http://schemas.microsoft.com/office/drawing/2014/main" id="{9D3777F5-9B3C-C4FE-3E20-C1A9DE08F584}"/>
              </a:ext>
            </a:extLst>
          </p:cNvPr>
          <p:cNvSpPr/>
          <p:nvPr/>
        </p:nvSpPr>
        <p:spPr>
          <a:xfrm>
            <a:off x="1622852" y="993658"/>
            <a:ext cx="866997" cy="8229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438478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E16ABE6E-B63B-0BC4-1BFB-7CF674D7C33E}"/>
              </a:ext>
            </a:extLst>
          </p:cNvPr>
          <p:cNvGrpSpPr/>
          <p:nvPr/>
        </p:nvGrpSpPr>
        <p:grpSpPr>
          <a:xfrm rot="-5400000">
            <a:off x="4000500" y="-4152900"/>
            <a:ext cx="10287000" cy="18288000"/>
            <a:chOff x="0" y="0"/>
            <a:chExt cx="13716000" cy="24384000"/>
          </a:xfrm>
        </p:grpSpPr>
        <p:sp>
          <p:nvSpPr>
            <p:cNvPr id="5" name="Freeform 3">
              <a:extLst>
                <a:ext uri="{FF2B5EF4-FFF2-40B4-BE49-F238E27FC236}">
                  <a16:creationId xmlns:a16="http://schemas.microsoft.com/office/drawing/2014/main" id="{7B52857A-380D-472C-F0FD-974851C21AD0}"/>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400300" y="269080"/>
            <a:ext cx="15773400" cy="2032530"/>
          </a:xfrm>
        </p:spPr>
        <p:txBody>
          <a:bodyPr>
            <a:normAutofit/>
          </a:bodyPr>
          <a:lstStyle/>
          <a:p>
            <a:r>
              <a:rPr lang="en-SG" sz="6000" b="1">
                <a:solidFill>
                  <a:schemeClr val="bg1"/>
                </a:solidFill>
              </a:rPr>
              <a:t>Additional Resources for Further Study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a:xfrm>
            <a:off x="1185860" y="2338384"/>
            <a:ext cx="15773400" cy="6527007"/>
          </a:xfrm>
        </p:spPr>
        <p:txBody>
          <a:bodyPr>
            <a:normAutofit/>
          </a:bodyPr>
          <a:lstStyle/>
          <a:p>
            <a:pPr lvl="0"/>
            <a:r>
              <a:rPr lang="en-SG" sz="4000">
                <a:solidFill>
                  <a:schemeClr val="bg1"/>
                </a:solidFill>
              </a:rPr>
              <a:t>Baldwin, Joyce G. </a:t>
            </a:r>
            <a:r>
              <a:rPr lang="en-SG" sz="4000" i="1">
                <a:solidFill>
                  <a:schemeClr val="bg1"/>
                </a:solidFill>
              </a:rPr>
              <a:t>Haggai, Zechariah and Malachi: An Introduction and Commentary</a:t>
            </a:r>
            <a:r>
              <a:rPr lang="en-SG" sz="4000">
                <a:solidFill>
                  <a:schemeClr val="bg1"/>
                </a:solidFill>
              </a:rPr>
              <a:t>. Vol. 28. Tyndale Old Testament Commentaries. Downers Grove, IL: InterVarsity Press, 1972.</a:t>
            </a:r>
            <a:br>
              <a:rPr lang="en-SG" sz="4000">
                <a:solidFill>
                  <a:schemeClr val="bg1"/>
                </a:solidFill>
              </a:rPr>
            </a:br>
            <a:endParaRPr lang="en-SG" sz="4000">
              <a:solidFill>
                <a:schemeClr val="bg1"/>
              </a:solidFill>
            </a:endParaRPr>
          </a:p>
          <a:p>
            <a:pPr lvl="0"/>
            <a:r>
              <a:rPr lang="en-SG" sz="4000">
                <a:solidFill>
                  <a:schemeClr val="bg1"/>
                </a:solidFill>
              </a:rPr>
              <a:t>Verhoef, Pieter A. </a:t>
            </a:r>
            <a:r>
              <a:rPr lang="en-SG" sz="4000" i="1">
                <a:solidFill>
                  <a:schemeClr val="bg1"/>
                </a:solidFill>
              </a:rPr>
              <a:t>The Books of Haggai and Malachi</a:t>
            </a:r>
            <a:r>
              <a:rPr lang="en-SG" sz="4000">
                <a:solidFill>
                  <a:schemeClr val="bg1"/>
                </a:solidFill>
              </a:rPr>
              <a:t>. The New International Commentary on the Old Testament. Grand Rapids, MI: Wm. B. Eerdmans Publishing Co., 1987.</a:t>
            </a:r>
            <a:br>
              <a:rPr lang="en-SG" sz="4000">
                <a:solidFill>
                  <a:schemeClr val="bg1"/>
                </a:solidFill>
              </a:rPr>
            </a:br>
            <a:endParaRPr lang="en-SG" sz="4000">
              <a:solidFill>
                <a:schemeClr val="bg1"/>
              </a:solidFill>
            </a:endParaRPr>
          </a:p>
          <a:p>
            <a:pPr lvl="0"/>
            <a:r>
              <a:rPr lang="en-SG" sz="4000">
                <a:solidFill>
                  <a:schemeClr val="bg1"/>
                </a:solidFill>
              </a:rPr>
              <a:t>Taylor, Richard A., and E. Ray Clendenen. </a:t>
            </a:r>
            <a:r>
              <a:rPr lang="en-SG" sz="4000" i="1">
                <a:solidFill>
                  <a:schemeClr val="bg1"/>
                </a:solidFill>
              </a:rPr>
              <a:t>Haggai, Malachi</a:t>
            </a:r>
            <a:r>
              <a:rPr lang="en-SG" sz="4000">
                <a:solidFill>
                  <a:schemeClr val="bg1"/>
                </a:solidFill>
              </a:rPr>
              <a:t>. Vol. 21A. The New American Commentary. Nashville: Broadman &amp; Holman Publishers, 2004.</a:t>
            </a:r>
          </a:p>
        </p:txBody>
      </p:sp>
      <p:sp>
        <p:nvSpPr>
          <p:cNvPr id="6" name="Freeform 5">
            <a:extLst>
              <a:ext uri="{FF2B5EF4-FFF2-40B4-BE49-F238E27FC236}">
                <a16:creationId xmlns:a16="http://schemas.microsoft.com/office/drawing/2014/main" id="{B0ECB6FA-C04C-4038-1E4D-1CB5AB7B56D7}"/>
              </a:ext>
            </a:extLst>
          </p:cNvPr>
          <p:cNvSpPr/>
          <p:nvPr/>
        </p:nvSpPr>
        <p:spPr>
          <a:xfrm>
            <a:off x="1152524" y="2007296"/>
            <a:ext cx="1598295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
        <p:nvSpPr>
          <p:cNvPr id="7" name="Freeform 8" descr="Books outline">
            <a:extLst>
              <a:ext uri="{FF2B5EF4-FFF2-40B4-BE49-F238E27FC236}">
                <a16:creationId xmlns:a16="http://schemas.microsoft.com/office/drawing/2014/main" id="{340FD229-7639-52BF-9204-12AE77556DB4}"/>
              </a:ext>
            </a:extLst>
          </p:cNvPr>
          <p:cNvSpPr/>
          <p:nvPr/>
        </p:nvSpPr>
        <p:spPr>
          <a:xfrm>
            <a:off x="1371600" y="828145"/>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5">
      <a:majorFont>
        <a:latin typeface=" Avenir Next Arabic Bold"/>
        <a:ea typeface=""/>
        <a:cs typeface=""/>
      </a:majorFont>
      <a:minorFont>
        <a:latin typeface=" Avenir Next Arabic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Props1.xml><?xml version="1.0" encoding="utf-8"?>
<ds:datastoreItem xmlns:ds="http://schemas.openxmlformats.org/officeDocument/2006/customXml" ds:itemID="{55BF0B72-A59B-4278-805F-FBB2AF9AA1B9}">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AC31B4-C23E-459F-982C-0B8B3006E237}">
  <ds:schemaRefs>
    <ds:schemaRef ds:uri="http://schemas.microsoft.com/sharepoint/v3/contenttype/forms"/>
  </ds:schemaRefs>
</ds:datastoreItem>
</file>

<file path=customXml/itemProps3.xml><?xml version="1.0" encoding="utf-8"?>
<ds:datastoreItem xmlns:ds="http://schemas.openxmlformats.org/officeDocument/2006/customXml" ds:itemID="{1ECA98C6-E244-47B7-B3DF-D64BB64C7A80}">
  <ds:schemaRefs>
    <ds:schemaRef ds:uri="http://www.w3.org/XML/1998/namespace"/>
    <ds:schemaRef ds:uri="http://schemas.openxmlformats.org/package/2006/metadata/core-properties"/>
    <ds:schemaRef ds:uri="http://purl.org/dc/dcmitype/"/>
    <ds:schemaRef ds:uri="c38deafa-2afa-4821-9b46-ebe1d0511af9"/>
    <ds:schemaRef ds:uri="http://schemas.microsoft.com/office/2006/documentManagement/types"/>
    <ds:schemaRef ds:uri="http://purl.org/dc/elements/1.1/"/>
    <ds:schemaRef ds:uri="eea9b92b-d4a4-4073-8933-a23700a8b8bc"/>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2928</Words>
  <Application>Microsoft Office PowerPoint</Application>
  <PresentationFormat>Custom</PresentationFormat>
  <Paragraphs>220</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 Avenir Next Arabic Bold</vt:lpstr>
      <vt:lpstr> Avenir Next Arabic Medium</vt:lpstr>
      <vt:lpstr>Aptos</vt:lpstr>
      <vt:lpstr>Arial</vt:lpstr>
      <vt:lpstr>Avenir Next Arabic Medium</vt:lpstr>
      <vt:lpstr>Segoe UI</vt:lpstr>
      <vt:lpstr>Office Theme</vt:lpstr>
      <vt:lpstr>PowerPoint Presentation</vt:lpstr>
      <vt:lpstr>PowerPoint Presentation</vt:lpstr>
      <vt:lpstr>WELCOME</vt:lpstr>
      <vt:lpstr>WORSHIP</vt:lpstr>
      <vt:lpstr>WORD</vt:lpstr>
      <vt:lpstr>PowerPoint Presentation</vt:lpstr>
      <vt:lpstr>Q1 Discussion Notes</vt:lpstr>
      <vt:lpstr>The Context of Malachi</vt:lpstr>
      <vt:lpstr>Activity 2: Read and Discuss</vt:lpstr>
      <vt:lpstr>Question 2 Discussion Notes</vt:lpstr>
      <vt:lpstr>Activity 3: Read &amp; Discuss </vt:lpstr>
      <vt:lpstr>Question 3 Discussion Notes</vt:lpstr>
      <vt:lpstr>Exegetical Insight 1: Does God really “hate” Esau?</vt:lpstr>
      <vt:lpstr>Exegetical Insight 2: Who were the Edomites and what became of them?</vt:lpstr>
      <vt:lpstr>Exegetical Insight 2: Who were the Edomites and what became of them?</vt:lpstr>
      <vt:lpstr>Activity 4: Read &amp; Discuss</vt:lpstr>
      <vt:lpstr>Question 4 Discussion Notes</vt:lpstr>
      <vt:lpstr>Question 5 Discussion Notes</vt:lpstr>
      <vt:lpstr>Prayerfully reflect on your own</vt:lpstr>
      <vt:lpstr>Share and pray for one another</vt:lpstr>
      <vt:lpstr>Additional Resources 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Sun</dc:creator>
  <cp:lastModifiedBy>Joo Lian Tan</cp:lastModifiedBy>
  <cp:revision>2</cp:revision>
  <dcterms:created xsi:type="dcterms:W3CDTF">2025-07-17T05:36:23Z</dcterms:created>
  <dcterms:modified xsi:type="dcterms:W3CDTF">2026-03-27T08:03:18Z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