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4"/>
    <p:sldMasterId id="2147483676" r:id="rId5"/>
  </p:sldMasterIdLst>
  <p:notesMasterIdLst>
    <p:notesMasterId r:id="rId20"/>
  </p:notesMasterIdLst>
  <p:sldIdLst>
    <p:sldId id="293" r:id="rId6"/>
    <p:sldId id="294" r:id="rId7"/>
    <p:sldId id="257" r:id="rId8"/>
    <p:sldId id="289" r:id="rId9"/>
    <p:sldId id="272" r:id="rId10"/>
    <p:sldId id="273" r:id="rId11"/>
    <p:sldId id="277" r:id="rId12"/>
    <p:sldId id="296" r:id="rId13"/>
    <p:sldId id="290" r:id="rId14"/>
    <p:sldId id="291" r:id="rId15"/>
    <p:sldId id="297" r:id="rId16"/>
    <p:sldId id="292" r:id="rId17"/>
    <p:sldId id="288" r:id="rId18"/>
    <p:sldId id="269" r:id="rId19"/>
  </p:sldIdLst>
  <p:sldSz cx="18288000" cy="10515600"/>
  <p:notesSz cx="5143500" cy="9144000"/>
  <p:defaultTextStyle>
    <a:lvl1pPr marL="0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1pPr>
    <a:lvl2pPr marL="921715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2pPr>
    <a:lvl3pPr marL="1843430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3pPr>
    <a:lvl4pPr marL="276514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4pPr>
    <a:lvl5pPr marL="3686861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5pPr>
    <a:lvl6pPr marL="460857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6pPr>
    <a:lvl7pPr marL="5530291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7pPr>
    <a:lvl8pPr marL="6452006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8pPr>
    <a:lvl9pPr marL="7373722" algn="l" defTabSz="1843430" rtl="0" eaLnBrk="1" latinLnBrk="0" hangingPunct="1">
      <a:defRPr sz="36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82C50D-B6AE-D4B6-C791-2B18432F309A}" name="Benjamin Sun" initials="BS" userId="S::benjamin.sun@cefc.org.sg::fa4193ef-14b1-4f0b-b15d-a9e80fe92f6f" providerId="AD"/>
  <p188:author id="{E3ACF177-BF68-1ECC-202F-B1AF4DACA5F3}" name="Joo Lian Tan" initials="JT" userId="S::joolian.tan@cefc.org.sg::a30cfa90-2151-49bb-9af9-0a8be83976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CA061-62FC-484A-A141-E6B76E2AB511}" v="289" dt="2026-03-23T02:35:08.7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9083" autoAdjust="0"/>
  </p:normalViewPr>
  <p:slideViewPr>
    <p:cSldViewPr snapToGrid="0" snapToObjects="1">
      <p:cViewPr varScale="1">
        <p:scale>
          <a:sx n="36" d="100"/>
          <a:sy n="36" d="100"/>
        </p:scale>
        <p:origin x="10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74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921715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843430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2765146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3686861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4608576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5530291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6452006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7373722" algn="l" defTabSz="1843430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suit.org.uk/spirituality/exam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1125" y="1143000"/>
            <a:ext cx="5365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920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You may wish to play quiet instrumental worship music in the background, if possible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As best as you can, try to ensure everyone is settled comfortably before the start of the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You could send the slides for this session (in pdf) to your members before the session as this is more of an individual prayer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516D5-2DB0-453B-E603-A4C9EDCA0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69A0C0-72F8-F5ED-DF5A-67844C2EC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B2DF8E-172B-C2DA-FA9D-3F384C3B6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10min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This activity is meant to help CG members centre down in God’s presence and still their hearts from the noise and busyness of the week.</a:t>
            </a:r>
          </a:p>
          <a:p>
            <a:pPr marL="171450" marR="0" lvl="0" indent="-171450" algn="l" defTabSz="18434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SG" b="0" u="none" dirty="0"/>
              <a:t>An “examen</a:t>
            </a:r>
            <a:r>
              <a:rPr lang="en-SG" sz="2419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</a:t>
            </a:r>
            <a:r>
              <a:rPr lang="en-US" sz="2419" b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(especially among Jesuits) a devotional exercise involving reflection on and moral evaluation of one's thoughts and conduct, typically performed on a daily basis. </a:t>
            </a:r>
            <a:r>
              <a:rPr lang="en-US" dirty="0">
                <a:hlinkClick r:id="rId3"/>
              </a:rPr>
              <a:t>The Examen | Jesuits in Britain</a:t>
            </a:r>
            <a:endParaRPr lang="en-US" sz="2419" b="0" u="non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SG" b="1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27E39-663C-8935-757C-4181E1A66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613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C3A21-85B7-7876-5F9A-C48B123AE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038B6E-FF7C-47DB-81DA-29D5D5B31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E7150-7389-12C1-390D-941876864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Worship segment is shorter because we will be integrating worship and prayer throughout the session</a:t>
            </a:r>
            <a:endParaRPr lang="en-SG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5BED6-9CBF-ADC6-4132-605172123E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81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EF40A-BB76-92BB-A0D2-E1F2CAE2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AD140-C00F-59F1-AC58-22DC01ED3C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4CF867-354F-3406-749B-91DDE8424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Read this out – this provides very brief context to the Scripture passage before we dive into the exercise – to lower the risk of mis-understanding the passage.</a:t>
            </a:r>
            <a:endParaRPr lang="en-SG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4DB03-E53A-D35B-E3EB-14F928FC16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92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580AE-1BBB-688F-AE46-3D6C34C3D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AA609-2B8B-9097-C598-1991AFEBC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17CD4-674F-41B4-28CD-FC5DF0FDA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20min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Leave this slide projected during the 20min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Play quiet instrumental worship music in the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A44D7-DA60-208B-83A3-2A111B431B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09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DF847-2FCC-5C31-2855-063758198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320EC2-7F87-5B22-F138-70987AADD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D7DCBA-0CF0-89DE-2CBB-C65B56827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20min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Leave this slide projected during the 20min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Play quiet instrumental worship music in the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0F296-9C2F-B5E6-14F1-1F79CC8B35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94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23A80-6163-9321-E255-BDCC6DAC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978300-9AFB-D115-1BCB-0D6246EE4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F34563-AE15-CE9B-6E57-6087189A5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Worship segment is shorter because we will be integrating worship and prayer throughout the session</a:t>
            </a:r>
            <a:endParaRPr lang="en-SG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C89AD-A1D0-F2FF-30C3-D24765CFC7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94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76126-F9C5-8561-183A-57DC780F6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2A3A3-C7B3-DEDD-9AEC-12215C748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CBD4C-C7BE-4078-0398-2353FEC9B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20min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Leave this slide projected during the 20min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Play quiet instrumental worship music in the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0B464-9088-998E-CEA3-0BDAB319EA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42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E17F3-62C7-620C-6E8C-8A6425A28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CA945-66AD-8A86-2556-92082302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995500-DCC9-C04D-0E96-CA1E4E083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20min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Leave this slide projected during the 20min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Play quiet instrumental worship music in the 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1E2BC-8EDA-E250-1F03-2A8B0AF427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0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0FE86-DB27-89C3-ABB1-971FE8B83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A981D7-CD2C-DF53-0D85-10AAACC2C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96E007-C25B-EE0A-8298-B1C52F144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10min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End this time of prayer by worshipping God exuberantly</a:t>
            </a:r>
            <a:endParaRPr lang="en-SG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273D1-8098-4A82-456A-005AF15E61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82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A43E8-D527-6B26-F86F-4F24D85FB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338D7-D42C-B078-CD2A-AF7F765D8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4440B-C8C7-34FE-ED91-4FEBDFFCF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Time allocated: </a:t>
            </a:r>
            <a:r>
              <a:rPr lang="en-SG" b="1" u="none" dirty="0"/>
              <a:t>15min</a:t>
            </a:r>
            <a:endParaRPr lang="en-SG" b="0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Take the time to share and process, because articulating what we think we heard God say to us can help us to clarify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b="0" u="none" dirty="0"/>
              <a:t>It is crucial for us to hold each other accountable before God, and to pray for God’s covering and empowerment upon one another.</a:t>
            </a:r>
            <a:endParaRPr lang="en-SG" b="1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64E1B-92B5-DE4C-0355-10D5FC08D7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44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80B10-569B-92AE-6582-BB37CA22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1B9BB3-6B89-B883-9F8F-FE7D56E944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9F1CE-02AC-EEA2-BE40-F2580DAFC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u="sng" dirty="0"/>
              <a:t>Facilitator Notes</a:t>
            </a:r>
            <a:endParaRPr lang="en-SG" u="none" dirty="0"/>
          </a:p>
          <a:p>
            <a:endParaRPr lang="en-SG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SG" u="none" dirty="0"/>
              <a:t>Share only to those who are keen.</a:t>
            </a:r>
            <a:endParaRPr lang="en-SG" b="0" u="none" dirty="0"/>
          </a:p>
          <a:p>
            <a:endParaRPr lang="en-SG" b="1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AE9D7-ABD8-C732-4F72-B6012A58A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4D7FA8-4B1E-44E3-8EFB-43AC8FCD2B0D}" type="slidenum">
              <a:rPr kumimoji="0" lang="en-S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SG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997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720956"/>
            <a:ext cx="13716000" cy="3660987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523125"/>
            <a:ext cx="13716000" cy="253883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212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474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621599"/>
            <a:ext cx="15773400" cy="4374197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7037177"/>
            <a:ext cx="15773400" cy="2300287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17515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99291"/>
            <a:ext cx="7772400" cy="6672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99291"/>
            <a:ext cx="7772400" cy="6672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2994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59859"/>
            <a:ext cx="15773400" cy="20325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77783"/>
            <a:ext cx="7736681" cy="126333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841115"/>
            <a:ext cx="7736681" cy="5649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77783"/>
            <a:ext cx="7774782" cy="126333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841115"/>
            <a:ext cx="7774782" cy="5649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0006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1464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5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701040"/>
            <a:ext cx="5898356" cy="2453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514052"/>
            <a:ext cx="9258300" cy="7472892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154680"/>
            <a:ext cx="5898356" cy="58444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227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701040"/>
            <a:ext cx="5898356" cy="2453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514052"/>
            <a:ext cx="9258300" cy="7472892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154680"/>
            <a:ext cx="5898356" cy="58444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48833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2329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59858"/>
            <a:ext cx="3943350" cy="89114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59858"/>
            <a:ext cx="11601450" cy="89114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9607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287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720956"/>
            <a:ext cx="13716000" cy="3660987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523125"/>
            <a:ext cx="13716000" cy="253883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00738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28812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621599"/>
            <a:ext cx="15773400" cy="4374197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7037177"/>
            <a:ext cx="15773400" cy="2300287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1754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99291"/>
            <a:ext cx="7772400" cy="6672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99291"/>
            <a:ext cx="7772400" cy="66720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80511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59859"/>
            <a:ext cx="15773400" cy="20325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77783"/>
            <a:ext cx="7736681" cy="126333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841115"/>
            <a:ext cx="7736681" cy="5649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77783"/>
            <a:ext cx="7774782" cy="126333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841115"/>
            <a:ext cx="7774782" cy="5649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0508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33188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5997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701040"/>
            <a:ext cx="5898356" cy="2453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514052"/>
            <a:ext cx="9258300" cy="7472892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154680"/>
            <a:ext cx="5898356" cy="58444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19531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701040"/>
            <a:ext cx="5898356" cy="245364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514052"/>
            <a:ext cx="9258300" cy="7472892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154680"/>
            <a:ext cx="5898356" cy="58444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94607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9956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59858"/>
            <a:ext cx="3943350" cy="89114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59858"/>
            <a:ext cx="11601450" cy="89114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1042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59859"/>
            <a:ext cx="15773400" cy="2032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99291"/>
            <a:ext cx="15773400" cy="6672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746404"/>
            <a:ext cx="41148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746404"/>
            <a:ext cx="61722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746404"/>
            <a:ext cx="41148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47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59859"/>
            <a:ext cx="15773400" cy="2032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99291"/>
            <a:ext cx="15773400" cy="6672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746404"/>
            <a:ext cx="41148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B2B35-9A6B-4F74-9D36-BBA808A5F944}" type="datetimeFigureOut">
              <a:rPr lang="en-SG" smtClean="0"/>
              <a:t>23/3/2026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746404"/>
            <a:ext cx="61722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746404"/>
            <a:ext cx="4114800" cy="559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BA37F-C050-4B4A-8F18-123F0444B6A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53539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hyperlink" Target="https://youtu.be/3aA0J9F-kTo?si=FCVEsjtQU58z0YHg" TargetMode="External"/><Relationship Id="rId4" Type="http://schemas.openxmlformats.org/officeDocument/2006/relationships/hyperlink" Target="https://youtu.be/2bDxuIaB4NI?si=3sHhmbXzCdCU11A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hyperlink" Target="https://www.youtube.com/watch?v=Lqimy2axJNw" TargetMode="External"/><Relationship Id="rId4" Type="http://schemas.openxmlformats.org/officeDocument/2006/relationships/hyperlink" Target="https://youtu.be/h-xQDm-KZw8?si=0CeiiFw1Wma7esQ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hyperlink" Target="https://www.youtube.com/watch?v=vR_sI9lkowA&amp;list=RDdEGT8lrNyvw&amp;index=3" TargetMode="External"/><Relationship Id="rId4" Type="http://schemas.openxmlformats.org/officeDocument/2006/relationships/hyperlink" Target="https://www.youtube.com/watch?v=zundjUFazfg&amp;list=RDzundjUFazfg&amp;start_radio=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0" y="0"/>
            <a:ext cx="18539012" cy="10515600"/>
            <a:chOff x="0" y="0"/>
            <a:chExt cx="24384000" cy="137160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43699" y="3941837"/>
            <a:ext cx="9400606" cy="1968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8"/>
              </a:lnSpc>
            </a:pPr>
            <a:r>
              <a:rPr lang="en-US" sz="8800" b="1" spc="-852" dirty="0">
                <a:solidFill>
                  <a:srgbClr val="F8F8F0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POSTEXILIC</a:t>
            </a:r>
            <a:endParaRPr lang="en-US" dirty="0">
              <a:sym typeface=" Avenir Next Arabic Bold"/>
            </a:endParaRPr>
          </a:p>
          <a:p>
            <a:pPr algn="ctr">
              <a:lnSpc>
                <a:spcPts val="7558"/>
              </a:lnSpc>
            </a:pPr>
            <a:r>
              <a:rPr lang="en-US" sz="8800" b="1" spc="-852" dirty="0">
                <a:solidFill>
                  <a:srgbClr val="F8F8F0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PROPHETS</a:t>
            </a:r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3876672" y="5848742"/>
            <a:ext cx="10534660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4800" b="1" spc="-450" dirty="0">
                <a:solidFill>
                  <a:srgbClr val="EBE9E6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HAGGAI, ZECHARIAH &amp; MALACHI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71988E2-07C3-3531-A258-12D954D15D6C}"/>
              </a:ext>
            </a:extLst>
          </p:cNvPr>
          <p:cNvSpPr/>
          <p:nvPr/>
        </p:nvSpPr>
        <p:spPr>
          <a:xfrm>
            <a:off x="7696200" y="8496300"/>
            <a:ext cx="2895600" cy="568486"/>
          </a:xfrm>
          <a:custGeom>
            <a:avLst/>
            <a:gdLst/>
            <a:ahLst/>
            <a:cxnLst/>
            <a:rect l="l" t="t" r="r" b="b"/>
            <a:pathLst>
              <a:path w="1556699" h="284521">
                <a:moveTo>
                  <a:pt x="0" y="0"/>
                </a:moveTo>
                <a:lnTo>
                  <a:pt x="1556699" y="0"/>
                </a:lnTo>
                <a:lnTo>
                  <a:pt x="1556699" y="284522"/>
                </a:lnTo>
                <a:lnTo>
                  <a:pt x="0" y="284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-215153" y="-39560"/>
            <a:ext cx="18718306" cy="10555160"/>
            <a:chOff x="0" y="0"/>
            <a:chExt cx="24384000" cy="13716000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43699" y="3614381"/>
            <a:ext cx="9400606" cy="1011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8"/>
              </a:lnSpc>
            </a:pPr>
            <a:r>
              <a:rPr lang="en-US" sz="8800" b="1" spc="-852" dirty="0">
                <a:solidFill>
                  <a:srgbClr val="F8F8F0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STUDY 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07789" y="4778739"/>
            <a:ext cx="16498901" cy="29318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spc="-150">
                <a:solidFill>
                  <a:schemeClr val="bg1"/>
                </a:solidFill>
                <a:latin typeface=" Avenir Next Arabic Bold" panose="020B0604020202020204" charset="-78"/>
                <a:ea typeface="Noto Sans"/>
                <a:cs typeface=" Avenir Next Arabic Bold"/>
              </a:rPr>
              <a:t>"HIM  WHOM  WE  HAVE  PIERCED":</a:t>
            </a:r>
          </a:p>
          <a:p>
            <a:pPr algn="ctr"/>
            <a:r>
              <a:rPr lang="en-US" sz="4800" b="1" spc="-150" dirty="0">
                <a:solidFill>
                  <a:schemeClr val="bg1"/>
                </a:solidFill>
                <a:latin typeface=" Avenir Next Arabic Bold" panose="020B0604020202020204" charset="-78"/>
                <a:ea typeface="Noto Sans"/>
                <a:cs typeface=" Avenir Next Arabic Bold"/>
              </a:rPr>
              <a:t>A JOURNEY OF REFLECTION, PRAYER AND WORSHIP</a:t>
            </a:r>
          </a:p>
          <a:p>
            <a:pPr algn="ctr"/>
            <a:r>
              <a:rPr lang="en-US" sz="4800" b="1" spc="-300">
                <a:solidFill>
                  <a:schemeClr val="bg1"/>
                </a:solidFill>
                <a:latin typeface=" Avenir Next Arabic Bold" panose="020B0604020202020204" charset="-78"/>
                <a:ea typeface="Noto Sans"/>
                <a:cs typeface=" Avenir Next Arabic Bold"/>
              </a:rPr>
              <a:t>(Zechariah 12:1 – 13:9)</a:t>
            </a:r>
          </a:p>
          <a:p>
            <a:pPr algn="ctr"/>
            <a:endParaRPr lang="en-US" sz="4800" b="1" spc="-600" dirty="0">
              <a:solidFill>
                <a:schemeClr val="bg1"/>
              </a:solidFill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BFA2D3BB-9349-1281-C4BD-82219EE056B4}"/>
              </a:ext>
            </a:extLst>
          </p:cNvPr>
          <p:cNvSpPr/>
          <p:nvPr/>
        </p:nvSpPr>
        <p:spPr>
          <a:xfrm>
            <a:off x="9440063" y="6185163"/>
            <a:ext cx="64" cy="111690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endParaRPr lang="en-US" sz="7258" dirty="0">
              <a:solidFill>
                <a:schemeClr val="bg1"/>
              </a:solidFill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C9E0180-6EAC-C545-31F1-D7BCFA892552}"/>
              </a:ext>
            </a:extLst>
          </p:cNvPr>
          <p:cNvSpPr/>
          <p:nvPr/>
        </p:nvSpPr>
        <p:spPr>
          <a:xfrm>
            <a:off x="7696200" y="8496300"/>
            <a:ext cx="2895600" cy="568486"/>
          </a:xfrm>
          <a:custGeom>
            <a:avLst/>
            <a:gdLst/>
            <a:ahLst/>
            <a:cxnLst/>
            <a:rect l="l" t="t" r="r" b="b"/>
            <a:pathLst>
              <a:path w="1556699" h="284521">
                <a:moveTo>
                  <a:pt x="0" y="0"/>
                </a:moveTo>
                <a:lnTo>
                  <a:pt x="1556699" y="0"/>
                </a:lnTo>
                <a:lnTo>
                  <a:pt x="1556699" y="284522"/>
                </a:lnTo>
                <a:lnTo>
                  <a:pt x="0" y="28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135C6C3-7971-93D2-676B-B104977323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581365" y="-4101317"/>
            <a:ext cx="11047346" cy="18783816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/>
          <p:cNvSpPr/>
          <p:nvPr/>
        </p:nvSpPr>
        <p:spPr>
          <a:xfrm>
            <a:off x="2643753" y="1093452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6000" spc="-3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4" name="Text 1"/>
          <p:cNvSpPr/>
          <p:nvPr/>
        </p:nvSpPr>
        <p:spPr>
          <a:xfrm>
            <a:off x="1681617" y="2546320"/>
            <a:ext cx="16067766" cy="13542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spc="-300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        For this session…</a:t>
            </a:r>
            <a:br>
              <a:rPr lang="en-US" sz="4800" b="1" spc="-300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</a:br>
            <a:endParaRPr lang="en-US" sz="4000" dirty="0">
              <a:solidFill>
                <a:srgbClr val="000000"/>
              </a:solidFill>
              <a:latin typeface=" Avenir Next Arabic Medium" panose="020B0604020202020204" charset="-78"/>
              <a:ea typeface="Noto Sans" pitchFamily="34" charset="-122"/>
              <a:cs typeface=" Avenir Next Arabic Medium" panose="020B0604020202020204" charset="-78"/>
            </a:endParaRPr>
          </a:p>
        </p:txBody>
      </p:sp>
      <p:sp>
        <p:nvSpPr>
          <p:cNvPr id="5" name="Text 2"/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BB8F75E-34BC-C1BC-66E2-94A2E5E59EB8}"/>
              </a:ext>
            </a:extLst>
          </p:cNvPr>
          <p:cNvSpPr>
            <a:spLocks/>
          </p:cNvSpPr>
          <p:nvPr/>
        </p:nvSpPr>
        <p:spPr>
          <a:xfrm>
            <a:off x="1188719" y="551866"/>
            <a:ext cx="1371600" cy="1371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Bank with solid fill">
            <a:extLst>
              <a:ext uri="{FF2B5EF4-FFF2-40B4-BE49-F238E27FC236}">
                <a16:creationId xmlns:a16="http://schemas.microsoft.com/office/drawing/2014/main" id="{E0377D8E-005E-D019-B383-0D222CB85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8939" y="688046"/>
            <a:ext cx="984728" cy="102813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82A31B9-0AB4-00AD-DEE2-AC4B1F291925}"/>
              </a:ext>
            </a:extLst>
          </p:cNvPr>
          <p:cNvSpPr txBox="1">
            <a:spLocks/>
          </p:cNvSpPr>
          <p:nvPr/>
        </p:nvSpPr>
        <p:spPr>
          <a:xfrm>
            <a:off x="2777330" y="843221"/>
            <a:ext cx="15773400" cy="1030127"/>
          </a:xfrm>
          <a:prstGeom prst="rect">
            <a:avLst/>
          </a:prstGeom>
        </p:spPr>
        <p:txBody>
          <a:bodyPr>
            <a:no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399"/>
              </a:lnSpc>
            </a:pPr>
            <a:r>
              <a:rPr lang="en-US" sz="8000" b="1" spc="-150" dirty="0">
                <a:solidFill>
                  <a:srgbClr val="000000"/>
                </a:solidFill>
                <a:latin typeface=" Avenir Next Arabic Bold"/>
                <a:ea typeface=" Avenir Next Arabic Bold"/>
                <a:cs typeface=" Avenir Next Arabic Bold"/>
                <a:sym typeface=" Avenir Next Arabic Bold"/>
              </a:rPr>
              <a:t>WELCOME</a:t>
            </a:r>
            <a:endParaRPr lang="en-US" sz="8000" b="1" spc="-150" dirty="0">
              <a:solidFill>
                <a:srgbClr val="000000"/>
              </a:solidFill>
              <a:latin typeface=" Avenir Next Arabic Bold"/>
              <a:ea typeface=" Avenir Next Arabic Bold"/>
              <a:cs typeface=" Avenir Next Arabic Bold"/>
            </a:endParaRPr>
          </a:p>
        </p:txBody>
      </p:sp>
      <p:pic>
        <p:nvPicPr>
          <p:cNvPr id="14" name="Graphic 13" descr="Postit Notes with solid fill">
            <a:extLst>
              <a:ext uri="{FF2B5EF4-FFF2-40B4-BE49-F238E27FC236}">
                <a16:creationId xmlns:a16="http://schemas.microsoft.com/office/drawing/2014/main" id="{CC2DC989-B8AC-5AE6-24B7-7520BF78C5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9055" y="2424075"/>
            <a:ext cx="914400" cy="914400"/>
          </a:xfrm>
          <a:prstGeom prst="rect">
            <a:avLst/>
          </a:prstGeom>
        </p:spPr>
      </p:pic>
      <p:sp>
        <p:nvSpPr>
          <p:cNvPr id="15" name="Text 1">
            <a:extLst>
              <a:ext uri="{FF2B5EF4-FFF2-40B4-BE49-F238E27FC236}">
                <a16:creationId xmlns:a16="http://schemas.microsoft.com/office/drawing/2014/main" id="{E6960D91-1604-F13D-3912-F0B28F846D3E}"/>
              </a:ext>
            </a:extLst>
          </p:cNvPr>
          <p:cNvSpPr/>
          <p:nvPr/>
        </p:nvSpPr>
        <p:spPr>
          <a:xfrm>
            <a:off x="1325270" y="3668257"/>
            <a:ext cx="16067766" cy="553997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</a:rPr>
              <a:t>We will take a break from the usual style of doing Bible study.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</a:rPr>
              <a:t>Instead, we will be immersing ourselves in the Scriptures in a more reflective and prayerful manner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</a:rPr>
              <a:t>It would help to have on hand a physical Bible, hard-copy journal and a pen.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</a:rPr>
              <a:t>You can use your mobile phone to jot down your prayers and reflections but switch it to airplane mode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</a:rPr>
              <a:t>Get comfortable. Make sure you have a tumbler of water ready, to minimize distractions and movement during the session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1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870A2-9915-0FB0-B896-0829003CD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E0AE2A39-BA82-4536-204A-44440B59433F}"/>
              </a:ext>
            </a:extLst>
          </p:cNvPr>
          <p:cNvSpPr/>
          <p:nvPr/>
        </p:nvSpPr>
        <p:spPr>
          <a:xfrm>
            <a:off x="1274365" y="658910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dirty="0">
                <a:solidFill>
                  <a:srgbClr val="C00000"/>
                </a:solidFill>
                <a:latin typeface="+mj-lt"/>
                <a:ea typeface="Noto Sans" pitchFamily="34" charset="-122"/>
                <a:cs typeface=" Avenir Next Arabic Bold" panose="020B0604020202020204"/>
              </a:rPr>
              <a:t>Centering down: A mini-Examen</a:t>
            </a:r>
            <a:endParaRPr lang="en-US" sz="7200" dirty="0">
              <a:solidFill>
                <a:srgbClr val="C00000"/>
              </a:solidFill>
              <a:latin typeface="+mj-lt"/>
              <a:cs typeface=" Avenir Next Arabic Bold" panose="020B0604020202020204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BCAE273-237E-A317-50D4-30B00C3449C4}"/>
              </a:ext>
            </a:extLst>
          </p:cNvPr>
          <p:cNvSpPr/>
          <p:nvPr/>
        </p:nvSpPr>
        <p:spPr>
          <a:xfrm>
            <a:off x="1274365" y="1941069"/>
            <a:ext cx="16289254" cy="70173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en-US" sz="4800" b="1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Give Thanks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Remember the blessings that the Lord has given to you today. 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Be specific about  so that you can become more grateful for His grace in your life.</a:t>
            </a:r>
          </a:p>
          <a:p>
            <a:pPr algn="l"/>
            <a:endParaRPr lang="en-US" sz="4000" dirty="0">
              <a:solidFill>
                <a:srgbClr val="000000"/>
              </a:solidFill>
              <a:ea typeface="Noto Sans" pitchFamily="34" charset="-122"/>
              <a:cs typeface=" Avenir Next Arabic Medium" panose="020B0604020202020204"/>
            </a:endParaRPr>
          </a:p>
          <a:p>
            <a:pPr algn="l"/>
            <a:r>
              <a:rPr lang="en-US" sz="4800" b="1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Recall God’s Presence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Consider how God was present with you today: through places, events, persons. You may have experienced God being with you even in unpleasant experiences e.g. stressful situations.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000000"/>
                </a:solidFill>
                <a:ea typeface="Noto Sans" pitchFamily="34" charset="-122"/>
                <a:cs typeface=" Avenir Next Arabic Medium" panose="020B0604020202020204"/>
              </a:rPr>
              <a:t>If you feel that God was absent in your day, or you were not conscious of Him, reflect on why that may be the case.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8634CA4-C91F-5F26-8C44-17C907417E00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78B472C-9941-DE9A-3C0A-DE8024DF52BB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</p:spTree>
    <p:extLst>
      <p:ext uri="{BB962C8B-B14F-4D97-AF65-F5344CB8AC3E}">
        <p14:creationId xmlns:p14="http://schemas.microsoft.com/office/powerpoint/2010/main" val="295220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24B6F-829C-BD4F-DD8B-6603F70C6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60E398-4676-3768-9478-5748AB6FB4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49771" y="-3897405"/>
            <a:ext cx="10566052" cy="18310409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EE50DAE-D9EE-D4E1-50A2-92D97E7FFF4D}"/>
              </a:ext>
            </a:extLst>
          </p:cNvPr>
          <p:cNvSpPr/>
          <p:nvPr/>
        </p:nvSpPr>
        <p:spPr>
          <a:xfrm>
            <a:off x="2757308" y="1090950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spc="-150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WORSHIP</a:t>
            </a:r>
            <a:r>
              <a:rPr lang="en-US" sz="6000" b="1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 </a:t>
            </a:r>
            <a:r>
              <a:rPr lang="en-US" sz="6000" b="1" spc="-300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(Segment 1)</a:t>
            </a:r>
            <a:endParaRPr lang="en-US" sz="6000" spc="-3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3639E02-00B3-CA81-4767-7E444FB79A32}"/>
              </a:ext>
            </a:extLst>
          </p:cNvPr>
          <p:cNvSpPr/>
          <p:nvPr/>
        </p:nvSpPr>
        <p:spPr>
          <a:xfrm>
            <a:off x="1047114" y="3426092"/>
            <a:ext cx="10158768" cy="307776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ea typeface="Noto Sans"/>
                <a:cs typeface=" Avenir Next Arabic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Through It All (Hillsong)</a:t>
            </a:r>
            <a:endParaRPr lang="en-US" sz="4000" dirty="0">
              <a:latin typeface=" Avenir Next Arabic Medium" panose="020B0604020202020204" charset="-78"/>
              <a:ea typeface="Noto Sans"/>
              <a:cs typeface=" Avenir Next Arabic Medium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ea typeface="Noto Sans"/>
              <a:cs typeface=" Avenir Next Arabic Medium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ea typeface="Noto Sans"/>
                <a:cs typeface=" Avenir Next Arabic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Presence is Heaven (Israel </a:t>
            </a:r>
            <a:r>
              <a:rPr lang="en-US" sz="4000" dirty="0" err="1">
                <a:latin typeface=" Avenir Next Arabic Medium" panose="020B0604020202020204" charset="-78"/>
                <a:ea typeface="Noto Sans"/>
                <a:cs typeface=" Avenir Next Arabic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Hougton</a:t>
            </a:r>
            <a:r>
              <a:rPr lang="en-US" sz="4000" dirty="0">
                <a:latin typeface=" Avenir Next Arabic Medium" panose="020B0604020202020204" charset="-78"/>
                <a:ea typeface="Noto Sans"/>
                <a:cs typeface=" Avenir Next Arabic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&amp; Darlene </a:t>
            </a:r>
            <a:r>
              <a:rPr lang="en-US" sz="4000" dirty="0" err="1">
                <a:latin typeface=" Avenir Next Arabic Medium" panose="020B0604020202020204" charset="-78"/>
                <a:ea typeface="Noto Sans"/>
                <a:cs typeface=" Avenir Next Arabic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Zschech</a:t>
            </a:r>
            <a:r>
              <a:rPr lang="en-US" sz="4000" dirty="0">
                <a:latin typeface=" Avenir Next Arabic Medium" panose="020B0604020202020204" charset="-78"/>
                <a:ea typeface="Noto Sans"/>
                <a:cs typeface=" Avenir Next Arabic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US" sz="4000" dirty="0">
              <a:latin typeface=" Avenir Next Arabic Medium" panose="020B0604020202020204" charset="-78"/>
              <a:ea typeface="Noto Sans"/>
              <a:cs typeface=" Avenir Next Arabic Medium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ea typeface="Noto Sans"/>
              <a:cs typeface=" Avenir Next Arabic Medium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8C9933B-8DDD-D434-4A47-6B752FA8AA06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AC87BE0-1215-ED3D-2C9A-980EF102BD23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CDC8BF-59AD-5E1F-7A20-DE709699045D}"/>
              </a:ext>
            </a:extLst>
          </p:cNvPr>
          <p:cNvGrpSpPr/>
          <p:nvPr/>
        </p:nvGrpSpPr>
        <p:grpSpPr>
          <a:xfrm>
            <a:off x="1047114" y="864456"/>
            <a:ext cx="1392441" cy="1376318"/>
            <a:chOff x="1047114" y="864456"/>
            <a:chExt cx="1392441" cy="137631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DC347A1-9FF4-CFFC-8B98-918F99D1EEC3}"/>
                </a:ext>
              </a:extLst>
            </p:cNvPr>
            <p:cNvSpPr/>
            <p:nvPr/>
          </p:nvSpPr>
          <p:spPr>
            <a:xfrm>
              <a:off x="1047114" y="864456"/>
              <a:ext cx="1392441" cy="137631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 descr="Harp with solid fill">
              <a:extLst>
                <a:ext uri="{FF2B5EF4-FFF2-40B4-BE49-F238E27FC236}">
                  <a16:creationId xmlns:a16="http://schemas.microsoft.com/office/drawing/2014/main" id="{77E24256-A716-018B-AB76-286087507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64867" y="1119466"/>
              <a:ext cx="920774" cy="913890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E0F6FC8-4140-272A-6483-BA244E5197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2" y="-31402"/>
            <a:ext cx="6858000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25214-A676-D099-0093-A8E3E54B2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44EED2E-B407-7E6B-1CB9-C86100A5E6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20492" y="-4011850"/>
            <a:ext cx="10897746" cy="185393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B0488EC1-B074-8191-07FD-DDA151ACB818}"/>
              </a:ext>
            </a:extLst>
          </p:cNvPr>
          <p:cNvSpPr/>
          <p:nvPr/>
        </p:nvSpPr>
        <p:spPr>
          <a:xfrm>
            <a:off x="2792603" y="1246674"/>
            <a:ext cx="17148008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60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82246ED-9CCB-40A7-67D9-A02852C39C10}"/>
              </a:ext>
            </a:extLst>
          </p:cNvPr>
          <p:cNvSpPr/>
          <p:nvPr/>
        </p:nvSpPr>
        <p:spPr>
          <a:xfrm>
            <a:off x="1169321" y="2538266"/>
            <a:ext cx="16078773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Read: Overview of Zechariah 12:1-13:9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9770469-6B19-9AF5-482D-7CCE0B19CCF9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66620B6-033E-B083-78A1-2AF14EE4632C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1ACD431-8F6A-CBE8-EE1C-5E6B6D56E63C}"/>
              </a:ext>
            </a:extLst>
          </p:cNvPr>
          <p:cNvSpPr>
            <a:spLocks noChangeAspect="1"/>
          </p:cNvSpPr>
          <p:nvPr/>
        </p:nvSpPr>
        <p:spPr>
          <a:xfrm>
            <a:off x="1169321" y="763311"/>
            <a:ext cx="1371600" cy="1371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7F6D7F-4E17-1837-BDEA-FD9D578D8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15586" y="1036800"/>
            <a:ext cx="917536" cy="958187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80E3A195-CCA3-2B07-BB99-0F27BCC57916}"/>
              </a:ext>
            </a:extLst>
          </p:cNvPr>
          <p:cNvSpPr txBox="1"/>
          <p:nvPr/>
        </p:nvSpPr>
        <p:spPr>
          <a:xfrm>
            <a:off x="2792603" y="959683"/>
            <a:ext cx="8337147" cy="111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99"/>
              </a:lnSpc>
            </a:pPr>
            <a:r>
              <a:rPr lang="en-US" sz="8000" b="1" spc="-150" dirty="0">
                <a:solidFill>
                  <a:srgbClr val="000000"/>
                </a:solidFill>
                <a:latin typeface="Avenir Next Arabic Bold"/>
                <a:sym typeface=" Avenir Next Arabic Bold"/>
              </a:rPr>
              <a:t>WORD</a:t>
            </a:r>
            <a:endParaRPr lang="en-US" sz="8000" spc="-150" dirty="0">
              <a:latin typeface="Avenir Next Arabic Bold"/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7BD97BEB-C200-9BEA-954F-9D40229F1FF6}"/>
              </a:ext>
            </a:extLst>
          </p:cNvPr>
          <p:cNvSpPr/>
          <p:nvPr/>
        </p:nvSpPr>
        <p:spPr>
          <a:xfrm>
            <a:off x="1176190" y="3522862"/>
            <a:ext cx="16078773" cy="61555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Zechariah 12:1–13:6 represents an oracle from God concerning His salvation plan: </a:t>
            </a:r>
            <a:r>
              <a:rPr lang="en-US" sz="4000" b="1" i="1" dirty="0">
                <a:latin typeface=" Avenir Next Arabic Medium" panose="020B0604020202020204" charset="-78"/>
                <a:cs typeface=" Avenir Next Arabic Medium" panose="020B0604020202020204" charset="-78"/>
              </a:rPr>
              <a:t>God is going to renew His people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!</a:t>
            </a:r>
          </a:p>
          <a:p>
            <a:pPr marL="1828800" lvl="1" indent="-914400">
              <a:buFont typeface="Courier New" panose="02070309020205020404" pitchFamily="49" charset="0"/>
              <a:buChar char="o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He will make Jerusalem a fortress impenetrable by the nations, transforming Jerusalem and his Davidic king into a mighty army</a:t>
            </a:r>
          </a:p>
          <a:p>
            <a:pPr marL="1828800" lvl="1" indent="-914400">
              <a:buFont typeface="Courier New" panose="02070309020205020404" pitchFamily="49" charset="0"/>
              <a:buChar char="o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He will provide cleansing, and remove idolatry and false prophecy from the land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The passage contains a number of verses that are quoted in the Gospels and fulfilled in the life of Jesus. We will be praying and reflecting over these together. </a:t>
            </a:r>
          </a:p>
        </p:txBody>
      </p:sp>
    </p:spTree>
    <p:extLst>
      <p:ext uri="{BB962C8B-B14F-4D97-AF65-F5344CB8AC3E}">
        <p14:creationId xmlns:p14="http://schemas.microsoft.com/office/powerpoint/2010/main" val="181640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ED4F2-0D61-B415-A9AD-10566CFCC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073A94E-2E7C-4088-8667-DA3A8D275F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86201" y="-3984814"/>
            <a:ext cx="10515599" cy="18485229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729E3D2D-CAB0-19D7-2A5A-A45B89794A06}"/>
              </a:ext>
            </a:extLst>
          </p:cNvPr>
          <p:cNvSpPr/>
          <p:nvPr/>
        </p:nvSpPr>
        <p:spPr>
          <a:xfrm>
            <a:off x="2775888" y="648475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b="1" dirty="0">
                <a:latin typeface=" Avenir Next Arabic Bold" panose="020B0604020202020204" charset="-78"/>
                <a:cs typeface=" Avenir Next Arabic Bold" panose="020B0604020202020204" charset="-78"/>
              </a:rPr>
              <a:t>Reflect &amp; Pray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A5C8A71-A558-9462-690E-53A8B0E7FD3E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3D53231-C967-7DA0-2371-4AAFF1ACE760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452774C-40B8-DBF9-B40E-4D433CA149DF}"/>
              </a:ext>
            </a:extLst>
          </p:cNvPr>
          <p:cNvSpPr/>
          <p:nvPr/>
        </p:nvSpPr>
        <p:spPr>
          <a:xfrm>
            <a:off x="972287" y="3856564"/>
            <a:ext cx="16374034" cy="43704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/>
              </a:rPr>
              <a:t>In Zechariah 12:10 God talks about how His people have pierced </a:t>
            </a:r>
            <a:r>
              <a:rPr lang="en-US" sz="4000" b="1" i="1" dirty="0">
                <a:latin typeface=" Avenir Next Arabic Medium" panose="020B0604020202020204" charset="-78"/>
                <a:cs typeface=" Avenir Next Arabic Medium"/>
              </a:rPr>
              <a:t>Him</a:t>
            </a:r>
            <a:r>
              <a:rPr lang="en-US" sz="4000" i="1" dirty="0">
                <a:latin typeface=" Avenir Next Arabic Medium" panose="020B0604020202020204" charset="-78"/>
                <a:cs typeface=" Avenir Next Arabic Medium"/>
              </a:rPr>
              <a:t> – what a staggering thought! The Almighty God … </a:t>
            </a:r>
            <a:r>
              <a:rPr lang="en-US" sz="4000" b="1" i="1" dirty="0">
                <a:latin typeface=" Avenir Next Arabic Medium" panose="020B0604020202020204" charset="-78"/>
                <a:cs typeface=" Avenir Next Arabic Medium"/>
              </a:rPr>
              <a:t>pierced</a:t>
            </a:r>
            <a:r>
              <a:rPr lang="en-US" sz="4000" i="1" dirty="0">
                <a:latin typeface=" Avenir Next Arabic Medium" panose="020B0604020202020204" charset="-78"/>
                <a:cs typeface=" Avenir Next Arabic Medium"/>
              </a:rPr>
              <a:t>?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It is easy to grow apathetic about the fact that we have pierced our LORD Jesus with our sins! Pray for God to pour out His </a:t>
            </a: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grace 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upon you that we might </a:t>
            </a: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mourn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 for our sin again (Zech 12:10).</a:t>
            </a:r>
          </a:p>
          <a:p>
            <a:endParaRPr lang="en-US" sz="4400" dirty="0">
              <a:latin typeface=" Avenir Next Arabic Medium" panose="020B0604020202020204" charset="-78"/>
              <a:cs typeface=" Avenir Next Arabic Medium" panose="020B0604020202020204" charset="-7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596305-2E2D-9E18-775A-00F0CA6717E1}"/>
              </a:ext>
            </a:extLst>
          </p:cNvPr>
          <p:cNvSpPr>
            <a:spLocks noChangeAspect="1"/>
          </p:cNvSpPr>
          <p:nvPr/>
        </p:nvSpPr>
        <p:spPr>
          <a:xfrm>
            <a:off x="1035695" y="473852"/>
            <a:ext cx="1371509" cy="13708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 descr="Quill with solid fill">
            <a:extLst>
              <a:ext uri="{FF2B5EF4-FFF2-40B4-BE49-F238E27FC236}">
                <a16:creationId xmlns:a16="http://schemas.microsoft.com/office/drawing/2014/main" id="{BEA08231-F735-42A6-688D-D8F29F656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1410" y="846708"/>
            <a:ext cx="914400" cy="9144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58072D19-F001-5D2F-6F0F-82211BB50371}"/>
              </a:ext>
            </a:extLst>
          </p:cNvPr>
          <p:cNvSpPr/>
          <p:nvPr/>
        </p:nvSpPr>
        <p:spPr>
          <a:xfrm>
            <a:off x="1035695" y="2594387"/>
            <a:ext cx="16374034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ea typeface="Noto Sans"/>
                <a:cs typeface=" Avenir Next Arabic Bold"/>
              </a:rPr>
              <a:t>Prayerfully reflect on Zechariah 12:10 and John 19:31-37</a:t>
            </a:r>
          </a:p>
        </p:txBody>
      </p:sp>
    </p:spTree>
    <p:extLst>
      <p:ext uri="{BB962C8B-B14F-4D97-AF65-F5344CB8AC3E}">
        <p14:creationId xmlns:p14="http://schemas.microsoft.com/office/powerpoint/2010/main" val="1894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6F35D-B8E4-F7BB-2EEA-5C6C538EB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0E83D6-0242-D90F-37D2-F7BB35CED0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739949" y="-3886445"/>
            <a:ext cx="10808099" cy="1861521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8E906CE-DB8A-CD07-6064-5A00FAC4A58B}"/>
              </a:ext>
            </a:extLst>
          </p:cNvPr>
          <p:cNvSpPr/>
          <p:nvPr/>
        </p:nvSpPr>
        <p:spPr>
          <a:xfrm>
            <a:off x="2775888" y="648475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b="1" dirty="0">
                <a:latin typeface=" Avenir Next Arabic Bold" panose="020B0604020202020204" charset="-78"/>
                <a:cs typeface=" Avenir Next Arabic Bold" panose="020B0604020202020204" charset="-78"/>
              </a:rPr>
              <a:t>Reflect &amp; Pray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EF6EBCC-3612-D549-DD79-DAD5AC0D039A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8B046B9-0CA2-B031-4A6D-2F0FD316CBB4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55E6AF0-D453-A6C5-F9FB-1CFA2F8DE9E1}"/>
              </a:ext>
            </a:extLst>
          </p:cNvPr>
          <p:cNvSpPr/>
          <p:nvPr/>
        </p:nvSpPr>
        <p:spPr>
          <a:xfrm>
            <a:off x="1035695" y="2605009"/>
            <a:ext cx="16687092" cy="141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ea typeface="Noto Sans"/>
                <a:cs typeface=" Avenir Next Arabic Bold"/>
              </a:rPr>
              <a:t>Prayerfully reflect on Zechariah 12:10 and John 19:31-37</a:t>
            </a:r>
          </a:p>
          <a:p>
            <a:endParaRPr lang="en-US" sz="4400" dirty="0">
              <a:latin typeface=" Avenir Next Arabic Medium" panose="020B0604020202020204" charset="-78"/>
              <a:cs typeface=" Avenir Next Arabic Medium" panose="020B0604020202020204" charset="-7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29F624-CEAA-E2A3-63C7-1507BF2E73AD}"/>
              </a:ext>
            </a:extLst>
          </p:cNvPr>
          <p:cNvSpPr>
            <a:spLocks noChangeAspect="1"/>
          </p:cNvSpPr>
          <p:nvPr/>
        </p:nvSpPr>
        <p:spPr>
          <a:xfrm>
            <a:off x="1035695" y="529868"/>
            <a:ext cx="1371509" cy="13708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Quill with solid fill">
            <a:extLst>
              <a:ext uri="{FF2B5EF4-FFF2-40B4-BE49-F238E27FC236}">
                <a16:creationId xmlns:a16="http://schemas.microsoft.com/office/drawing/2014/main" id="{6E78642E-0653-AD9C-2F11-A3762E60C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1410" y="846708"/>
            <a:ext cx="914400" cy="914400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D2CB54AA-33A8-9E30-1E69-A6D85FE10204}"/>
              </a:ext>
            </a:extLst>
          </p:cNvPr>
          <p:cNvSpPr/>
          <p:nvPr/>
        </p:nvSpPr>
        <p:spPr>
          <a:xfrm>
            <a:off x="1035695" y="3698407"/>
            <a:ext cx="16517199" cy="49859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Prayerfully enter the scene in John 19:31-37. Imagine yourself looking at the lifeless body of Jesus on the cross.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What emotions do you experience as you see the soldier pierce Jesus’s side, causing blood and water to gush out (John 19:34)?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Sit at the foot of the cross, rest in the love that Christ has poured out on you, and believe in Him all over again (John 19:36)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Jot down your thoughts and prayers in your journal.</a:t>
            </a:r>
          </a:p>
          <a:p>
            <a:endParaRPr lang="en-US" sz="4400" dirty="0">
              <a:latin typeface=" Avenir Next Arabic Medium" panose="020B0604020202020204" charset="-78"/>
              <a:cs typeface=" Avenir Next Arabic Medium" panose="020B060402020202020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751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34D6-937A-7CA8-57BD-681AC7761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5A8F9B-1619-DF4F-EC14-0CB7A6768F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97403" y="-3897403"/>
            <a:ext cx="10515600" cy="18310407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668F4C9-CDA6-C391-BACF-1A5B30D17415}"/>
              </a:ext>
            </a:extLst>
          </p:cNvPr>
          <p:cNvSpPr/>
          <p:nvPr/>
        </p:nvSpPr>
        <p:spPr>
          <a:xfrm>
            <a:off x="2757308" y="1247825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WORSHIP (Segment 2)</a:t>
            </a:r>
            <a:endParaRPr lang="en-US" sz="60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FB2D8344-D456-0CCC-BACD-FD25C58C26DE}"/>
              </a:ext>
            </a:extLst>
          </p:cNvPr>
          <p:cNvSpPr/>
          <p:nvPr/>
        </p:nvSpPr>
        <p:spPr>
          <a:xfrm>
            <a:off x="1047114" y="3188745"/>
            <a:ext cx="9047145" cy="307776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Come Behold the Wondrous Mystery (Getty, Matt Boswell &amp; Matt Papa)</a:t>
            </a:r>
            <a:endParaRPr lang="en-US" sz="4000" dirty="0">
              <a:solidFill>
                <a:srgbClr val="0563C1"/>
              </a:solidFill>
              <a:latin typeface=" Avenir Next Arabic Medium" panose="020B0604020202020204" charset="-78"/>
              <a:ea typeface="Noto Sans" pitchFamily="34" charset="-122"/>
              <a:cs typeface=" Avenir Next Arabic Medium" panose="020B0604020202020204" charset="-78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ea typeface="Noto Sans" pitchFamily="34" charset="-122"/>
              <a:cs typeface=" Avenir Next Arabic Medium" panose="020B0604020202020204" charset="-78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ea typeface="Noto Sans" pitchFamily="34" charset="-122"/>
                <a:cs typeface=" Avenir Next Arabic Medium" panose="020B0604020202020204" charset="-7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Love Ran Red (Chris Tomlin)</a:t>
            </a:r>
            <a:endParaRPr lang="en-US" sz="4000" dirty="0">
              <a:latin typeface=" Avenir Next Arabic Medium" panose="020B0604020202020204" charset="-78"/>
              <a:cs typeface=" Avenir Next Arabic Medium" panose="020B0604020202020204" charset="-78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54C79E4-0BE3-E0DA-0F47-D21146ECF0EA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2ECAC0C-8A57-BA00-49AC-C29CC36382FF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97CE6C-6B6B-00CE-5073-B19590E9051D}"/>
              </a:ext>
            </a:extLst>
          </p:cNvPr>
          <p:cNvGrpSpPr/>
          <p:nvPr/>
        </p:nvGrpSpPr>
        <p:grpSpPr>
          <a:xfrm>
            <a:off x="1047114" y="864456"/>
            <a:ext cx="1392441" cy="1376318"/>
            <a:chOff x="1047114" y="864456"/>
            <a:chExt cx="1392441" cy="137631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008114F-7670-4A11-9B2A-D6D99AD139B6}"/>
                </a:ext>
              </a:extLst>
            </p:cNvPr>
            <p:cNvSpPr/>
            <p:nvPr/>
          </p:nvSpPr>
          <p:spPr>
            <a:xfrm>
              <a:off x="1047114" y="864456"/>
              <a:ext cx="1392441" cy="137631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phic 8" descr="Harp with solid fill">
              <a:extLst>
                <a:ext uri="{FF2B5EF4-FFF2-40B4-BE49-F238E27FC236}">
                  <a16:creationId xmlns:a16="http://schemas.microsoft.com/office/drawing/2014/main" id="{4D72EDB1-D2E9-748F-2FF6-6C55D5C62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64867" y="1119466"/>
              <a:ext cx="920774" cy="913890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3F257E2C-D9C0-396F-2158-BDD6DCAD06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2407" y="-31402"/>
            <a:ext cx="6858000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82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87E45-30D4-CF8C-459C-083956091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D30A559-6891-20BB-58F4-C51691F9FB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939418" y="-3987053"/>
            <a:ext cx="10566052" cy="18489705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2910514-0704-16BE-6734-439FE58B7636}"/>
              </a:ext>
            </a:extLst>
          </p:cNvPr>
          <p:cNvSpPr/>
          <p:nvPr/>
        </p:nvSpPr>
        <p:spPr>
          <a:xfrm>
            <a:off x="2611671" y="1113104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endParaRPr lang="en-US" sz="60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084F839-0D6A-D5FF-112E-BD290A576F7B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78A48E9-2011-CA74-B9DB-E95BB197EF20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2973B20-92F0-0D05-6B9F-628D94412133}"/>
              </a:ext>
            </a:extLst>
          </p:cNvPr>
          <p:cNvSpPr/>
          <p:nvPr/>
        </p:nvSpPr>
        <p:spPr>
          <a:xfrm>
            <a:off x="1114298" y="2547397"/>
            <a:ext cx="16266187" cy="1477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 Avenir Next Arabic Bold" panose="020B0604020202020204" charset="-78"/>
                <a:ea typeface="Noto Sans"/>
                <a:cs typeface=" Avenir Next Arabic Bold"/>
              </a:rPr>
              <a:t>Prayerfully reflect on Zechariah 13:7-9 and Matthew 26:26-35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2D9B85-D95D-8711-DC2A-0120FB503B8F}"/>
              </a:ext>
            </a:extLst>
          </p:cNvPr>
          <p:cNvSpPr>
            <a:spLocks noChangeAspect="1"/>
          </p:cNvSpPr>
          <p:nvPr/>
        </p:nvSpPr>
        <p:spPr>
          <a:xfrm>
            <a:off x="1035695" y="529868"/>
            <a:ext cx="1371509" cy="13708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21AF1E7A-4E18-1539-3D00-8A382A2924D4}"/>
              </a:ext>
            </a:extLst>
          </p:cNvPr>
          <p:cNvSpPr/>
          <p:nvPr/>
        </p:nvSpPr>
        <p:spPr>
          <a:xfrm>
            <a:off x="2775888" y="648475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b="1" dirty="0">
                <a:latin typeface=" Avenir Next Arabic Bold" panose="020B0604020202020204" charset="-78"/>
                <a:cs typeface=" Avenir Next Arabic Bold" panose="020B0604020202020204" charset="-78"/>
              </a:rPr>
              <a:t>Reflect &amp; Pray</a:t>
            </a:r>
          </a:p>
        </p:txBody>
      </p:sp>
      <p:sp>
        <p:nvSpPr>
          <p:cNvPr id="9" name="Graphic 10">
            <a:extLst>
              <a:ext uri="{FF2B5EF4-FFF2-40B4-BE49-F238E27FC236}">
                <a16:creationId xmlns:a16="http://schemas.microsoft.com/office/drawing/2014/main" id="{A4B04C58-6265-0C15-FCEF-99B35019273E}"/>
              </a:ext>
            </a:extLst>
          </p:cNvPr>
          <p:cNvSpPr/>
          <p:nvPr/>
        </p:nvSpPr>
        <p:spPr>
          <a:xfrm>
            <a:off x="1362801" y="821844"/>
            <a:ext cx="807211" cy="848193"/>
          </a:xfrm>
          <a:custGeom>
            <a:avLst/>
            <a:gdLst>
              <a:gd name="csX0" fmla="*/ 181112 w 618513"/>
              <a:gd name="csY0" fmla="*/ 776610 h 848193"/>
              <a:gd name="csX1" fmla="*/ 133066 w 618513"/>
              <a:gd name="csY1" fmla="*/ 721199 h 848193"/>
              <a:gd name="csX2" fmla="*/ 8363 w 618513"/>
              <a:gd name="csY2" fmla="*/ 432083 h 848193"/>
              <a:gd name="csX3" fmla="*/ 21660 w 618513"/>
              <a:gd name="csY3" fmla="*/ 213348 h 848193"/>
              <a:gd name="csX4" fmla="*/ 33642 w 618513"/>
              <a:gd name="csY4" fmla="*/ 198822 h 848193"/>
              <a:gd name="csX5" fmla="*/ 24620 w 618513"/>
              <a:gd name="csY5" fmla="*/ 165532 h 848193"/>
              <a:gd name="csX6" fmla="*/ 47809 w 618513"/>
              <a:gd name="csY6" fmla="*/ 95920 h 848193"/>
              <a:gd name="csX7" fmla="*/ 60128 w 618513"/>
              <a:gd name="csY7" fmla="*/ 89949 h 848193"/>
              <a:gd name="csX8" fmla="*/ 70200 w 618513"/>
              <a:gd name="csY8" fmla="*/ 68557 h 848193"/>
              <a:gd name="csX9" fmla="*/ 64016 w 618513"/>
              <a:gd name="csY9" fmla="*/ 39037 h 848193"/>
              <a:gd name="csX10" fmla="*/ 124584 w 618513"/>
              <a:gd name="csY10" fmla="*/ 2187 h 848193"/>
              <a:gd name="csX11" fmla="*/ 146452 w 618513"/>
              <a:gd name="csY11" fmla="*/ 16455 h 848193"/>
              <a:gd name="csX12" fmla="*/ 184646 w 618513"/>
              <a:gd name="csY12" fmla="*/ 15523 h 848193"/>
              <a:gd name="csX13" fmla="*/ 271268 w 618513"/>
              <a:gd name="csY13" fmla="*/ 79068 h 848193"/>
              <a:gd name="csX14" fmla="*/ 369686 w 618513"/>
              <a:gd name="csY14" fmla="*/ 187558 h 848193"/>
              <a:gd name="csX15" fmla="*/ 447601 w 618513"/>
              <a:gd name="csY15" fmla="*/ 166375 h 848193"/>
              <a:gd name="csX16" fmla="*/ 463004 w 618513"/>
              <a:gd name="csY16" fmla="*/ 234403 h 848193"/>
              <a:gd name="csX17" fmla="*/ 491232 w 618513"/>
              <a:gd name="csY17" fmla="*/ 312969 h 848193"/>
              <a:gd name="csX18" fmla="*/ 523903 w 618513"/>
              <a:gd name="csY18" fmla="*/ 440486 h 848193"/>
              <a:gd name="csX19" fmla="*/ 618513 w 618513"/>
              <a:gd name="csY19" fmla="*/ 673343 h 848193"/>
              <a:gd name="csX20" fmla="*/ 598307 w 618513"/>
              <a:gd name="csY20" fmla="*/ 693369 h 848193"/>
              <a:gd name="csX21" fmla="*/ 550901 w 618513"/>
              <a:gd name="csY21" fmla="*/ 630414 h 848193"/>
              <a:gd name="csX22" fmla="*/ 436456 w 618513"/>
              <a:gd name="csY22" fmla="*/ 321030 h 848193"/>
              <a:gd name="csX23" fmla="*/ 403318 w 618513"/>
              <a:gd name="csY23" fmla="*/ 287421 h 848193"/>
              <a:gd name="csX24" fmla="*/ 202240 w 618513"/>
              <a:gd name="csY24" fmla="*/ 54654 h 848193"/>
              <a:gd name="csX25" fmla="*/ 167782 w 618513"/>
              <a:gd name="csY25" fmla="*/ 42391 h 848193"/>
              <a:gd name="csX26" fmla="*/ 273992 w 618513"/>
              <a:gd name="csY26" fmla="*/ 163111 h 848193"/>
              <a:gd name="csX27" fmla="*/ 382741 w 618513"/>
              <a:gd name="csY27" fmla="*/ 331355 h 848193"/>
              <a:gd name="csX28" fmla="*/ 393224 w 618513"/>
              <a:gd name="csY28" fmla="*/ 354488 h 848193"/>
              <a:gd name="csX29" fmla="*/ 369720 w 618513"/>
              <a:gd name="csY29" fmla="*/ 361077 h 848193"/>
              <a:gd name="csX30" fmla="*/ 242573 w 618513"/>
              <a:gd name="csY30" fmla="*/ 164493 h 848193"/>
              <a:gd name="csX31" fmla="*/ 146121 w 618513"/>
              <a:gd name="csY31" fmla="*/ 57373 h 848193"/>
              <a:gd name="csX32" fmla="*/ 92614 w 618513"/>
              <a:gd name="csY32" fmla="*/ 34015 h 848193"/>
              <a:gd name="csX33" fmla="*/ 132442 w 618513"/>
              <a:gd name="csY33" fmla="*/ 87736 h 848193"/>
              <a:gd name="csX34" fmla="*/ 263982 w 618513"/>
              <a:gd name="csY34" fmla="*/ 269900 h 848193"/>
              <a:gd name="csX35" fmla="*/ 340964 w 618513"/>
              <a:gd name="csY35" fmla="*/ 379486 h 848193"/>
              <a:gd name="csX36" fmla="*/ 322320 w 618513"/>
              <a:gd name="csY36" fmla="*/ 394058 h 848193"/>
              <a:gd name="csX37" fmla="*/ 286514 w 618513"/>
              <a:gd name="csY37" fmla="*/ 354157 h 848193"/>
              <a:gd name="csX38" fmla="*/ 250629 w 618513"/>
              <a:gd name="csY38" fmla="*/ 296600 h 848193"/>
              <a:gd name="csX39" fmla="*/ 102288 w 618513"/>
              <a:gd name="csY39" fmla="*/ 94544 h 848193"/>
              <a:gd name="csX40" fmla="*/ 85205 w 618513"/>
              <a:gd name="csY40" fmla="*/ 114964 h 848193"/>
              <a:gd name="csX41" fmla="*/ 142430 w 618513"/>
              <a:gd name="csY41" fmla="*/ 214579 h 848193"/>
              <a:gd name="csX42" fmla="*/ 252584 w 618513"/>
              <a:gd name="csY42" fmla="*/ 384755 h 848193"/>
              <a:gd name="csX43" fmla="*/ 261476 w 618513"/>
              <a:gd name="csY43" fmla="*/ 409023 h 848193"/>
              <a:gd name="csX44" fmla="*/ 238108 w 618513"/>
              <a:gd name="csY44" fmla="*/ 417618 h 848193"/>
              <a:gd name="csX45" fmla="*/ 86149 w 618513"/>
              <a:gd name="csY45" fmla="*/ 184042 h 848193"/>
              <a:gd name="csX46" fmla="*/ 74127 w 618513"/>
              <a:gd name="csY46" fmla="*/ 216146 h 848193"/>
              <a:gd name="csX47" fmla="*/ 94996 w 618513"/>
              <a:gd name="csY47" fmla="*/ 248666 h 848193"/>
              <a:gd name="csX48" fmla="*/ 169394 w 618513"/>
              <a:gd name="csY48" fmla="*/ 407877 h 848193"/>
              <a:gd name="csX49" fmla="*/ 231653 w 618513"/>
              <a:gd name="csY49" fmla="*/ 605922 h 848193"/>
              <a:gd name="csX50" fmla="*/ 418345 w 618513"/>
              <a:gd name="csY50" fmla="*/ 789665 h 848193"/>
              <a:gd name="csX51" fmla="*/ 474520 w 618513"/>
              <a:gd name="csY51" fmla="*/ 829510 h 848193"/>
              <a:gd name="csX52" fmla="*/ 459825 w 618513"/>
              <a:gd name="csY52" fmla="*/ 848193 h 848193"/>
              <a:gd name="csX53" fmla="*/ 370422 w 618513"/>
              <a:gd name="csY53" fmla="*/ 784188 h 848193"/>
              <a:gd name="csX54" fmla="*/ 226103 w 618513"/>
              <a:gd name="csY54" fmla="*/ 654850 h 848193"/>
              <a:gd name="csX55" fmla="*/ 96086 w 618513"/>
              <a:gd name="csY55" fmla="*/ 310981 h 848193"/>
              <a:gd name="csX56" fmla="*/ 87671 w 618513"/>
              <a:gd name="csY56" fmla="*/ 301043 h 848193"/>
              <a:gd name="csX57" fmla="*/ 87671 w 618513"/>
              <a:gd name="csY57" fmla="*/ 349432 h 848193"/>
              <a:gd name="csX58" fmla="*/ 130263 w 618513"/>
              <a:gd name="csY58" fmla="*/ 440329 h 848193"/>
              <a:gd name="csX59" fmla="*/ 141082 w 618513"/>
              <a:gd name="csY59" fmla="*/ 494617 h 848193"/>
              <a:gd name="csX60" fmla="*/ 114354 w 618513"/>
              <a:gd name="csY60" fmla="*/ 494617 h 848193"/>
              <a:gd name="csX61" fmla="*/ 63252 w 618513"/>
              <a:gd name="csY61" fmla="*/ 357162 h 848193"/>
              <a:gd name="csX62" fmla="*/ 50910 w 618513"/>
              <a:gd name="csY62" fmla="*/ 224291 h 848193"/>
              <a:gd name="csX63" fmla="*/ 44180 w 618513"/>
              <a:gd name="csY63" fmla="*/ 229134 h 848193"/>
              <a:gd name="csX64" fmla="*/ 25131 w 618513"/>
              <a:gd name="csY64" fmla="*/ 398647 h 848193"/>
              <a:gd name="csX65" fmla="*/ 172720 w 618513"/>
              <a:gd name="csY65" fmla="*/ 728254 h 848193"/>
              <a:gd name="csX66" fmla="*/ 237782 w 618513"/>
              <a:gd name="csY66" fmla="*/ 796619 h 848193"/>
              <a:gd name="csX67" fmla="*/ 219486 w 618513"/>
              <a:gd name="csY67" fmla="*/ 814915 h 848193"/>
              <a:gd name="csX68" fmla="*/ 207840 w 618513"/>
              <a:gd name="csY68" fmla="*/ 804961 h 848193"/>
              <a:gd name="csX69" fmla="*/ 207824 w 618513"/>
              <a:gd name="csY69" fmla="*/ 841688 h 848193"/>
              <a:gd name="csX70" fmla="*/ 181107 w 618513"/>
              <a:gd name="csY70" fmla="*/ 841671 h 848193"/>
              <a:gd name="csX71" fmla="*/ 181107 w 618513"/>
              <a:gd name="csY71" fmla="*/ 776593 h 848193"/>
              <a:gd name="csX72" fmla="*/ 60937 w 618513"/>
              <a:gd name="csY72" fmla="*/ 124171 h 848193"/>
              <a:gd name="csX73" fmla="*/ 53438 w 618513"/>
              <a:gd name="csY73" fmla="*/ 128316 h 848193"/>
              <a:gd name="csX74" fmla="*/ 50994 w 618513"/>
              <a:gd name="csY74" fmla="*/ 167560 h 848193"/>
              <a:gd name="csX75" fmla="*/ 67302 w 618513"/>
              <a:gd name="csY75" fmla="*/ 155303 h 848193"/>
              <a:gd name="csX76" fmla="*/ 60943 w 618513"/>
              <a:gd name="csY76" fmla="*/ 124171 h 848193"/>
              <a:gd name="csX77" fmla="*/ 461409 w 618513"/>
              <a:gd name="csY77" fmla="*/ 307728 h 848193"/>
              <a:gd name="csX78" fmla="*/ 436928 w 618513"/>
              <a:gd name="csY78" fmla="*/ 237133 h 848193"/>
              <a:gd name="csX79" fmla="*/ 405470 w 618513"/>
              <a:gd name="csY79" fmla="*/ 179784 h 848193"/>
              <a:gd name="csX80" fmla="*/ 391977 w 618513"/>
              <a:gd name="csY80" fmla="*/ 221758 h 848193"/>
              <a:gd name="csX81" fmla="*/ 461409 w 618513"/>
              <a:gd name="csY81" fmla="*/ 307734 h 8481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18513" h="848193">
                <a:moveTo>
                  <a:pt x="181112" y="776610"/>
                </a:moveTo>
                <a:cubicBezTo>
                  <a:pt x="180107" y="773082"/>
                  <a:pt x="139992" y="730540"/>
                  <a:pt x="133066" y="721199"/>
                </a:cubicBezTo>
                <a:cubicBezTo>
                  <a:pt x="92210" y="666074"/>
                  <a:pt x="32816" y="502717"/>
                  <a:pt x="8363" y="432083"/>
                </a:cubicBezTo>
                <a:cubicBezTo>
                  <a:pt x="-7405" y="386547"/>
                  <a:pt x="296" y="255834"/>
                  <a:pt x="21660" y="213348"/>
                </a:cubicBezTo>
                <a:cubicBezTo>
                  <a:pt x="24570" y="207568"/>
                  <a:pt x="32861" y="202765"/>
                  <a:pt x="33642" y="198822"/>
                </a:cubicBezTo>
                <a:cubicBezTo>
                  <a:pt x="34423" y="194867"/>
                  <a:pt x="25626" y="173863"/>
                  <a:pt x="24620" y="165532"/>
                </a:cubicBezTo>
                <a:cubicBezTo>
                  <a:pt x="20581" y="131934"/>
                  <a:pt x="23542" y="118210"/>
                  <a:pt x="47809" y="95920"/>
                </a:cubicBezTo>
                <a:cubicBezTo>
                  <a:pt x="51135" y="92864"/>
                  <a:pt x="58022" y="92488"/>
                  <a:pt x="60128" y="89949"/>
                </a:cubicBezTo>
                <a:cubicBezTo>
                  <a:pt x="60881" y="89039"/>
                  <a:pt x="69998" y="69726"/>
                  <a:pt x="70200" y="68557"/>
                </a:cubicBezTo>
                <a:cubicBezTo>
                  <a:pt x="71026" y="63738"/>
                  <a:pt x="63684" y="49980"/>
                  <a:pt x="64016" y="39037"/>
                </a:cubicBezTo>
                <a:cubicBezTo>
                  <a:pt x="64931" y="9113"/>
                  <a:pt x="98771" y="-5948"/>
                  <a:pt x="124584" y="2187"/>
                </a:cubicBezTo>
                <a:cubicBezTo>
                  <a:pt x="132358" y="4636"/>
                  <a:pt x="138217" y="15511"/>
                  <a:pt x="146452" y="16455"/>
                </a:cubicBezTo>
                <a:cubicBezTo>
                  <a:pt x="156856" y="17646"/>
                  <a:pt x="168731" y="12203"/>
                  <a:pt x="184646" y="15523"/>
                </a:cubicBezTo>
                <a:cubicBezTo>
                  <a:pt x="209402" y="20691"/>
                  <a:pt x="251567" y="60996"/>
                  <a:pt x="271268" y="79068"/>
                </a:cubicBezTo>
                <a:cubicBezTo>
                  <a:pt x="307046" y="111891"/>
                  <a:pt x="342048" y="147663"/>
                  <a:pt x="369686" y="187558"/>
                </a:cubicBezTo>
                <a:cubicBezTo>
                  <a:pt x="379124" y="153472"/>
                  <a:pt x="422547" y="136467"/>
                  <a:pt x="447601" y="166375"/>
                </a:cubicBezTo>
                <a:cubicBezTo>
                  <a:pt x="461841" y="183373"/>
                  <a:pt x="457668" y="212556"/>
                  <a:pt x="463004" y="234403"/>
                </a:cubicBezTo>
                <a:cubicBezTo>
                  <a:pt x="469178" y="259676"/>
                  <a:pt x="484221" y="285842"/>
                  <a:pt x="491232" y="312969"/>
                </a:cubicBezTo>
                <a:cubicBezTo>
                  <a:pt x="502254" y="355623"/>
                  <a:pt x="512927" y="397951"/>
                  <a:pt x="523903" y="440486"/>
                </a:cubicBezTo>
                <a:cubicBezTo>
                  <a:pt x="544385" y="519856"/>
                  <a:pt x="551721" y="618140"/>
                  <a:pt x="618513" y="673343"/>
                </a:cubicBezTo>
                <a:cubicBezTo>
                  <a:pt x="616868" y="680371"/>
                  <a:pt x="606745" y="697717"/>
                  <a:pt x="598307" y="693369"/>
                </a:cubicBezTo>
                <a:cubicBezTo>
                  <a:pt x="584612" y="686314"/>
                  <a:pt x="558389" y="645205"/>
                  <a:pt x="550901" y="630414"/>
                </a:cubicBezTo>
                <a:cubicBezTo>
                  <a:pt x="500186" y="530175"/>
                  <a:pt x="513213" y="412860"/>
                  <a:pt x="436456" y="321030"/>
                </a:cubicBezTo>
                <a:cubicBezTo>
                  <a:pt x="426676" y="309329"/>
                  <a:pt x="413149" y="299521"/>
                  <a:pt x="403318" y="287421"/>
                </a:cubicBezTo>
                <a:cubicBezTo>
                  <a:pt x="335285" y="203658"/>
                  <a:pt x="300316" y="120019"/>
                  <a:pt x="202240" y="54654"/>
                </a:cubicBezTo>
                <a:cubicBezTo>
                  <a:pt x="192842" y="48391"/>
                  <a:pt x="179461" y="37352"/>
                  <a:pt x="167782" y="42391"/>
                </a:cubicBezTo>
                <a:cubicBezTo>
                  <a:pt x="200015" y="83657"/>
                  <a:pt x="243568" y="120924"/>
                  <a:pt x="273992" y="163111"/>
                </a:cubicBezTo>
                <a:cubicBezTo>
                  <a:pt x="308484" y="210933"/>
                  <a:pt x="352261" y="280264"/>
                  <a:pt x="382741" y="331355"/>
                </a:cubicBezTo>
                <a:cubicBezTo>
                  <a:pt x="385421" y="335844"/>
                  <a:pt x="396100" y="349927"/>
                  <a:pt x="393224" y="354488"/>
                </a:cubicBezTo>
                <a:cubicBezTo>
                  <a:pt x="385999" y="358600"/>
                  <a:pt x="377394" y="369655"/>
                  <a:pt x="369720" y="361077"/>
                </a:cubicBezTo>
                <a:lnTo>
                  <a:pt x="242573" y="164493"/>
                </a:lnTo>
                <a:cubicBezTo>
                  <a:pt x="207942" y="131204"/>
                  <a:pt x="179225" y="91960"/>
                  <a:pt x="146121" y="57373"/>
                </a:cubicBezTo>
                <a:cubicBezTo>
                  <a:pt x="131701" y="42312"/>
                  <a:pt x="113472" y="15023"/>
                  <a:pt x="92614" y="34015"/>
                </a:cubicBezTo>
                <a:cubicBezTo>
                  <a:pt x="84840" y="64889"/>
                  <a:pt x="114871" y="67237"/>
                  <a:pt x="132442" y="87736"/>
                </a:cubicBezTo>
                <a:cubicBezTo>
                  <a:pt x="174422" y="136703"/>
                  <a:pt x="224777" y="214983"/>
                  <a:pt x="263982" y="269900"/>
                </a:cubicBezTo>
                <a:cubicBezTo>
                  <a:pt x="289968" y="306301"/>
                  <a:pt x="310747" y="346062"/>
                  <a:pt x="340964" y="379486"/>
                </a:cubicBezTo>
                <a:lnTo>
                  <a:pt x="322320" y="394058"/>
                </a:lnTo>
                <a:cubicBezTo>
                  <a:pt x="318556" y="394653"/>
                  <a:pt x="291019" y="360448"/>
                  <a:pt x="286514" y="354157"/>
                </a:cubicBezTo>
                <a:cubicBezTo>
                  <a:pt x="273414" y="335855"/>
                  <a:pt x="263830" y="314958"/>
                  <a:pt x="250629" y="296600"/>
                </a:cubicBezTo>
                <a:cubicBezTo>
                  <a:pt x="201925" y="228870"/>
                  <a:pt x="150452" y="162729"/>
                  <a:pt x="102288" y="94544"/>
                </a:cubicBezTo>
                <a:cubicBezTo>
                  <a:pt x="82458" y="83966"/>
                  <a:pt x="83205" y="98903"/>
                  <a:pt x="85205" y="114964"/>
                </a:cubicBezTo>
                <a:cubicBezTo>
                  <a:pt x="90379" y="156488"/>
                  <a:pt x="120988" y="181795"/>
                  <a:pt x="142430" y="214579"/>
                </a:cubicBezTo>
                <a:cubicBezTo>
                  <a:pt x="176270" y="266316"/>
                  <a:pt x="224019" y="332468"/>
                  <a:pt x="252584" y="384755"/>
                </a:cubicBezTo>
                <a:cubicBezTo>
                  <a:pt x="256814" y="392496"/>
                  <a:pt x="262268" y="399417"/>
                  <a:pt x="261476" y="409023"/>
                </a:cubicBezTo>
                <a:lnTo>
                  <a:pt x="238108" y="417618"/>
                </a:lnTo>
                <a:lnTo>
                  <a:pt x="86149" y="184042"/>
                </a:lnTo>
                <a:cubicBezTo>
                  <a:pt x="66628" y="175812"/>
                  <a:pt x="70127" y="203462"/>
                  <a:pt x="74127" y="216146"/>
                </a:cubicBezTo>
                <a:cubicBezTo>
                  <a:pt x="78441" y="229841"/>
                  <a:pt x="89002" y="237464"/>
                  <a:pt x="94996" y="248666"/>
                </a:cubicBezTo>
                <a:cubicBezTo>
                  <a:pt x="120842" y="296982"/>
                  <a:pt x="150306" y="356774"/>
                  <a:pt x="169394" y="407877"/>
                </a:cubicBezTo>
                <a:cubicBezTo>
                  <a:pt x="193976" y="473686"/>
                  <a:pt x="201779" y="539793"/>
                  <a:pt x="231653" y="605922"/>
                </a:cubicBezTo>
                <a:cubicBezTo>
                  <a:pt x="278233" y="709020"/>
                  <a:pt x="332375" y="727698"/>
                  <a:pt x="418345" y="789665"/>
                </a:cubicBezTo>
                <a:cubicBezTo>
                  <a:pt x="427760" y="796451"/>
                  <a:pt x="475739" y="822954"/>
                  <a:pt x="474520" y="829510"/>
                </a:cubicBezTo>
                <a:lnTo>
                  <a:pt x="459825" y="848193"/>
                </a:lnTo>
                <a:cubicBezTo>
                  <a:pt x="426063" y="832110"/>
                  <a:pt x="400201" y="804562"/>
                  <a:pt x="370422" y="784188"/>
                </a:cubicBezTo>
                <a:cubicBezTo>
                  <a:pt x="304939" y="739377"/>
                  <a:pt x="268526" y="730372"/>
                  <a:pt x="226103" y="654850"/>
                </a:cubicBezTo>
                <a:cubicBezTo>
                  <a:pt x="165608" y="547163"/>
                  <a:pt x="161243" y="420061"/>
                  <a:pt x="96086" y="310981"/>
                </a:cubicBezTo>
                <a:cubicBezTo>
                  <a:pt x="93912" y="307335"/>
                  <a:pt x="92710" y="301796"/>
                  <a:pt x="87671" y="301043"/>
                </a:cubicBezTo>
                <a:lnTo>
                  <a:pt x="87671" y="349432"/>
                </a:lnTo>
                <a:cubicBezTo>
                  <a:pt x="87671" y="356606"/>
                  <a:pt x="124516" y="424786"/>
                  <a:pt x="130263" y="440329"/>
                </a:cubicBezTo>
                <a:cubicBezTo>
                  <a:pt x="136779" y="457957"/>
                  <a:pt x="143368" y="475416"/>
                  <a:pt x="141082" y="494617"/>
                </a:cubicBezTo>
                <a:lnTo>
                  <a:pt x="114354" y="494617"/>
                </a:lnTo>
                <a:cubicBezTo>
                  <a:pt x="117062" y="446171"/>
                  <a:pt x="73436" y="400743"/>
                  <a:pt x="63252" y="357162"/>
                </a:cubicBezTo>
                <a:cubicBezTo>
                  <a:pt x="53101" y="313699"/>
                  <a:pt x="72492" y="264962"/>
                  <a:pt x="50910" y="224291"/>
                </a:cubicBezTo>
                <a:cubicBezTo>
                  <a:pt x="42310" y="223308"/>
                  <a:pt x="45624" y="224314"/>
                  <a:pt x="44180" y="229134"/>
                </a:cubicBezTo>
                <a:cubicBezTo>
                  <a:pt x="33911" y="263428"/>
                  <a:pt x="18368" y="365364"/>
                  <a:pt x="25131" y="398647"/>
                </a:cubicBezTo>
                <a:cubicBezTo>
                  <a:pt x="75897" y="503088"/>
                  <a:pt x="98580" y="638610"/>
                  <a:pt x="172720" y="728254"/>
                </a:cubicBezTo>
                <a:cubicBezTo>
                  <a:pt x="192336" y="751971"/>
                  <a:pt x="216373" y="774419"/>
                  <a:pt x="237782" y="796619"/>
                </a:cubicBezTo>
                <a:lnTo>
                  <a:pt x="219486" y="814915"/>
                </a:lnTo>
                <a:lnTo>
                  <a:pt x="207840" y="804961"/>
                </a:lnTo>
                <a:lnTo>
                  <a:pt x="207824" y="841688"/>
                </a:lnTo>
                <a:lnTo>
                  <a:pt x="181107" y="841671"/>
                </a:lnTo>
                <a:lnTo>
                  <a:pt x="181107" y="776593"/>
                </a:lnTo>
                <a:close/>
                <a:moveTo>
                  <a:pt x="60937" y="124171"/>
                </a:moveTo>
                <a:cubicBezTo>
                  <a:pt x="54269" y="123289"/>
                  <a:pt x="55466" y="123564"/>
                  <a:pt x="53438" y="128316"/>
                </a:cubicBezTo>
                <a:cubicBezTo>
                  <a:pt x="48478" y="139939"/>
                  <a:pt x="51842" y="155095"/>
                  <a:pt x="50994" y="167560"/>
                </a:cubicBezTo>
                <a:lnTo>
                  <a:pt x="67302" y="155303"/>
                </a:lnTo>
                <a:lnTo>
                  <a:pt x="60943" y="124171"/>
                </a:lnTo>
                <a:close/>
                <a:moveTo>
                  <a:pt x="461409" y="307728"/>
                </a:moveTo>
                <a:cubicBezTo>
                  <a:pt x="456207" y="283225"/>
                  <a:pt x="442478" y="261552"/>
                  <a:pt x="436928" y="237133"/>
                </a:cubicBezTo>
                <a:cubicBezTo>
                  <a:pt x="432552" y="217876"/>
                  <a:pt x="436737" y="166431"/>
                  <a:pt x="405470" y="179784"/>
                </a:cubicBezTo>
                <a:cubicBezTo>
                  <a:pt x="398504" y="182756"/>
                  <a:pt x="390224" y="214579"/>
                  <a:pt x="391977" y="221758"/>
                </a:cubicBezTo>
                <a:cubicBezTo>
                  <a:pt x="397560" y="244615"/>
                  <a:pt x="442332" y="291797"/>
                  <a:pt x="461409" y="307734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FFDA2FBC-49F0-FE7A-F49C-6F20AE2B18BC}"/>
              </a:ext>
            </a:extLst>
          </p:cNvPr>
          <p:cNvSpPr/>
          <p:nvPr/>
        </p:nvSpPr>
        <p:spPr>
          <a:xfrm>
            <a:off x="1114298" y="4444778"/>
            <a:ext cx="15744952" cy="430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Don’t miss the irony: right after Jesus institutes the LORD’s supper, which is about His covenantal </a:t>
            </a: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loyalty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 to His people, He predicts that His disciples will be </a:t>
            </a: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disloyal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 to Him and abandon Him (Matt 26:31)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We too are like Peter – we don’t know how weak and fallible we truly are (Matt 26:32)</a:t>
            </a:r>
          </a:p>
        </p:txBody>
      </p:sp>
    </p:spTree>
    <p:extLst>
      <p:ext uri="{BB962C8B-B14F-4D97-AF65-F5344CB8AC3E}">
        <p14:creationId xmlns:p14="http://schemas.microsoft.com/office/powerpoint/2010/main" val="639956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DF873-59A4-E700-DD23-E4142DABB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3822EEC-15A4-96D4-8544-568D0664D1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921461" y="-4048166"/>
            <a:ext cx="10515600" cy="18611932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356AFC1-14B8-9EE1-83AC-C017CA8152C2}"/>
              </a:ext>
            </a:extLst>
          </p:cNvPr>
          <p:cNvSpPr/>
          <p:nvPr/>
        </p:nvSpPr>
        <p:spPr>
          <a:xfrm>
            <a:off x="2611671" y="1113104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endParaRPr lang="en-US" sz="60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6CB373D-8C75-BE59-7F07-C68BE2B09CE2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AB57868-0756-1F78-29A4-A5BB430B5C2F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075AFFE-BE16-A2BE-4F72-2101A1468F4D}"/>
              </a:ext>
            </a:extLst>
          </p:cNvPr>
          <p:cNvSpPr/>
          <p:nvPr/>
        </p:nvSpPr>
        <p:spPr>
          <a:xfrm>
            <a:off x="1035695" y="4233412"/>
            <a:ext cx="16344790" cy="492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Write a prayer of confession to the Lord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 about the times you walked away from Him and were disloyal to Him in your life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As you write this prayer, don’t feel condemned. Know that God has already forgiven you!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Pray for God to refine your heart 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and make your heart pure, that you may </a:t>
            </a:r>
            <a:r>
              <a:rPr lang="en-US" sz="4000" b="1" dirty="0">
                <a:latin typeface=" Avenir Next Arabic Medium" panose="020B0604020202020204" charset="-78"/>
                <a:cs typeface=" Avenir Next Arabic Medium" panose="020B0604020202020204" charset="-78"/>
              </a:rPr>
              <a:t>draw closer to Him </a:t>
            </a:r>
            <a:r>
              <a:rPr lang="en-US" sz="4000" dirty="0">
                <a:latin typeface=" Avenir Next Arabic Medium" panose="020B0604020202020204" charset="-78"/>
                <a:cs typeface=" Avenir Next Arabic Medium" panose="020B0604020202020204" charset="-78"/>
              </a:rPr>
              <a:t>in deeper intimacy (Zech 13:9)!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4585DC-0434-7C27-9384-2043CAD3E583}"/>
              </a:ext>
            </a:extLst>
          </p:cNvPr>
          <p:cNvSpPr>
            <a:spLocks noChangeAspect="1"/>
          </p:cNvSpPr>
          <p:nvPr/>
        </p:nvSpPr>
        <p:spPr>
          <a:xfrm>
            <a:off x="1035695" y="529868"/>
            <a:ext cx="1371509" cy="13708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DC937E50-2A7F-6F8F-00D9-F28FBCB41731}"/>
              </a:ext>
            </a:extLst>
          </p:cNvPr>
          <p:cNvSpPr/>
          <p:nvPr/>
        </p:nvSpPr>
        <p:spPr>
          <a:xfrm>
            <a:off x="2775888" y="648475"/>
            <a:ext cx="16986484" cy="1021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8800"/>
              </a:lnSpc>
            </a:pPr>
            <a:r>
              <a:rPr lang="en-US" sz="6000" b="1" dirty="0">
                <a:latin typeface=" Avenir Next Arabic Bold" panose="020B0604020202020204" charset="-78"/>
                <a:cs typeface=" Avenir Next Arabic Bold" panose="020B0604020202020204" charset="-78"/>
              </a:rPr>
              <a:t>Reflect &amp; Pray</a:t>
            </a:r>
          </a:p>
        </p:txBody>
      </p:sp>
      <p:sp>
        <p:nvSpPr>
          <p:cNvPr id="9" name="Graphic 10">
            <a:extLst>
              <a:ext uri="{FF2B5EF4-FFF2-40B4-BE49-F238E27FC236}">
                <a16:creationId xmlns:a16="http://schemas.microsoft.com/office/drawing/2014/main" id="{6580E4B8-46BD-C665-A6B2-2A8FA2C3F38F}"/>
              </a:ext>
            </a:extLst>
          </p:cNvPr>
          <p:cNvSpPr/>
          <p:nvPr/>
        </p:nvSpPr>
        <p:spPr>
          <a:xfrm>
            <a:off x="1351970" y="790797"/>
            <a:ext cx="807211" cy="848193"/>
          </a:xfrm>
          <a:custGeom>
            <a:avLst/>
            <a:gdLst>
              <a:gd name="csX0" fmla="*/ 181112 w 618513"/>
              <a:gd name="csY0" fmla="*/ 776610 h 848193"/>
              <a:gd name="csX1" fmla="*/ 133066 w 618513"/>
              <a:gd name="csY1" fmla="*/ 721199 h 848193"/>
              <a:gd name="csX2" fmla="*/ 8363 w 618513"/>
              <a:gd name="csY2" fmla="*/ 432083 h 848193"/>
              <a:gd name="csX3" fmla="*/ 21660 w 618513"/>
              <a:gd name="csY3" fmla="*/ 213348 h 848193"/>
              <a:gd name="csX4" fmla="*/ 33642 w 618513"/>
              <a:gd name="csY4" fmla="*/ 198822 h 848193"/>
              <a:gd name="csX5" fmla="*/ 24620 w 618513"/>
              <a:gd name="csY5" fmla="*/ 165532 h 848193"/>
              <a:gd name="csX6" fmla="*/ 47809 w 618513"/>
              <a:gd name="csY6" fmla="*/ 95920 h 848193"/>
              <a:gd name="csX7" fmla="*/ 60128 w 618513"/>
              <a:gd name="csY7" fmla="*/ 89949 h 848193"/>
              <a:gd name="csX8" fmla="*/ 70200 w 618513"/>
              <a:gd name="csY8" fmla="*/ 68557 h 848193"/>
              <a:gd name="csX9" fmla="*/ 64016 w 618513"/>
              <a:gd name="csY9" fmla="*/ 39037 h 848193"/>
              <a:gd name="csX10" fmla="*/ 124584 w 618513"/>
              <a:gd name="csY10" fmla="*/ 2187 h 848193"/>
              <a:gd name="csX11" fmla="*/ 146452 w 618513"/>
              <a:gd name="csY11" fmla="*/ 16455 h 848193"/>
              <a:gd name="csX12" fmla="*/ 184646 w 618513"/>
              <a:gd name="csY12" fmla="*/ 15523 h 848193"/>
              <a:gd name="csX13" fmla="*/ 271268 w 618513"/>
              <a:gd name="csY13" fmla="*/ 79068 h 848193"/>
              <a:gd name="csX14" fmla="*/ 369686 w 618513"/>
              <a:gd name="csY14" fmla="*/ 187558 h 848193"/>
              <a:gd name="csX15" fmla="*/ 447601 w 618513"/>
              <a:gd name="csY15" fmla="*/ 166375 h 848193"/>
              <a:gd name="csX16" fmla="*/ 463004 w 618513"/>
              <a:gd name="csY16" fmla="*/ 234403 h 848193"/>
              <a:gd name="csX17" fmla="*/ 491232 w 618513"/>
              <a:gd name="csY17" fmla="*/ 312969 h 848193"/>
              <a:gd name="csX18" fmla="*/ 523903 w 618513"/>
              <a:gd name="csY18" fmla="*/ 440486 h 848193"/>
              <a:gd name="csX19" fmla="*/ 618513 w 618513"/>
              <a:gd name="csY19" fmla="*/ 673343 h 848193"/>
              <a:gd name="csX20" fmla="*/ 598307 w 618513"/>
              <a:gd name="csY20" fmla="*/ 693369 h 848193"/>
              <a:gd name="csX21" fmla="*/ 550901 w 618513"/>
              <a:gd name="csY21" fmla="*/ 630414 h 848193"/>
              <a:gd name="csX22" fmla="*/ 436456 w 618513"/>
              <a:gd name="csY22" fmla="*/ 321030 h 848193"/>
              <a:gd name="csX23" fmla="*/ 403318 w 618513"/>
              <a:gd name="csY23" fmla="*/ 287421 h 848193"/>
              <a:gd name="csX24" fmla="*/ 202240 w 618513"/>
              <a:gd name="csY24" fmla="*/ 54654 h 848193"/>
              <a:gd name="csX25" fmla="*/ 167782 w 618513"/>
              <a:gd name="csY25" fmla="*/ 42391 h 848193"/>
              <a:gd name="csX26" fmla="*/ 273992 w 618513"/>
              <a:gd name="csY26" fmla="*/ 163111 h 848193"/>
              <a:gd name="csX27" fmla="*/ 382741 w 618513"/>
              <a:gd name="csY27" fmla="*/ 331355 h 848193"/>
              <a:gd name="csX28" fmla="*/ 393224 w 618513"/>
              <a:gd name="csY28" fmla="*/ 354488 h 848193"/>
              <a:gd name="csX29" fmla="*/ 369720 w 618513"/>
              <a:gd name="csY29" fmla="*/ 361077 h 848193"/>
              <a:gd name="csX30" fmla="*/ 242573 w 618513"/>
              <a:gd name="csY30" fmla="*/ 164493 h 848193"/>
              <a:gd name="csX31" fmla="*/ 146121 w 618513"/>
              <a:gd name="csY31" fmla="*/ 57373 h 848193"/>
              <a:gd name="csX32" fmla="*/ 92614 w 618513"/>
              <a:gd name="csY32" fmla="*/ 34015 h 848193"/>
              <a:gd name="csX33" fmla="*/ 132442 w 618513"/>
              <a:gd name="csY33" fmla="*/ 87736 h 848193"/>
              <a:gd name="csX34" fmla="*/ 263982 w 618513"/>
              <a:gd name="csY34" fmla="*/ 269900 h 848193"/>
              <a:gd name="csX35" fmla="*/ 340964 w 618513"/>
              <a:gd name="csY35" fmla="*/ 379486 h 848193"/>
              <a:gd name="csX36" fmla="*/ 322320 w 618513"/>
              <a:gd name="csY36" fmla="*/ 394058 h 848193"/>
              <a:gd name="csX37" fmla="*/ 286514 w 618513"/>
              <a:gd name="csY37" fmla="*/ 354157 h 848193"/>
              <a:gd name="csX38" fmla="*/ 250629 w 618513"/>
              <a:gd name="csY38" fmla="*/ 296600 h 848193"/>
              <a:gd name="csX39" fmla="*/ 102288 w 618513"/>
              <a:gd name="csY39" fmla="*/ 94544 h 848193"/>
              <a:gd name="csX40" fmla="*/ 85205 w 618513"/>
              <a:gd name="csY40" fmla="*/ 114964 h 848193"/>
              <a:gd name="csX41" fmla="*/ 142430 w 618513"/>
              <a:gd name="csY41" fmla="*/ 214579 h 848193"/>
              <a:gd name="csX42" fmla="*/ 252584 w 618513"/>
              <a:gd name="csY42" fmla="*/ 384755 h 848193"/>
              <a:gd name="csX43" fmla="*/ 261476 w 618513"/>
              <a:gd name="csY43" fmla="*/ 409023 h 848193"/>
              <a:gd name="csX44" fmla="*/ 238108 w 618513"/>
              <a:gd name="csY44" fmla="*/ 417618 h 848193"/>
              <a:gd name="csX45" fmla="*/ 86149 w 618513"/>
              <a:gd name="csY45" fmla="*/ 184042 h 848193"/>
              <a:gd name="csX46" fmla="*/ 74127 w 618513"/>
              <a:gd name="csY46" fmla="*/ 216146 h 848193"/>
              <a:gd name="csX47" fmla="*/ 94996 w 618513"/>
              <a:gd name="csY47" fmla="*/ 248666 h 848193"/>
              <a:gd name="csX48" fmla="*/ 169394 w 618513"/>
              <a:gd name="csY48" fmla="*/ 407877 h 848193"/>
              <a:gd name="csX49" fmla="*/ 231653 w 618513"/>
              <a:gd name="csY49" fmla="*/ 605922 h 848193"/>
              <a:gd name="csX50" fmla="*/ 418345 w 618513"/>
              <a:gd name="csY50" fmla="*/ 789665 h 848193"/>
              <a:gd name="csX51" fmla="*/ 474520 w 618513"/>
              <a:gd name="csY51" fmla="*/ 829510 h 848193"/>
              <a:gd name="csX52" fmla="*/ 459825 w 618513"/>
              <a:gd name="csY52" fmla="*/ 848193 h 848193"/>
              <a:gd name="csX53" fmla="*/ 370422 w 618513"/>
              <a:gd name="csY53" fmla="*/ 784188 h 848193"/>
              <a:gd name="csX54" fmla="*/ 226103 w 618513"/>
              <a:gd name="csY54" fmla="*/ 654850 h 848193"/>
              <a:gd name="csX55" fmla="*/ 96086 w 618513"/>
              <a:gd name="csY55" fmla="*/ 310981 h 848193"/>
              <a:gd name="csX56" fmla="*/ 87671 w 618513"/>
              <a:gd name="csY56" fmla="*/ 301043 h 848193"/>
              <a:gd name="csX57" fmla="*/ 87671 w 618513"/>
              <a:gd name="csY57" fmla="*/ 349432 h 848193"/>
              <a:gd name="csX58" fmla="*/ 130263 w 618513"/>
              <a:gd name="csY58" fmla="*/ 440329 h 848193"/>
              <a:gd name="csX59" fmla="*/ 141082 w 618513"/>
              <a:gd name="csY59" fmla="*/ 494617 h 848193"/>
              <a:gd name="csX60" fmla="*/ 114354 w 618513"/>
              <a:gd name="csY60" fmla="*/ 494617 h 848193"/>
              <a:gd name="csX61" fmla="*/ 63252 w 618513"/>
              <a:gd name="csY61" fmla="*/ 357162 h 848193"/>
              <a:gd name="csX62" fmla="*/ 50910 w 618513"/>
              <a:gd name="csY62" fmla="*/ 224291 h 848193"/>
              <a:gd name="csX63" fmla="*/ 44180 w 618513"/>
              <a:gd name="csY63" fmla="*/ 229134 h 848193"/>
              <a:gd name="csX64" fmla="*/ 25131 w 618513"/>
              <a:gd name="csY64" fmla="*/ 398647 h 848193"/>
              <a:gd name="csX65" fmla="*/ 172720 w 618513"/>
              <a:gd name="csY65" fmla="*/ 728254 h 848193"/>
              <a:gd name="csX66" fmla="*/ 237782 w 618513"/>
              <a:gd name="csY66" fmla="*/ 796619 h 848193"/>
              <a:gd name="csX67" fmla="*/ 219486 w 618513"/>
              <a:gd name="csY67" fmla="*/ 814915 h 848193"/>
              <a:gd name="csX68" fmla="*/ 207840 w 618513"/>
              <a:gd name="csY68" fmla="*/ 804961 h 848193"/>
              <a:gd name="csX69" fmla="*/ 207824 w 618513"/>
              <a:gd name="csY69" fmla="*/ 841688 h 848193"/>
              <a:gd name="csX70" fmla="*/ 181107 w 618513"/>
              <a:gd name="csY70" fmla="*/ 841671 h 848193"/>
              <a:gd name="csX71" fmla="*/ 181107 w 618513"/>
              <a:gd name="csY71" fmla="*/ 776593 h 848193"/>
              <a:gd name="csX72" fmla="*/ 60937 w 618513"/>
              <a:gd name="csY72" fmla="*/ 124171 h 848193"/>
              <a:gd name="csX73" fmla="*/ 53438 w 618513"/>
              <a:gd name="csY73" fmla="*/ 128316 h 848193"/>
              <a:gd name="csX74" fmla="*/ 50994 w 618513"/>
              <a:gd name="csY74" fmla="*/ 167560 h 848193"/>
              <a:gd name="csX75" fmla="*/ 67302 w 618513"/>
              <a:gd name="csY75" fmla="*/ 155303 h 848193"/>
              <a:gd name="csX76" fmla="*/ 60943 w 618513"/>
              <a:gd name="csY76" fmla="*/ 124171 h 848193"/>
              <a:gd name="csX77" fmla="*/ 461409 w 618513"/>
              <a:gd name="csY77" fmla="*/ 307728 h 848193"/>
              <a:gd name="csX78" fmla="*/ 436928 w 618513"/>
              <a:gd name="csY78" fmla="*/ 237133 h 848193"/>
              <a:gd name="csX79" fmla="*/ 405470 w 618513"/>
              <a:gd name="csY79" fmla="*/ 179784 h 848193"/>
              <a:gd name="csX80" fmla="*/ 391977 w 618513"/>
              <a:gd name="csY80" fmla="*/ 221758 h 848193"/>
              <a:gd name="csX81" fmla="*/ 461409 w 618513"/>
              <a:gd name="csY81" fmla="*/ 307734 h 8481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18513" h="848193">
                <a:moveTo>
                  <a:pt x="181112" y="776610"/>
                </a:moveTo>
                <a:cubicBezTo>
                  <a:pt x="180107" y="773082"/>
                  <a:pt x="139992" y="730540"/>
                  <a:pt x="133066" y="721199"/>
                </a:cubicBezTo>
                <a:cubicBezTo>
                  <a:pt x="92210" y="666074"/>
                  <a:pt x="32816" y="502717"/>
                  <a:pt x="8363" y="432083"/>
                </a:cubicBezTo>
                <a:cubicBezTo>
                  <a:pt x="-7405" y="386547"/>
                  <a:pt x="296" y="255834"/>
                  <a:pt x="21660" y="213348"/>
                </a:cubicBezTo>
                <a:cubicBezTo>
                  <a:pt x="24570" y="207568"/>
                  <a:pt x="32861" y="202765"/>
                  <a:pt x="33642" y="198822"/>
                </a:cubicBezTo>
                <a:cubicBezTo>
                  <a:pt x="34423" y="194867"/>
                  <a:pt x="25626" y="173863"/>
                  <a:pt x="24620" y="165532"/>
                </a:cubicBezTo>
                <a:cubicBezTo>
                  <a:pt x="20581" y="131934"/>
                  <a:pt x="23542" y="118210"/>
                  <a:pt x="47809" y="95920"/>
                </a:cubicBezTo>
                <a:cubicBezTo>
                  <a:pt x="51135" y="92864"/>
                  <a:pt x="58022" y="92488"/>
                  <a:pt x="60128" y="89949"/>
                </a:cubicBezTo>
                <a:cubicBezTo>
                  <a:pt x="60881" y="89039"/>
                  <a:pt x="69998" y="69726"/>
                  <a:pt x="70200" y="68557"/>
                </a:cubicBezTo>
                <a:cubicBezTo>
                  <a:pt x="71026" y="63738"/>
                  <a:pt x="63684" y="49980"/>
                  <a:pt x="64016" y="39037"/>
                </a:cubicBezTo>
                <a:cubicBezTo>
                  <a:pt x="64931" y="9113"/>
                  <a:pt x="98771" y="-5948"/>
                  <a:pt x="124584" y="2187"/>
                </a:cubicBezTo>
                <a:cubicBezTo>
                  <a:pt x="132358" y="4636"/>
                  <a:pt x="138217" y="15511"/>
                  <a:pt x="146452" y="16455"/>
                </a:cubicBezTo>
                <a:cubicBezTo>
                  <a:pt x="156856" y="17646"/>
                  <a:pt x="168731" y="12203"/>
                  <a:pt x="184646" y="15523"/>
                </a:cubicBezTo>
                <a:cubicBezTo>
                  <a:pt x="209402" y="20691"/>
                  <a:pt x="251567" y="60996"/>
                  <a:pt x="271268" y="79068"/>
                </a:cubicBezTo>
                <a:cubicBezTo>
                  <a:pt x="307046" y="111891"/>
                  <a:pt x="342048" y="147663"/>
                  <a:pt x="369686" y="187558"/>
                </a:cubicBezTo>
                <a:cubicBezTo>
                  <a:pt x="379124" y="153472"/>
                  <a:pt x="422547" y="136467"/>
                  <a:pt x="447601" y="166375"/>
                </a:cubicBezTo>
                <a:cubicBezTo>
                  <a:pt x="461841" y="183373"/>
                  <a:pt x="457668" y="212556"/>
                  <a:pt x="463004" y="234403"/>
                </a:cubicBezTo>
                <a:cubicBezTo>
                  <a:pt x="469178" y="259676"/>
                  <a:pt x="484221" y="285842"/>
                  <a:pt x="491232" y="312969"/>
                </a:cubicBezTo>
                <a:cubicBezTo>
                  <a:pt x="502254" y="355623"/>
                  <a:pt x="512927" y="397951"/>
                  <a:pt x="523903" y="440486"/>
                </a:cubicBezTo>
                <a:cubicBezTo>
                  <a:pt x="544385" y="519856"/>
                  <a:pt x="551721" y="618140"/>
                  <a:pt x="618513" y="673343"/>
                </a:cubicBezTo>
                <a:cubicBezTo>
                  <a:pt x="616868" y="680371"/>
                  <a:pt x="606745" y="697717"/>
                  <a:pt x="598307" y="693369"/>
                </a:cubicBezTo>
                <a:cubicBezTo>
                  <a:pt x="584612" y="686314"/>
                  <a:pt x="558389" y="645205"/>
                  <a:pt x="550901" y="630414"/>
                </a:cubicBezTo>
                <a:cubicBezTo>
                  <a:pt x="500186" y="530175"/>
                  <a:pt x="513213" y="412860"/>
                  <a:pt x="436456" y="321030"/>
                </a:cubicBezTo>
                <a:cubicBezTo>
                  <a:pt x="426676" y="309329"/>
                  <a:pt x="413149" y="299521"/>
                  <a:pt x="403318" y="287421"/>
                </a:cubicBezTo>
                <a:cubicBezTo>
                  <a:pt x="335285" y="203658"/>
                  <a:pt x="300316" y="120019"/>
                  <a:pt x="202240" y="54654"/>
                </a:cubicBezTo>
                <a:cubicBezTo>
                  <a:pt x="192842" y="48391"/>
                  <a:pt x="179461" y="37352"/>
                  <a:pt x="167782" y="42391"/>
                </a:cubicBezTo>
                <a:cubicBezTo>
                  <a:pt x="200015" y="83657"/>
                  <a:pt x="243568" y="120924"/>
                  <a:pt x="273992" y="163111"/>
                </a:cubicBezTo>
                <a:cubicBezTo>
                  <a:pt x="308484" y="210933"/>
                  <a:pt x="352261" y="280264"/>
                  <a:pt x="382741" y="331355"/>
                </a:cubicBezTo>
                <a:cubicBezTo>
                  <a:pt x="385421" y="335844"/>
                  <a:pt x="396100" y="349927"/>
                  <a:pt x="393224" y="354488"/>
                </a:cubicBezTo>
                <a:cubicBezTo>
                  <a:pt x="385999" y="358600"/>
                  <a:pt x="377394" y="369655"/>
                  <a:pt x="369720" y="361077"/>
                </a:cubicBezTo>
                <a:lnTo>
                  <a:pt x="242573" y="164493"/>
                </a:lnTo>
                <a:cubicBezTo>
                  <a:pt x="207942" y="131204"/>
                  <a:pt x="179225" y="91960"/>
                  <a:pt x="146121" y="57373"/>
                </a:cubicBezTo>
                <a:cubicBezTo>
                  <a:pt x="131701" y="42312"/>
                  <a:pt x="113472" y="15023"/>
                  <a:pt x="92614" y="34015"/>
                </a:cubicBezTo>
                <a:cubicBezTo>
                  <a:pt x="84840" y="64889"/>
                  <a:pt x="114871" y="67237"/>
                  <a:pt x="132442" y="87736"/>
                </a:cubicBezTo>
                <a:cubicBezTo>
                  <a:pt x="174422" y="136703"/>
                  <a:pt x="224777" y="214983"/>
                  <a:pt x="263982" y="269900"/>
                </a:cubicBezTo>
                <a:cubicBezTo>
                  <a:pt x="289968" y="306301"/>
                  <a:pt x="310747" y="346062"/>
                  <a:pt x="340964" y="379486"/>
                </a:cubicBezTo>
                <a:lnTo>
                  <a:pt x="322320" y="394058"/>
                </a:lnTo>
                <a:cubicBezTo>
                  <a:pt x="318556" y="394653"/>
                  <a:pt x="291019" y="360448"/>
                  <a:pt x="286514" y="354157"/>
                </a:cubicBezTo>
                <a:cubicBezTo>
                  <a:pt x="273414" y="335855"/>
                  <a:pt x="263830" y="314958"/>
                  <a:pt x="250629" y="296600"/>
                </a:cubicBezTo>
                <a:cubicBezTo>
                  <a:pt x="201925" y="228870"/>
                  <a:pt x="150452" y="162729"/>
                  <a:pt x="102288" y="94544"/>
                </a:cubicBezTo>
                <a:cubicBezTo>
                  <a:pt x="82458" y="83966"/>
                  <a:pt x="83205" y="98903"/>
                  <a:pt x="85205" y="114964"/>
                </a:cubicBezTo>
                <a:cubicBezTo>
                  <a:pt x="90379" y="156488"/>
                  <a:pt x="120988" y="181795"/>
                  <a:pt x="142430" y="214579"/>
                </a:cubicBezTo>
                <a:cubicBezTo>
                  <a:pt x="176270" y="266316"/>
                  <a:pt x="224019" y="332468"/>
                  <a:pt x="252584" y="384755"/>
                </a:cubicBezTo>
                <a:cubicBezTo>
                  <a:pt x="256814" y="392496"/>
                  <a:pt x="262268" y="399417"/>
                  <a:pt x="261476" y="409023"/>
                </a:cubicBezTo>
                <a:lnTo>
                  <a:pt x="238108" y="417618"/>
                </a:lnTo>
                <a:lnTo>
                  <a:pt x="86149" y="184042"/>
                </a:lnTo>
                <a:cubicBezTo>
                  <a:pt x="66628" y="175812"/>
                  <a:pt x="70127" y="203462"/>
                  <a:pt x="74127" y="216146"/>
                </a:cubicBezTo>
                <a:cubicBezTo>
                  <a:pt x="78441" y="229841"/>
                  <a:pt x="89002" y="237464"/>
                  <a:pt x="94996" y="248666"/>
                </a:cubicBezTo>
                <a:cubicBezTo>
                  <a:pt x="120842" y="296982"/>
                  <a:pt x="150306" y="356774"/>
                  <a:pt x="169394" y="407877"/>
                </a:cubicBezTo>
                <a:cubicBezTo>
                  <a:pt x="193976" y="473686"/>
                  <a:pt x="201779" y="539793"/>
                  <a:pt x="231653" y="605922"/>
                </a:cubicBezTo>
                <a:cubicBezTo>
                  <a:pt x="278233" y="709020"/>
                  <a:pt x="332375" y="727698"/>
                  <a:pt x="418345" y="789665"/>
                </a:cubicBezTo>
                <a:cubicBezTo>
                  <a:pt x="427760" y="796451"/>
                  <a:pt x="475739" y="822954"/>
                  <a:pt x="474520" y="829510"/>
                </a:cubicBezTo>
                <a:lnTo>
                  <a:pt x="459825" y="848193"/>
                </a:lnTo>
                <a:cubicBezTo>
                  <a:pt x="426063" y="832110"/>
                  <a:pt x="400201" y="804562"/>
                  <a:pt x="370422" y="784188"/>
                </a:cubicBezTo>
                <a:cubicBezTo>
                  <a:pt x="304939" y="739377"/>
                  <a:pt x="268526" y="730372"/>
                  <a:pt x="226103" y="654850"/>
                </a:cubicBezTo>
                <a:cubicBezTo>
                  <a:pt x="165608" y="547163"/>
                  <a:pt x="161243" y="420061"/>
                  <a:pt x="96086" y="310981"/>
                </a:cubicBezTo>
                <a:cubicBezTo>
                  <a:pt x="93912" y="307335"/>
                  <a:pt x="92710" y="301796"/>
                  <a:pt x="87671" y="301043"/>
                </a:cubicBezTo>
                <a:lnTo>
                  <a:pt x="87671" y="349432"/>
                </a:lnTo>
                <a:cubicBezTo>
                  <a:pt x="87671" y="356606"/>
                  <a:pt x="124516" y="424786"/>
                  <a:pt x="130263" y="440329"/>
                </a:cubicBezTo>
                <a:cubicBezTo>
                  <a:pt x="136779" y="457957"/>
                  <a:pt x="143368" y="475416"/>
                  <a:pt x="141082" y="494617"/>
                </a:cubicBezTo>
                <a:lnTo>
                  <a:pt x="114354" y="494617"/>
                </a:lnTo>
                <a:cubicBezTo>
                  <a:pt x="117062" y="446171"/>
                  <a:pt x="73436" y="400743"/>
                  <a:pt x="63252" y="357162"/>
                </a:cubicBezTo>
                <a:cubicBezTo>
                  <a:pt x="53101" y="313699"/>
                  <a:pt x="72492" y="264962"/>
                  <a:pt x="50910" y="224291"/>
                </a:cubicBezTo>
                <a:cubicBezTo>
                  <a:pt x="42310" y="223308"/>
                  <a:pt x="45624" y="224314"/>
                  <a:pt x="44180" y="229134"/>
                </a:cubicBezTo>
                <a:cubicBezTo>
                  <a:pt x="33911" y="263428"/>
                  <a:pt x="18368" y="365364"/>
                  <a:pt x="25131" y="398647"/>
                </a:cubicBezTo>
                <a:cubicBezTo>
                  <a:pt x="75897" y="503088"/>
                  <a:pt x="98580" y="638610"/>
                  <a:pt x="172720" y="728254"/>
                </a:cubicBezTo>
                <a:cubicBezTo>
                  <a:pt x="192336" y="751971"/>
                  <a:pt x="216373" y="774419"/>
                  <a:pt x="237782" y="796619"/>
                </a:cubicBezTo>
                <a:lnTo>
                  <a:pt x="219486" y="814915"/>
                </a:lnTo>
                <a:lnTo>
                  <a:pt x="207840" y="804961"/>
                </a:lnTo>
                <a:lnTo>
                  <a:pt x="207824" y="841688"/>
                </a:lnTo>
                <a:lnTo>
                  <a:pt x="181107" y="841671"/>
                </a:lnTo>
                <a:lnTo>
                  <a:pt x="181107" y="776593"/>
                </a:lnTo>
                <a:close/>
                <a:moveTo>
                  <a:pt x="60937" y="124171"/>
                </a:moveTo>
                <a:cubicBezTo>
                  <a:pt x="54269" y="123289"/>
                  <a:pt x="55466" y="123564"/>
                  <a:pt x="53438" y="128316"/>
                </a:cubicBezTo>
                <a:cubicBezTo>
                  <a:pt x="48478" y="139939"/>
                  <a:pt x="51842" y="155095"/>
                  <a:pt x="50994" y="167560"/>
                </a:cubicBezTo>
                <a:lnTo>
                  <a:pt x="67302" y="155303"/>
                </a:lnTo>
                <a:lnTo>
                  <a:pt x="60943" y="124171"/>
                </a:lnTo>
                <a:close/>
                <a:moveTo>
                  <a:pt x="461409" y="307728"/>
                </a:moveTo>
                <a:cubicBezTo>
                  <a:pt x="456207" y="283225"/>
                  <a:pt x="442478" y="261552"/>
                  <a:pt x="436928" y="237133"/>
                </a:cubicBezTo>
                <a:cubicBezTo>
                  <a:pt x="432552" y="217876"/>
                  <a:pt x="436737" y="166431"/>
                  <a:pt x="405470" y="179784"/>
                </a:cubicBezTo>
                <a:cubicBezTo>
                  <a:pt x="398504" y="182756"/>
                  <a:pt x="390224" y="214579"/>
                  <a:pt x="391977" y="221758"/>
                </a:cubicBezTo>
                <a:cubicBezTo>
                  <a:pt x="397560" y="244615"/>
                  <a:pt x="442332" y="291797"/>
                  <a:pt x="461409" y="307734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5930D2FA-FF14-6A65-C936-1A6A5D85E851}"/>
              </a:ext>
            </a:extLst>
          </p:cNvPr>
          <p:cNvSpPr/>
          <p:nvPr/>
        </p:nvSpPr>
        <p:spPr>
          <a:xfrm>
            <a:off x="1114298" y="2332737"/>
            <a:ext cx="16266187" cy="1477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4800" b="1" dirty="0">
                <a:solidFill>
                  <a:srgbClr val="000000"/>
                </a:solidFill>
                <a:latin typeface=" Avenir Next Arabic Bold" panose="020B0604020202020204" charset="-78"/>
                <a:ea typeface="Noto Sans"/>
                <a:cs typeface=" Avenir Next Arabic Bold"/>
              </a:rPr>
              <a:t>Prayerfully reflect on Zechariah 13:7-9 and Matthew 26:26-35</a:t>
            </a:r>
          </a:p>
        </p:txBody>
      </p:sp>
    </p:spTree>
    <p:extLst>
      <p:ext uri="{BB962C8B-B14F-4D97-AF65-F5344CB8AC3E}">
        <p14:creationId xmlns:p14="http://schemas.microsoft.com/office/powerpoint/2010/main" val="2514529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93DE-D330-9648-B827-B8AC5C0A5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E684BF8-EE5B-0EA6-83AB-33CC820718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47529" y="-3846679"/>
            <a:ext cx="10897746" cy="18592801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AA9554D-9FEA-8E83-9B72-0512878F4C34}"/>
              </a:ext>
            </a:extLst>
          </p:cNvPr>
          <p:cNvSpPr/>
          <p:nvPr/>
        </p:nvSpPr>
        <p:spPr>
          <a:xfrm>
            <a:off x="2757308" y="1254390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dirty="0">
                <a:solidFill>
                  <a:srgbClr val="000000"/>
                </a:solidFill>
                <a:latin typeface=" Avenir Next Arabic Bold" panose="020B0604020202020204" charset="-78"/>
                <a:ea typeface="Noto Sans" pitchFamily="34" charset="-122"/>
                <a:cs typeface=" Avenir Next Arabic Bold" panose="020B0604020202020204" charset="-78"/>
              </a:rPr>
              <a:t>WORSHIP (Closing)</a:t>
            </a:r>
            <a:endParaRPr lang="en-US" sz="6000" dirty="0">
              <a:latin typeface=" Avenir Next Arabic Bold" panose="020B0604020202020204" charset="-78"/>
              <a:cs typeface=" Avenir Next Arabic Bold" panose="020B0604020202020204" charset="-78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33454D6-956D-58D0-53BD-8676AED2DC19}"/>
              </a:ext>
            </a:extLst>
          </p:cNvPr>
          <p:cNvSpPr/>
          <p:nvPr/>
        </p:nvSpPr>
        <p:spPr>
          <a:xfrm>
            <a:off x="1117702" y="3157085"/>
            <a:ext cx="8181590" cy="39395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ea typeface="Noto Sans" pitchFamily="34" charset="-122"/>
                <a:cs typeface=" Avenir Next Arabic Medium" panose="020B0604020202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Yet Not I but Through Christ in Me (</a:t>
            </a:r>
            <a:r>
              <a:rPr lang="en-US" sz="4000" dirty="0" err="1">
                <a:ea typeface="Noto Sans" pitchFamily="34" charset="-122"/>
                <a:cs typeface=" Avenir Next Arabic Medium" panose="020B0604020202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CityAlight</a:t>
            </a:r>
            <a:r>
              <a:rPr lang="en-US" sz="4000" dirty="0">
                <a:ea typeface="Noto Sans" pitchFamily="34" charset="-122"/>
                <a:cs typeface=" Avenir Next Arabic Medium" panose="020B060402020202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US" sz="4000" dirty="0">
                <a:ea typeface="Noto Sans" pitchFamily="34" charset="-122"/>
                <a:cs typeface=" Avenir Next Arabic Medium" panose="020B0604020202020204"/>
              </a:rPr>
              <a:t> 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endParaRPr lang="en-US" sz="4000" dirty="0">
              <a:ea typeface="Noto Sans" pitchFamily="34" charset="-122"/>
              <a:cs typeface=" Avenir Next Arabic Medium" panose="020B0604020202020204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ea typeface="Noto Sans" pitchFamily="34" charset="-122"/>
                <a:cs typeface=" Avenir Next Arabic Medium" panose="020B060402020202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Thousand Hallelujahs (Brooke Ligertwood)</a:t>
            </a:r>
            <a:endParaRPr lang="en-US" sz="4000" dirty="0">
              <a:ea typeface="Noto Sans" pitchFamily="34" charset="-122"/>
              <a:cs typeface=" Avenir Next Arabic Medium" panose="020B0604020202020204"/>
            </a:endParaRPr>
          </a:p>
          <a:p>
            <a:endParaRPr lang="en-US" sz="5600" dirty="0">
              <a:latin typeface="Aptos" panose="020B00040202020202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42FEF2C-A1F6-EE3D-D611-87BAED158A4B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FDCB5B8A-93DC-FA96-A61A-3B462FCFA326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BCF2EF-F666-330A-E94E-96074E360439}"/>
              </a:ext>
            </a:extLst>
          </p:cNvPr>
          <p:cNvGrpSpPr/>
          <p:nvPr/>
        </p:nvGrpSpPr>
        <p:grpSpPr>
          <a:xfrm>
            <a:off x="1047114" y="864456"/>
            <a:ext cx="1392441" cy="1376318"/>
            <a:chOff x="1047114" y="864456"/>
            <a:chExt cx="1392441" cy="1376318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435FC9D-B360-BD45-DA40-D03E11D0CECE}"/>
                </a:ext>
              </a:extLst>
            </p:cNvPr>
            <p:cNvSpPr/>
            <p:nvPr/>
          </p:nvSpPr>
          <p:spPr>
            <a:xfrm>
              <a:off x="1047114" y="864456"/>
              <a:ext cx="1392441" cy="137631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phic 8" descr="Harp with solid fill">
              <a:extLst>
                <a:ext uri="{FF2B5EF4-FFF2-40B4-BE49-F238E27FC236}">
                  <a16:creationId xmlns:a16="http://schemas.microsoft.com/office/drawing/2014/main" id="{DB9B4FF3-EF9A-E424-AC2E-8C09F53B1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364867" y="1119466"/>
              <a:ext cx="920774" cy="913890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4B679F35-AA37-610B-A83B-7E93DA9C45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11760" y="-111896"/>
            <a:ext cx="6858000" cy="104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9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264D6-8F69-232D-2539-578B389D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8166AE-298B-1878-60B3-AEA50278ECE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400000">
            <a:off x="3897403" y="-3897403"/>
            <a:ext cx="10515600" cy="18310407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61" r="-14761"/>
            </a:stretch>
          </a:blipFill>
        </p:spPr>
        <p:txBody>
          <a:bodyPr/>
          <a:lstStyle/>
          <a:p>
            <a:endParaRPr lang="en-US" sz="6075"/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85C6E1-E7CF-1106-6D65-3AAF781DC54D}"/>
              </a:ext>
            </a:extLst>
          </p:cNvPr>
          <p:cNvSpPr/>
          <p:nvPr/>
        </p:nvSpPr>
        <p:spPr>
          <a:xfrm>
            <a:off x="2734109" y="1088194"/>
            <a:ext cx="16289254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6000" b="1" dirty="0">
                <a:solidFill>
                  <a:srgbClr val="000000"/>
                </a:solidFill>
                <a:latin typeface="+mj-lt"/>
                <a:ea typeface="Noto Sans" pitchFamily="34" charset="-122"/>
                <a:cs typeface="Noto Sans" pitchFamily="34" charset="-120"/>
              </a:rPr>
              <a:t>Share and pray</a:t>
            </a:r>
            <a:endParaRPr lang="en-US" sz="6000" dirty="0">
              <a:latin typeface="+mj-lt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F8FC66E-128E-6995-3153-3CD577E2A742}"/>
              </a:ext>
            </a:extLst>
          </p:cNvPr>
          <p:cNvSpPr/>
          <p:nvPr/>
        </p:nvSpPr>
        <p:spPr>
          <a:xfrm>
            <a:off x="2571751" y="4964974"/>
            <a:ext cx="65" cy="4847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11E8BA6-FBC3-8C68-04F3-2C9DA864B07D}"/>
              </a:ext>
            </a:extLst>
          </p:cNvPr>
          <p:cNvSpPr/>
          <p:nvPr/>
        </p:nvSpPr>
        <p:spPr>
          <a:xfrm>
            <a:off x="2571750" y="6282212"/>
            <a:ext cx="14287500" cy="484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endParaRPr lang="en-US" sz="315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FD83E265-28C3-B21F-EC83-82AD036E6A9E}"/>
              </a:ext>
            </a:extLst>
          </p:cNvPr>
          <p:cNvSpPr/>
          <p:nvPr/>
        </p:nvSpPr>
        <p:spPr>
          <a:xfrm>
            <a:off x="1047114" y="2624840"/>
            <a:ext cx="16434062" cy="615553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cs typeface=" Avenir Next Arabic Medium" panose="020B0604020202020204"/>
              </a:rPr>
              <a:t>In your accountability group of 2-3, share the most significant thing that God spoke to you about in your time of prayer</a:t>
            </a:r>
          </a:p>
          <a:p>
            <a:endParaRPr lang="en-US" sz="4000" dirty="0">
              <a:cs typeface=" Avenir Next Arabic Medium" panose="020B0604020202020204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cs typeface=" Avenir Next Arabic Medium" panose="020B0604020202020204"/>
              </a:rPr>
              <a:t>Share about one thing you will start doing, stop doing, or continue doing in order to be obedient to what God has spoken to you</a:t>
            </a:r>
          </a:p>
          <a:p>
            <a:endParaRPr lang="en-US" sz="4000" dirty="0">
              <a:cs typeface=" Avenir Next Arabic Medium" panose="020B0604020202020204"/>
            </a:endParaRP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000" dirty="0">
                <a:cs typeface=" Avenir Next Arabic Medium" panose="020B0604020202020204"/>
              </a:rPr>
              <a:t>Commit one another to the Lord, asking for His grace to empower us. Intercede for non-Christians that you know to be drawn to the cross of Jesus. Jesus the true Shepherd wants them to be part of His sheepfold too (John 10:16).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4295E9-6A60-9BA3-A55C-77BBEBB2FAF8}"/>
              </a:ext>
            </a:extLst>
          </p:cNvPr>
          <p:cNvGrpSpPr/>
          <p:nvPr/>
        </p:nvGrpSpPr>
        <p:grpSpPr>
          <a:xfrm>
            <a:off x="1047114" y="864456"/>
            <a:ext cx="1381424" cy="1370807"/>
            <a:chOff x="1047114" y="864456"/>
            <a:chExt cx="1381424" cy="137080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993B2B2-DAD4-19EB-9358-F0263F165A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7114" y="864456"/>
              <a:ext cx="1381424" cy="137080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Graphic 10">
              <a:extLst>
                <a:ext uri="{FF2B5EF4-FFF2-40B4-BE49-F238E27FC236}">
                  <a16:creationId xmlns:a16="http://schemas.microsoft.com/office/drawing/2014/main" id="{0EB98373-7748-0458-4782-5CAD2C96A6C5}"/>
                </a:ext>
              </a:extLst>
            </p:cNvPr>
            <p:cNvSpPr/>
            <p:nvPr/>
          </p:nvSpPr>
          <p:spPr>
            <a:xfrm>
              <a:off x="1352685" y="1087176"/>
              <a:ext cx="866997" cy="910160"/>
            </a:xfrm>
            <a:custGeom>
              <a:avLst/>
              <a:gdLst>
                <a:gd name="csX0" fmla="*/ 181112 w 618513"/>
                <a:gd name="csY0" fmla="*/ 776610 h 848193"/>
                <a:gd name="csX1" fmla="*/ 133066 w 618513"/>
                <a:gd name="csY1" fmla="*/ 721199 h 848193"/>
                <a:gd name="csX2" fmla="*/ 8363 w 618513"/>
                <a:gd name="csY2" fmla="*/ 432083 h 848193"/>
                <a:gd name="csX3" fmla="*/ 21660 w 618513"/>
                <a:gd name="csY3" fmla="*/ 213348 h 848193"/>
                <a:gd name="csX4" fmla="*/ 33642 w 618513"/>
                <a:gd name="csY4" fmla="*/ 198822 h 848193"/>
                <a:gd name="csX5" fmla="*/ 24620 w 618513"/>
                <a:gd name="csY5" fmla="*/ 165532 h 848193"/>
                <a:gd name="csX6" fmla="*/ 47809 w 618513"/>
                <a:gd name="csY6" fmla="*/ 95920 h 848193"/>
                <a:gd name="csX7" fmla="*/ 60128 w 618513"/>
                <a:gd name="csY7" fmla="*/ 89949 h 848193"/>
                <a:gd name="csX8" fmla="*/ 70200 w 618513"/>
                <a:gd name="csY8" fmla="*/ 68557 h 848193"/>
                <a:gd name="csX9" fmla="*/ 64016 w 618513"/>
                <a:gd name="csY9" fmla="*/ 39037 h 848193"/>
                <a:gd name="csX10" fmla="*/ 124584 w 618513"/>
                <a:gd name="csY10" fmla="*/ 2187 h 848193"/>
                <a:gd name="csX11" fmla="*/ 146452 w 618513"/>
                <a:gd name="csY11" fmla="*/ 16455 h 848193"/>
                <a:gd name="csX12" fmla="*/ 184646 w 618513"/>
                <a:gd name="csY12" fmla="*/ 15523 h 848193"/>
                <a:gd name="csX13" fmla="*/ 271268 w 618513"/>
                <a:gd name="csY13" fmla="*/ 79068 h 848193"/>
                <a:gd name="csX14" fmla="*/ 369686 w 618513"/>
                <a:gd name="csY14" fmla="*/ 187558 h 848193"/>
                <a:gd name="csX15" fmla="*/ 447601 w 618513"/>
                <a:gd name="csY15" fmla="*/ 166375 h 848193"/>
                <a:gd name="csX16" fmla="*/ 463004 w 618513"/>
                <a:gd name="csY16" fmla="*/ 234403 h 848193"/>
                <a:gd name="csX17" fmla="*/ 491232 w 618513"/>
                <a:gd name="csY17" fmla="*/ 312969 h 848193"/>
                <a:gd name="csX18" fmla="*/ 523903 w 618513"/>
                <a:gd name="csY18" fmla="*/ 440486 h 848193"/>
                <a:gd name="csX19" fmla="*/ 618513 w 618513"/>
                <a:gd name="csY19" fmla="*/ 673343 h 848193"/>
                <a:gd name="csX20" fmla="*/ 598307 w 618513"/>
                <a:gd name="csY20" fmla="*/ 693369 h 848193"/>
                <a:gd name="csX21" fmla="*/ 550901 w 618513"/>
                <a:gd name="csY21" fmla="*/ 630414 h 848193"/>
                <a:gd name="csX22" fmla="*/ 436456 w 618513"/>
                <a:gd name="csY22" fmla="*/ 321030 h 848193"/>
                <a:gd name="csX23" fmla="*/ 403318 w 618513"/>
                <a:gd name="csY23" fmla="*/ 287421 h 848193"/>
                <a:gd name="csX24" fmla="*/ 202240 w 618513"/>
                <a:gd name="csY24" fmla="*/ 54654 h 848193"/>
                <a:gd name="csX25" fmla="*/ 167782 w 618513"/>
                <a:gd name="csY25" fmla="*/ 42391 h 848193"/>
                <a:gd name="csX26" fmla="*/ 273992 w 618513"/>
                <a:gd name="csY26" fmla="*/ 163111 h 848193"/>
                <a:gd name="csX27" fmla="*/ 382741 w 618513"/>
                <a:gd name="csY27" fmla="*/ 331355 h 848193"/>
                <a:gd name="csX28" fmla="*/ 393224 w 618513"/>
                <a:gd name="csY28" fmla="*/ 354488 h 848193"/>
                <a:gd name="csX29" fmla="*/ 369720 w 618513"/>
                <a:gd name="csY29" fmla="*/ 361077 h 848193"/>
                <a:gd name="csX30" fmla="*/ 242573 w 618513"/>
                <a:gd name="csY30" fmla="*/ 164493 h 848193"/>
                <a:gd name="csX31" fmla="*/ 146121 w 618513"/>
                <a:gd name="csY31" fmla="*/ 57373 h 848193"/>
                <a:gd name="csX32" fmla="*/ 92614 w 618513"/>
                <a:gd name="csY32" fmla="*/ 34015 h 848193"/>
                <a:gd name="csX33" fmla="*/ 132442 w 618513"/>
                <a:gd name="csY33" fmla="*/ 87736 h 848193"/>
                <a:gd name="csX34" fmla="*/ 263982 w 618513"/>
                <a:gd name="csY34" fmla="*/ 269900 h 848193"/>
                <a:gd name="csX35" fmla="*/ 340964 w 618513"/>
                <a:gd name="csY35" fmla="*/ 379486 h 848193"/>
                <a:gd name="csX36" fmla="*/ 322320 w 618513"/>
                <a:gd name="csY36" fmla="*/ 394058 h 848193"/>
                <a:gd name="csX37" fmla="*/ 286514 w 618513"/>
                <a:gd name="csY37" fmla="*/ 354157 h 848193"/>
                <a:gd name="csX38" fmla="*/ 250629 w 618513"/>
                <a:gd name="csY38" fmla="*/ 296600 h 848193"/>
                <a:gd name="csX39" fmla="*/ 102288 w 618513"/>
                <a:gd name="csY39" fmla="*/ 94544 h 848193"/>
                <a:gd name="csX40" fmla="*/ 85205 w 618513"/>
                <a:gd name="csY40" fmla="*/ 114964 h 848193"/>
                <a:gd name="csX41" fmla="*/ 142430 w 618513"/>
                <a:gd name="csY41" fmla="*/ 214579 h 848193"/>
                <a:gd name="csX42" fmla="*/ 252584 w 618513"/>
                <a:gd name="csY42" fmla="*/ 384755 h 848193"/>
                <a:gd name="csX43" fmla="*/ 261476 w 618513"/>
                <a:gd name="csY43" fmla="*/ 409023 h 848193"/>
                <a:gd name="csX44" fmla="*/ 238108 w 618513"/>
                <a:gd name="csY44" fmla="*/ 417618 h 848193"/>
                <a:gd name="csX45" fmla="*/ 86149 w 618513"/>
                <a:gd name="csY45" fmla="*/ 184042 h 848193"/>
                <a:gd name="csX46" fmla="*/ 74127 w 618513"/>
                <a:gd name="csY46" fmla="*/ 216146 h 848193"/>
                <a:gd name="csX47" fmla="*/ 94996 w 618513"/>
                <a:gd name="csY47" fmla="*/ 248666 h 848193"/>
                <a:gd name="csX48" fmla="*/ 169394 w 618513"/>
                <a:gd name="csY48" fmla="*/ 407877 h 848193"/>
                <a:gd name="csX49" fmla="*/ 231653 w 618513"/>
                <a:gd name="csY49" fmla="*/ 605922 h 848193"/>
                <a:gd name="csX50" fmla="*/ 418345 w 618513"/>
                <a:gd name="csY50" fmla="*/ 789665 h 848193"/>
                <a:gd name="csX51" fmla="*/ 474520 w 618513"/>
                <a:gd name="csY51" fmla="*/ 829510 h 848193"/>
                <a:gd name="csX52" fmla="*/ 459825 w 618513"/>
                <a:gd name="csY52" fmla="*/ 848193 h 848193"/>
                <a:gd name="csX53" fmla="*/ 370422 w 618513"/>
                <a:gd name="csY53" fmla="*/ 784188 h 848193"/>
                <a:gd name="csX54" fmla="*/ 226103 w 618513"/>
                <a:gd name="csY54" fmla="*/ 654850 h 848193"/>
                <a:gd name="csX55" fmla="*/ 96086 w 618513"/>
                <a:gd name="csY55" fmla="*/ 310981 h 848193"/>
                <a:gd name="csX56" fmla="*/ 87671 w 618513"/>
                <a:gd name="csY56" fmla="*/ 301043 h 848193"/>
                <a:gd name="csX57" fmla="*/ 87671 w 618513"/>
                <a:gd name="csY57" fmla="*/ 349432 h 848193"/>
                <a:gd name="csX58" fmla="*/ 130263 w 618513"/>
                <a:gd name="csY58" fmla="*/ 440329 h 848193"/>
                <a:gd name="csX59" fmla="*/ 141082 w 618513"/>
                <a:gd name="csY59" fmla="*/ 494617 h 848193"/>
                <a:gd name="csX60" fmla="*/ 114354 w 618513"/>
                <a:gd name="csY60" fmla="*/ 494617 h 848193"/>
                <a:gd name="csX61" fmla="*/ 63252 w 618513"/>
                <a:gd name="csY61" fmla="*/ 357162 h 848193"/>
                <a:gd name="csX62" fmla="*/ 50910 w 618513"/>
                <a:gd name="csY62" fmla="*/ 224291 h 848193"/>
                <a:gd name="csX63" fmla="*/ 44180 w 618513"/>
                <a:gd name="csY63" fmla="*/ 229134 h 848193"/>
                <a:gd name="csX64" fmla="*/ 25131 w 618513"/>
                <a:gd name="csY64" fmla="*/ 398647 h 848193"/>
                <a:gd name="csX65" fmla="*/ 172720 w 618513"/>
                <a:gd name="csY65" fmla="*/ 728254 h 848193"/>
                <a:gd name="csX66" fmla="*/ 237782 w 618513"/>
                <a:gd name="csY66" fmla="*/ 796619 h 848193"/>
                <a:gd name="csX67" fmla="*/ 219486 w 618513"/>
                <a:gd name="csY67" fmla="*/ 814915 h 848193"/>
                <a:gd name="csX68" fmla="*/ 207840 w 618513"/>
                <a:gd name="csY68" fmla="*/ 804961 h 848193"/>
                <a:gd name="csX69" fmla="*/ 207824 w 618513"/>
                <a:gd name="csY69" fmla="*/ 841688 h 848193"/>
                <a:gd name="csX70" fmla="*/ 181107 w 618513"/>
                <a:gd name="csY70" fmla="*/ 841671 h 848193"/>
                <a:gd name="csX71" fmla="*/ 181107 w 618513"/>
                <a:gd name="csY71" fmla="*/ 776593 h 848193"/>
                <a:gd name="csX72" fmla="*/ 60937 w 618513"/>
                <a:gd name="csY72" fmla="*/ 124171 h 848193"/>
                <a:gd name="csX73" fmla="*/ 53438 w 618513"/>
                <a:gd name="csY73" fmla="*/ 128316 h 848193"/>
                <a:gd name="csX74" fmla="*/ 50994 w 618513"/>
                <a:gd name="csY74" fmla="*/ 167560 h 848193"/>
                <a:gd name="csX75" fmla="*/ 67302 w 618513"/>
                <a:gd name="csY75" fmla="*/ 155303 h 848193"/>
                <a:gd name="csX76" fmla="*/ 60943 w 618513"/>
                <a:gd name="csY76" fmla="*/ 124171 h 848193"/>
                <a:gd name="csX77" fmla="*/ 461409 w 618513"/>
                <a:gd name="csY77" fmla="*/ 307728 h 848193"/>
                <a:gd name="csX78" fmla="*/ 436928 w 618513"/>
                <a:gd name="csY78" fmla="*/ 237133 h 848193"/>
                <a:gd name="csX79" fmla="*/ 405470 w 618513"/>
                <a:gd name="csY79" fmla="*/ 179784 h 848193"/>
                <a:gd name="csX80" fmla="*/ 391977 w 618513"/>
                <a:gd name="csY80" fmla="*/ 221758 h 848193"/>
                <a:gd name="csX81" fmla="*/ 461409 w 618513"/>
                <a:gd name="csY81" fmla="*/ 307734 h 8481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</a:cxnLst>
              <a:rect l="l" t="t" r="r" b="b"/>
              <a:pathLst>
                <a:path w="618513" h="848193">
                  <a:moveTo>
                    <a:pt x="181112" y="776610"/>
                  </a:moveTo>
                  <a:cubicBezTo>
                    <a:pt x="180107" y="773082"/>
                    <a:pt x="139992" y="730540"/>
                    <a:pt x="133066" y="721199"/>
                  </a:cubicBezTo>
                  <a:cubicBezTo>
                    <a:pt x="92210" y="666074"/>
                    <a:pt x="32816" y="502717"/>
                    <a:pt x="8363" y="432083"/>
                  </a:cubicBezTo>
                  <a:cubicBezTo>
                    <a:pt x="-7405" y="386547"/>
                    <a:pt x="296" y="255834"/>
                    <a:pt x="21660" y="213348"/>
                  </a:cubicBezTo>
                  <a:cubicBezTo>
                    <a:pt x="24570" y="207568"/>
                    <a:pt x="32861" y="202765"/>
                    <a:pt x="33642" y="198822"/>
                  </a:cubicBezTo>
                  <a:cubicBezTo>
                    <a:pt x="34423" y="194867"/>
                    <a:pt x="25626" y="173863"/>
                    <a:pt x="24620" y="165532"/>
                  </a:cubicBezTo>
                  <a:cubicBezTo>
                    <a:pt x="20581" y="131934"/>
                    <a:pt x="23542" y="118210"/>
                    <a:pt x="47809" y="95920"/>
                  </a:cubicBezTo>
                  <a:cubicBezTo>
                    <a:pt x="51135" y="92864"/>
                    <a:pt x="58022" y="92488"/>
                    <a:pt x="60128" y="89949"/>
                  </a:cubicBezTo>
                  <a:cubicBezTo>
                    <a:pt x="60881" y="89039"/>
                    <a:pt x="69998" y="69726"/>
                    <a:pt x="70200" y="68557"/>
                  </a:cubicBezTo>
                  <a:cubicBezTo>
                    <a:pt x="71026" y="63738"/>
                    <a:pt x="63684" y="49980"/>
                    <a:pt x="64016" y="39037"/>
                  </a:cubicBezTo>
                  <a:cubicBezTo>
                    <a:pt x="64931" y="9113"/>
                    <a:pt x="98771" y="-5948"/>
                    <a:pt x="124584" y="2187"/>
                  </a:cubicBezTo>
                  <a:cubicBezTo>
                    <a:pt x="132358" y="4636"/>
                    <a:pt x="138217" y="15511"/>
                    <a:pt x="146452" y="16455"/>
                  </a:cubicBezTo>
                  <a:cubicBezTo>
                    <a:pt x="156856" y="17646"/>
                    <a:pt x="168731" y="12203"/>
                    <a:pt x="184646" y="15523"/>
                  </a:cubicBezTo>
                  <a:cubicBezTo>
                    <a:pt x="209402" y="20691"/>
                    <a:pt x="251567" y="60996"/>
                    <a:pt x="271268" y="79068"/>
                  </a:cubicBezTo>
                  <a:cubicBezTo>
                    <a:pt x="307046" y="111891"/>
                    <a:pt x="342048" y="147663"/>
                    <a:pt x="369686" y="187558"/>
                  </a:cubicBezTo>
                  <a:cubicBezTo>
                    <a:pt x="379124" y="153472"/>
                    <a:pt x="422547" y="136467"/>
                    <a:pt x="447601" y="166375"/>
                  </a:cubicBezTo>
                  <a:cubicBezTo>
                    <a:pt x="461841" y="183373"/>
                    <a:pt x="457668" y="212556"/>
                    <a:pt x="463004" y="234403"/>
                  </a:cubicBezTo>
                  <a:cubicBezTo>
                    <a:pt x="469178" y="259676"/>
                    <a:pt x="484221" y="285842"/>
                    <a:pt x="491232" y="312969"/>
                  </a:cubicBezTo>
                  <a:cubicBezTo>
                    <a:pt x="502254" y="355623"/>
                    <a:pt x="512927" y="397951"/>
                    <a:pt x="523903" y="440486"/>
                  </a:cubicBezTo>
                  <a:cubicBezTo>
                    <a:pt x="544385" y="519856"/>
                    <a:pt x="551721" y="618140"/>
                    <a:pt x="618513" y="673343"/>
                  </a:cubicBezTo>
                  <a:cubicBezTo>
                    <a:pt x="616868" y="680371"/>
                    <a:pt x="606745" y="697717"/>
                    <a:pt x="598307" y="693369"/>
                  </a:cubicBezTo>
                  <a:cubicBezTo>
                    <a:pt x="584612" y="686314"/>
                    <a:pt x="558389" y="645205"/>
                    <a:pt x="550901" y="630414"/>
                  </a:cubicBezTo>
                  <a:cubicBezTo>
                    <a:pt x="500186" y="530175"/>
                    <a:pt x="513213" y="412860"/>
                    <a:pt x="436456" y="321030"/>
                  </a:cubicBezTo>
                  <a:cubicBezTo>
                    <a:pt x="426676" y="309329"/>
                    <a:pt x="413149" y="299521"/>
                    <a:pt x="403318" y="287421"/>
                  </a:cubicBezTo>
                  <a:cubicBezTo>
                    <a:pt x="335285" y="203658"/>
                    <a:pt x="300316" y="120019"/>
                    <a:pt x="202240" y="54654"/>
                  </a:cubicBezTo>
                  <a:cubicBezTo>
                    <a:pt x="192842" y="48391"/>
                    <a:pt x="179461" y="37352"/>
                    <a:pt x="167782" y="42391"/>
                  </a:cubicBezTo>
                  <a:cubicBezTo>
                    <a:pt x="200015" y="83657"/>
                    <a:pt x="243568" y="120924"/>
                    <a:pt x="273992" y="163111"/>
                  </a:cubicBezTo>
                  <a:cubicBezTo>
                    <a:pt x="308484" y="210933"/>
                    <a:pt x="352261" y="280264"/>
                    <a:pt x="382741" y="331355"/>
                  </a:cubicBezTo>
                  <a:cubicBezTo>
                    <a:pt x="385421" y="335844"/>
                    <a:pt x="396100" y="349927"/>
                    <a:pt x="393224" y="354488"/>
                  </a:cubicBezTo>
                  <a:cubicBezTo>
                    <a:pt x="385999" y="358600"/>
                    <a:pt x="377394" y="369655"/>
                    <a:pt x="369720" y="361077"/>
                  </a:cubicBezTo>
                  <a:lnTo>
                    <a:pt x="242573" y="164493"/>
                  </a:lnTo>
                  <a:cubicBezTo>
                    <a:pt x="207942" y="131204"/>
                    <a:pt x="179225" y="91960"/>
                    <a:pt x="146121" y="57373"/>
                  </a:cubicBezTo>
                  <a:cubicBezTo>
                    <a:pt x="131701" y="42312"/>
                    <a:pt x="113472" y="15023"/>
                    <a:pt x="92614" y="34015"/>
                  </a:cubicBezTo>
                  <a:cubicBezTo>
                    <a:pt x="84840" y="64889"/>
                    <a:pt x="114871" y="67237"/>
                    <a:pt x="132442" y="87736"/>
                  </a:cubicBezTo>
                  <a:cubicBezTo>
                    <a:pt x="174422" y="136703"/>
                    <a:pt x="224777" y="214983"/>
                    <a:pt x="263982" y="269900"/>
                  </a:cubicBezTo>
                  <a:cubicBezTo>
                    <a:pt x="289968" y="306301"/>
                    <a:pt x="310747" y="346062"/>
                    <a:pt x="340964" y="379486"/>
                  </a:cubicBezTo>
                  <a:lnTo>
                    <a:pt x="322320" y="394058"/>
                  </a:lnTo>
                  <a:cubicBezTo>
                    <a:pt x="318556" y="394653"/>
                    <a:pt x="291019" y="360448"/>
                    <a:pt x="286514" y="354157"/>
                  </a:cubicBezTo>
                  <a:cubicBezTo>
                    <a:pt x="273414" y="335855"/>
                    <a:pt x="263830" y="314958"/>
                    <a:pt x="250629" y="296600"/>
                  </a:cubicBezTo>
                  <a:cubicBezTo>
                    <a:pt x="201925" y="228870"/>
                    <a:pt x="150452" y="162729"/>
                    <a:pt x="102288" y="94544"/>
                  </a:cubicBezTo>
                  <a:cubicBezTo>
                    <a:pt x="82458" y="83966"/>
                    <a:pt x="83205" y="98903"/>
                    <a:pt x="85205" y="114964"/>
                  </a:cubicBezTo>
                  <a:cubicBezTo>
                    <a:pt x="90379" y="156488"/>
                    <a:pt x="120988" y="181795"/>
                    <a:pt x="142430" y="214579"/>
                  </a:cubicBezTo>
                  <a:cubicBezTo>
                    <a:pt x="176270" y="266316"/>
                    <a:pt x="224019" y="332468"/>
                    <a:pt x="252584" y="384755"/>
                  </a:cubicBezTo>
                  <a:cubicBezTo>
                    <a:pt x="256814" y="392496"/>
                    <a:pt x="262268" y="399417"/>
                    <a:pt x="261476" y="409023"/>
                  </a:cubicBezTo>
                  <a:lnTo>
                    <a:pt x="238108" y="417618"/>
                  </a:lnTo>
                  <a:lnTo>
                    <a:pt x="86149" y="184042"/>
                  </a:lnTo>
                  <a:cubicBezTo>
                    <a:pt x="66628" y="175812"/>
                    <a:pt x="70127" y="203462"/>
                    <a:pt x="74127" y="216146"/>
                  </a:cubicBezTo>
                  <a:cubicBezTo>
                    <a:pt x="78441" y="229841"/>
                    <a:pt x="89002" y="237464"/>
                    <a:pt x="94996" y="248666"/>
                  </a:cubicBezTo>
                  <a:cubicBezTo>
                    <a:pt x="120842" y="296982"/>
                    <a:pt x="150306" y="356774"/>
                    <a:pt x="169394" y="407877"/>
                  </a:cubicBezTo>
                  <a:cubicBezTo>
                    <a:pt x="193976" y="473686"/>
                    <a:pt x="201779" y="539793"/>
                    <a:pt x="231653" y="605922"/>
                  </a:cubicBezTo>
                  <a:cubicBezTo>
                    <a:pt x="278233" y="709020"/>
                    <a:pt x="332375" y="727698"/>
                    <a:pt x="418345" y="789665"/>
                  </a:cubicBezTo>
                  <a:cubicBezTo>
                    <a:pt x="427760" y="796451"/>
                    <a:pt x="475739" y="822954"/>
                    <a:pt x="474520" y="829510"/>
                  </a:cubicBezTo>
                  <a:lnTo>
                    <a:pt x="459825" y="848193"/>
                  </a:lnTo>
                  <a:cubicBezTo>
                    <a:pt x="426063" y="832110"/>
                    <a:pt x="400201" y="804562"/>
                    <a:pt x="370422" y="784188"/>
                  </a:cubicBezTo>
                  <a:cubicBezTo>
                    <a:pt x="304939" y="739377"/>
                    <a:pt x="268526" y="730372"/>
                    <a:pt x="226103" y="654850"/>
                  </a:cubicBezTo>
                  <a:cubicBezTo>
                    <a:pt x="165608" y="547163"/>
                    <a:pt x="161243" y="420061"/>
                    <a:pt x="96086" y="310981"/>
                  </a:cubicBezTo>
                  <a:cubicBezTo>
                    <a:pt x="93912" y="307335"/>
                    <a:pt x="92710" y="301796"/>
                    <a:pt x="87671" y="301043"/>
                  </a:cubicBezTo>
                  <a:lnTo>
                    <a:pt x="87671" y="349432"/>
                  </a:lnTo>
                  <a:cubicBezTo>
                    <a:pt x="87671" y="356606"/>
                    <a:pt x="124516" y="424786"/>
                    <a:pt x="130263" y="440329"/>
                  </a:cubicBezTo>
                  <a:cubicBezTo>
                    <a:pt x="136779" y="457957"/>
                    <a:pt x="143368" y="475416"/>
                    <a:pt x="141082" y="494617"/>
                  </a:cubicBezTo>
                  <a:lnTo>
                    <a:pt x="114354" y="494617"/>
                  </a:lnTo>
                  <a:cubicBezTo>
                    <a:pt x="117062" y="446171"/>
                    <a:pt x="73436" y="400743"/>
                    <a:pt x="63252" y="357162"/>
                  </a:cubicBezTo>
                  <a:cubicBezTo>
                    <a:pt x="53101" y="313699"/>
                    <a:pt x="72492" y="264962"/>
                    <a:pt x="50910" y="224291"/>
                  </a:cubicBezTo>
                  <a:cubicBezTo>
                    <a:pt x="42310" y="223308"/>
                    <a:pt x="45624" y="224314"/>
                    <a:pt x="44180" y="229134"/>
                  </a:cubicBezTo>
                  <a:cubicBezTo>
                    <a:pt x="33911" y="263428"/>
                    <a:pt x="18368" y="365364"/>
                    <a:pt x="25131" y="398647"/>
                  </a:cubicBezTo>
                  <a:cubicBezTo>
                    <a:pt x="75897" y="503088"/>
                    <a:pt x="98580" y="638610"/>
                    <a:pt x="172720" y="728254"/>
                  </a:cubicBezTo>
                  <a:cubicBezTo>
                    <a:pt x="192336" y="751971"/>
                    <a:pt x="216373" y="774419"/>
                    <a:pt x="237782" y="796619"/>
                  </a:cubicBezTo>
                  <a:lnTo>
                    <a:pt x="219486" y="814915"/>
                  </a:lnTo>
                  <a:lnTo>
                    <a:pt x="207840" y="804961"/>
                  </a:lnTo>
                  <a:lnTo>
                    <a:pt x="207824" y="841688"/>
                  </a:lnTo>
                  <a:lnTo>
                    <a:pt x="181107" y="841671"/>
                  </a:lnTo>
                  <a:lnTo>
                    <a:pt x="181107" y="776593"/>
                  </a:lnTo>
                  <a:close/>
                  <a:moveTo>
                    <a:pt x="60937" y="124171"/>
                  </a:moveTo>
                  <a:cubicBezTo>
                    <a:pt x="54269" y="123289"/>
                    <a:pt x="55466" y="123564"/>
                    <a:pt x="53438" y="128316"/>
                  </a:cubicBezTo>
                  <a:cubicBezTo>
                    <a:pt x="48478" y="139939"/>
                    <a:pt x="51842" y="155095"/>
                    <a:pt x="50994" y="167560"/>
                  </a:cubicBezTo>
                  <a:lnTo>
                    <a:pt x="67302" y="155303"/>
                  </a:lnTo>
                  <a:lnTo>
                    <a:pt x="60943" y="124171"/>
                  </a:lnTo>
                  <a:close/>
                  <a:moveTo>
                    <a:pt x="461409" y="307728"/>
                  </a:moveTo>
                  <a:cubicBezTo>
                    <a:pt x="456207" y="283225"/>
                    <a:pt x="442478" y="261552"/>
                    <a:pt x="436928" y="237133"/>
                  </a:cubicBezTo>
                  <a:cubicBezTo>
                    <a:pt x="432552" y="217876"/>
                    <a:pt x="436737" y="166431"/>
                    <a:pt x="405470" y="179784"/>
                  </a:cubicBezTo>
                  <a:cubicBezTo>
                    <a:pt x="398504" y="182756"/>
                    <a:pt x="390224" y="214579"/>
                    <a:pt x="391977" y="221758"/>
                  </a:cubicBezTo>
                  <a:cubicBezTo>
                    <a:pt x="397560" y="244615"/>
                    <a:pt x="442332" y="291797"/>
                    <a:pt x="461409" y="3077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4550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15D1B-542A-8A56-BA28-003BF949F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159E7CA7-6DC9-30F9-DF9D-F5850411F0F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-5400000">
            <a:off x="3928108" y="-4053841"/>
            <a:ext cx="10553700" cy="18623281"/>
            <a:chOff x="0" y="0"/>
            <a:chExt cx="13716000" cy="24384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AB104FD-A2B5-83CA-DBDB-25F5940C46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3716000" cy="24384000"/>
            </a:xfrm>
            <a:custGeom>
              <a:avLst/>
              <a:gdLst/>
              <a:ahLst/>
              <a:cxnLst/>
              <a:rect l="l" t="t" r="r" b="b"/>
              <a:pathLst>
                <a:path w="13716000" h="24384000">
                  <a:moveTo>
                    <a:pt x="0" y="0"/>
                  </a:moveTo>
                  <a:lnTo>
                    <a:pt x="13716000" y="0"/>
                  </a:lnTo>
                  <a:lnTo>
                    <a:pt x="13716000" y="24384000"/>
                  </a:lnTo>
                  <a:lnTo>
                    <a:pt x="0" y="2438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4761" r="-1476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299972-0B38-B6A5-F6F9-53320C7D6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599" y="383380"/>
            <a:ext cx="15773400" cy="2032530"/>
          </a:xfrm>
        </p:spPr>
        <p:txBody>
          <a:bodyPr>
            <a:normAutofit/>
          </a:bodyPr>
          <a:lstStyle/>
          <a:p>
            <a:r>
              <a:rPr lang="en-SG" sz="6000" b="1" dirty="0">
                <a:solidFill>
                  <a:schemeClr val="bg1"/>
                </a:solidFill>
                <a:latin typeface=" Avenir Next Arabic Bold" panose="020B0604020202020204" charset="-78"/>
                <a:cs typeface=" Avenir Next Arabic Bold" panose="020B0604020202020204" charset="-78"/>
              </a:rPr>
              <a:t>Additional Resources for Further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9DBE7-52A3-867A-C15D-7A3DDC309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Gregory, Bryan R. </a:t>
            </a:r>
            <a:r>
              <a:rPr lang="en-US" sz="4000" i="1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Longing for God in an age of discouragement: the Gospel according to Zechariah</a:t>
            </a:r>
            <a:r>
              <a:rPr lang="en-US" sz="4000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. P &amp; R Publ., 2010.</a:t>
            </a:r>
            <a:endParaRPr lang="en-SG" sz="4000" dirty="0">
              <a:solidFill>
                <a:schemeClr val="bg1"/>
              </a:solidFill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r>
              <a:rPr lang="en-SG" sz="4000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Anthony R. Petterson, ed. David W. Baker and Gordon J. Wenham, vol. 25, Apollos Old Testament Commentary (Nottingham, England; Downers Grove, IL: Apollos; InterVarsity Press, 2015)</a:t>
            </a:r>
          </a:p>
          <a:p>
            <a:r>
              <a:rPr lang="en-US" sz="4000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Andrew E. Hill, ed. David G. Firth, vol. 28, Tyndale Old Testament Commentaries (Nottingham, England: Inter-Varsity Press, 2012)</a:t>
            </a:r>
          </a:p>
          <a:p>
            <a:r>
              <a:rPr lang="en-US" sz="4000" dirty="0">
                <a:solidFill>
                  <a:schemeClr val="bg1"/>
                </a:solidFill>
                <a:latin typeface=" Avenir Next Arabic Medium" panose="020B0604020202020204" charset="-78"/>
                <a:cs typeface=" Avenir Next Arabic Medium" panose="020B0604020202020204" charset="-78"/>
              </a:rPr>
              <a:t>Mark J. Boda, The NIV Application Commentary (Grand Rapids, MI: Zondervan Publishing House, 2004)</a:t>
            </a:r>
            <a:endParaRPr lang="en-SG" sz="4000" dirty="0">
              <a:solidFill>
                <a:schemeClr val="bg1"/>
              </a:solidFill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endParaRPr lang="en-SG" sz="4000" dirty="0">
              <a:solidFill>
                <a:schemeClr val="bg1"/>
              </a:solidFill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endParaRPr lang="en-SG" sz="4000" dirty="0">
              <a:solidFill>
                <a:schemeClr val="bg1"/>
              </a:solidFill>
              <a:latin typeface=" Avenir Next Arabic Medium" panose="020B0604020202020204" charset="-78"/>
              <a:cs typeface=" Avenir Next Arabic Medium" panose="020B0604020202020204" charset="-78"/>
            </a:endParaRPr>
          </a:p>
          <a:p>
            <a:pPr marL="0" indent="0">
              <a:buNone/>
            </a:pPr>
            <a:endParaRPr lang="en-SG" sz="4000" dirty="0">
              <a:solidFill>
                <a:schemeClr val="bg1"/>
              </a:solidFill>
              <a:latin typeface=" Avenir Next Arabic Medium" panose="020B0604020202020204" charset="-78"/>
              <a:cs typeface=" Avenir Next Arabic Medium" panose="020B0604020202020204" charset="-78"/>
            </a:endParaRPr>
          </a:p>
        </p:txBody>
      </p:sp>
      <p:sp>
        <p:nvSpPr>
          <p:cNvPr id="6" name="Freeform 8" descr="Books outline">
            <a:extLst>
              <a:ext uri="{FF2B5EF4-FFF2-40B4-BE49-F238E27FC236}">
                <a16:creationId xmlns:a16="http://schemas.microsoft.com/office/drawing/2014/main" id="{2A659B57-7A55-CC5D-375D-31F7C74055EA}"/>
              </a:ext>
            </a:extLst>
          </p:cNvPr>
          <p:cNvSpPr/>
          <p:nvPr/>
        </p:nvSpPr>
        <p:spPr>
          <a:xfrm>
            <a:off x="1371600" y="942445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5801A90-AC88-A2BF-CB9E-8C0E07251807}"/>
              </a:ext>
            </a:extLst>
          </p:cNvPr>
          <p:cNvSpPr/>
          <p:nvPr/>
        </p:nvSpPr>
        <p:spPr>
          <a:xfrm>
            <a:off x="933450" y="2180902"/>
            <a:ext cx="15982950" cy="47625"/>
          </a:xfrm>
          <a:custGeom>
            <a:avLst/>
            <a:gdLst/>
            <a:ahLst/>
            <a:cxnLst/>
            <a:rect l="l" t="t" r="r" b="b"/>
            <a:pathLst>
              <a:path w="21310600" h="63500">
                <a:moveTo>
                  <a:pt x="0" y="0"/>
                </a:moveTo>
                <a:lnTo>
                  <a:pt x="21310600" y="0"/>
                </a:lnTo>
                <a:lnTo>
                  <a:pt x="21310600" y="63500"/>
                </a:lnTo>
                <a:lnTo>
                  <a:pt x="0" y="63500"/>
                </a:lnTo>
                <a:close/>
              </a:path>
            </a:pathLst>
          </a:custGeom>
          <a:solidFill>
            <a:srgbClr val="CF8741"/>
          </a:solidFill>
          <a:ln w="12700"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86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">
      <a:majorFont>
        <a:latin typeface=" Avenir Next Arabic Bold"/>
        <a:ea typeface=""/>
        <a:cs typeface=""/>
      </a:majorFont>
      <a:minorFont>
        <a:latin typeface=" Avenir Next Arabic Medium"/>
        <a:ea typeface=""/>
        <a:cs typeface="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a9b92b-d4a4-4073-8933-a23700a8b8bc">
      <Terms xmlns="http://schemas.microsoft.com/office/infopath/2007/PartnerControls"/>
    </lcf76f155ced4ddcb4097134ff3c332f>
    <TaxCatchAll xmlns="c38deafa-2afa-4821-9b46-ebe1d0511af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444FCC16F1B4093FEE91AD6D7587E" ma:contentTypeVersion="15" ma:contentTypeDescription="Create a new document." ma:contentTypeScope="" ma:versionID="7d7cd0aa029e362887ddca02552ae521">
  <xsd:schema xmlns:xsd="http://www.w3.org/2001/XMLSchema" xmlns:xs="http://www.w3.org/2001/XMLSchema" xmlns:p="http://schemas.microsoft.com/office/2006/metadata/properties" xmlns:ns2="eea9b92b-d4a4-4073-8933-a23700a8b8bc" xmlns:ns3="c38deafa-2afa-4821-9b46-ebe1d0511af9" targetNamespace="http://schemas.microsoft.com/office/2006/metadata/properties" ma:root="true" ma:fieldsID="585f2bd1917d82862f7ba597f64b4699" ns2:_="" ns3:_="">
    <xsd:import namespace="eea9b92b-d4a4-4073-8933-a23700a8b8bc"/>
    <xsd:import namespace="c38deafa-2afa-4821-9b46-ebe1d0511af9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a9b92b-d4a4-4073-8933-a23700a8b8bc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5beb9cd-130b-4777-abfe-47055f7eff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deafa-2afa-4821-9b46-ebe1d0511af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9b3d89f-b594-48ce-8f4d-b08741307a7d}" ma:internalName="TaxCatchAll" ma:showField="CatchAllData" ma:web="c38deafa-2afa-4821-9b46-ebe1d0511a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FD7166-837C-4E20-A9D6-0694DBFC45ED}">
  <ds:schemaRefs>
    <ds:schemaRef ds:uri="http://purl.org/dc/elements/1.1/"/>
    <ds:schemaRef ds:uri="c38deafa-2afa-4821-9b46-ebe1d0511af9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eea9b92b-d4a4-4073-8933-a23700a8b8bc"/>
  </ds:schemaRefs>
</ds:datastoreItem>
</file>

<file path=customXml/itemProps2.xml><?xml version="1.0" encoding="utf-8"?>
<ds:datastoreItem xmlns:ds="http://schemas.openxmlformats.org/officeDocument/2006/customXml" ds:itemID="{ED2A5DCE-841D-44AE-B6F6-331BDD2CDF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492D35-A2E5-435B-8201-7C516578B9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a9b92b-d4a4-4073-8933-a23700a8b8bc"/>
    <ds:schemaRef ds:uri="c38deafa-2afa-4821-9b46-ebe1d0511a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4173</TotalTime>
  <Words>1327</Words>
  <Application>Microsoft Office PowerPoint</Application>
  <PresentationFormat>Custom</PresentationFormat>
  <Paragraphs>141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 Avenir Next Arabic Bold</vt:lpstr>
      <vt:lpstr> Avenir Next Arabic Medium</vt:lpstr>
      <vt:lpstr>Aptos</vt:lpstr>
      <vt:lpstr>Aptos Display</vt:lpstr>
      <vt:lpstr>Arial</vt:lpstr>
      <vt:lpstr>Avenir Next Arabic Bold</vt:lpstr>
      <vt:lpstr>Courier New</vt:lpstr>
      <vt:lpstr>Noto Sans</vt:lpstr>
      <vt:lpstr>Office 2013 - 2022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Resources for Further Study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Joo Lian Tan</cp:lastModifiedBy>
  <cp:revision>41</cp:revision>
  <dcterms:created xsi:type="dcterms:W3CDTF">2025-10-16T02:42:53Z</dcterms:created>
  <dcterms:modified xsi:type="dcterms:W3CDTF">2026-03-23T02:35:08Z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0x0101009D9444FCC16F1B4093FEE91AD6D7587E</vt:lpwstr>
  </property>
  <property fmtid="{D5CDD505-2E9C-101B-9397-08002B2CF9AE}" pid="3" name="MediaServiceImageTags">
    <vt:lpwstr/>
  </property>
</Properties>
</file>