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4"/>
    <p:sldMasterId id="2147483677" r:id="rId5"/>
  </p:sldMasterIdLst>
  <p:notesMasterIdLst>
    <p:notesMasterId r:id="rId27"/>
  </p:notesMasterIdLst>
  <p:sldIdLst>
    <p:sldId id="300" r:id="rId6"/>
    <p:sldId id="301" r:id="rId7"/>
    <p:sldId id="257" r:id="rId8"/>
    <p:sldId id="272" r:id="rId9"/>
    <p:sldId id="273" r:id="rId10"/>
    <p:sldId id="304" r:id="rId11"/>
    <p:sldId id="274" r:id="rId12"/>
    <p:sldId id="275" r:id="rId13"/>
    <p:sldId id="277" r:id="rId14"/>
    <p:sldId id="278" r:id="rId15"/>
    <p:sldId id="279" r:id="rId16"/>
    <p:sldId id="282" r:id="rId17"/>
    <p:sldId id="303" r:id="rId18"/>
    <p:sldId id="284" r:id="rId19"/>
    <p:sldId id="285" r:id="rId20"/>
    <p:sldId id="280" r:id="rId21"/>
    <p:sldId id="286" r:id="rId22"/>
    <p:sldId id="287" r:id="rId23"/>
    <p:sldId id="288" r:id="rId24"/>
    <p:sldId id="302" r:id="rId25"/>
    <p:sldId id="269" r:id="rId26"/>
  </p:sldIdLst>
  <p:sldSz cx="18288000" cy="10515600"/>
  <p:notesSz cx="5143500" cy="9144000"/>
  <p:defaultTextStyle>
    <a:lvl1pPr marL="0" algn="l" defTabSz="1843430" rtl="0" eaLnBrk="1" latinLnBrk="0" hangingPunct="1">
      <a:defRPr sz="3629" kern="1200">
        <a:solidFill>
          <a:schemeClr val="tx1"/>
        </a:solidFill>
        <a:latin typeface="+mn-lt"/>
        <a:ea typeface="+mn-ea"/>
        <a:cs typeface="+mn-cs"/>
      </a:defRPr>
    </a:lvl1pPr>
    <a:lvl2pPr marL="921715" algn="l" defTabSz="1843430" rtl="0" eaLnBrk="1" latinLnBrk="0" hangingPunct="1">
      <a:defRPr sz="3629" kern="1200">
        <a:solidFill>
          <a:schemeClr val="tx1"/>
        </a:solidFill>
        <a:latin typeface="+mn-lt"/>
        <a:ea typeface="+mn-ea"/>
        <a:cs typeface="+mn-cs"/>
      </a:defRPr>
    </a:lvl2pPr>
    <a:lvl3pPr marL="1843430" algn="l" defTabSz="1843430" rtl="0" eaLnBrk="1" latinLnBrk="0" hangingPunct="1">
      <a:defRPr sz="3629" kern="1200">
        <a:solidFill>
          <a:schemeClr val="tx1"/>
        </a:solidFill>
        <a:latin typeface="+mn-lt"/>
        <a:ea typeface="+mn-ea"/>
        <a:cs typeface="+mn-cs"/>
      </a:defRPr>
    </a:lvl3pPr>
    <a:lvl4pPr marL="2765146" algn="l" defTabSz="1843430" rtl="0" eaLnBrk="1" latinLnBrk="0" hangingPunct="1">
      <a:defRPr sz="3629" kern="1200">
        <a:solidFill>
          <a:schemeClr val="tx1"/>
        </a:solidFill>
        <a:latin typeface="+mn-lt"/>
        <a:ea typeface="+mn-ea"/>
        <a:cs typeface="+mn-cs"/>
      </a:defRPr>
    </a:lvl4pPr>
    <a:lvl5pPr marL="3686861" algn="l" defTabSz="1843430" rtl="0" eaLnBrk="1" latinLnBrk="0" hangingPunct="1">
      <a:defRPr sz="3629" kern="1200">
        <a:solidFill>
          <a:schemeClr val="tx1"/>
        </a:solidFill>
        <a:latin typeface="+mn-lt"/>
        <a:ea typeface="+mn-ea"/>
        <a:cs typeface="+mn-cs"/>
      </a:defRPr>
    </a:lvl5pPr>
    <a:lvl6pPr marL="4608576" algn="l" defTabSz="1843430" rtl="0" eaLnBrk="1" latinLnBrk="0" hangingPunct="1">
      <a:defRPr sz="3629" kern="1200">
        <a:solidFill>
          <a:schemeClr val="tx1"/>
        </a:solidFill>
        <a:latin typeface="+mn-lt"/>
        <a:ea typeface="+mn-ea"/>
        <a:cs typeface="+mn-cs"/>
      </a:defRPr>
    </a:lvl6pPr>
    <a:lvl7pPr marL="5530291" algn="l" defTabSz="1843430" rtl="0" eaLnBrk="1" latinLnBrk="0" hangingPunct="1">
      <a:defRPr sz="3629" kern="1200">
        <a:solidFill>
          <a:schemeClr val="tx1"/>
        </a:solidFill>
        <a:latin typeface="+mn-lt"/>
        <a:ea typeface="+mn-ea"/>
        <a:cs typeface="+mn-cs"/>
      </a:defRPr>
    </a:lvl7pPr>
    <a:lvl8pPr marL="6452006" algn="l" defTabSz="1843430" rtl="0" eaLnBrk="1" latinLnBrk="0" hangingPunct="1">
      <a:defRPr sz="3629" kern="1200">
        <a:solidFill>
          <a:schemeClr val="tx1"/>
        </a:solidFill>
        <a:latin typeface="+mn-lt"/>
        <a:ea typeface="+mn-ea"/>
        <a:cs typeface="+mn-cs"/>
      </a:defRPr>
    </a:lvl8pPr>
    <a:lvl9pPr marL="7373722" algn="l" defTabSz="1843430" rtl="0" eaLnBrk="1" latinLnBrk="0" hangingPunct="1">
      <a:defRPr sz="362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82C50D-B6AE-D4B6-C791-2B18432F309A}" name="Benjamin Sun" initials="BS" userId="S::benjamin.sun@cefc.org.sg::fa4193ef-14b1-4f0b-b15d-a9e80fe92f6f" providerId="AD"/>
  <p188:author id="{F624E324-2263-529E-3B49-FB612A79B384}" name="Sandra Chi" initials="SC" userId="S::sandra.chi@cefc.org.sg::f96e976a-731b-4ecc-9aae-795e5b90773b" providerId="AD"/>
  <p188:author id="{E3ACF177-BF68-1ECC-202F-B1AF4DACA5F3}" name="Joo Lian Tan" initials="JT" userId="S::joolian.tan@cefc.org.sg::a30cfa90-2151-49bb-9af9-0a8be83976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0A153F-29F3-4021-9C93-888AB6DDB55A}" v="1" dt="2026-03-25T02:24:46.8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4" d="100"/>
          <a:sy n="44" d="100"/>
        </p:scale>
        <p:origin x="58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o Lian Tan" userId="a30cfa90-2151-49bb-9af9-0a8be839766d" providerId="ADAL" clId="{2D558530-5ED2-491F-B10E-CD96129F15FD}"/>
    <pc:docChg chg="modSld">
      <pc:chgData name="Joo Lian Tan" userId="a30cfa90-2151-49bb-9af9-0a8be839766d" providerId="ADAL" clId="{2D558530-5ED2-491F-B10E-CD96129F15FD}" dt="2026-03-25T02:27:10.270" v="26" actId="34135"/>
      <pc:docMkLst>
        <pc:docMk/>
      </pc:docMkLst>
      <pc:sldChg chg="modSp mod">
        <pc:chgData name="Joo Lian Tan" userId="a30cfa90-2151-49bb-9af9-0a8be839766d" providerId="ADAL" clId="{2D558530-5ED2-491F-B10E-CD96129F15FD}" dt="2026-03-25T02:24:29.697" v="2" actId="34135"/>
        <pc:sldMkLst>
          <pc:docMk/>
          <pc:sldMk cId="0" sldId="257"/>
        </pc:sldMkLst>
        <pc:spChg chg="mod">
          <ac:chgData name="Joo Lian Tan" userId="a30cfa90-2151-49bb-9af9-0a8be839766d" providerId="ADAL" clId="{2D558530-5ED2-491F-B10E-CD96129F15FD}" dt="2026-03-25T02:24:29.697" v="2" actId="34135"/>
          <ac:spMkLst>
            <pc:docMk/>
            <pc:sldMk cId="0" sldId="257"/>
            <ac:spMk id="2" creationId="{1800603A-56C7-B4DD-19FE-4DECA9EFD665}"/>
          </ac:spMkLst>
        </pc:spChg>
      </pc:sldChg>
      <pc:sldChg chg="modSp mod">
        <pc:chgData name="Joo Lian Tan" userId="a30cfa90-2151-49bb-9af9-0a8be839766d" providerId="ADAL" clId="{2D558530-5ED2-491F-B10E-CD96129F15FD}" dt="2026-03-25T02:27:10.270" v="26" actId="34135"/>
        <pc:sldMkLst>
          <pc:docMk/>
          <pc:sldMk cId="3115586978" sldId="269"/>
        </pc:sldMkLst>
        <pc:spChg chg="mod">
          <ac:chgData name="Joo Lian Tan" userId="a30cfa90-2151-49bb-9af9-0a8be839766d" providerId="ADAL" clId="{2D558530-5ED2-491F-B10E-CD96129F15FD}" dt="2026-03-25T02:27:10.270" v="26" actId="34135"/>
          <ac:spMkLst>
            <pc:docMk/>
            <pc:sldMk cId="3115586978" sldId="269"/>
            <ac:spMk id="5" creationId="{C3922467-8524-E906-DCE9-A6746973119F}"/>
          </ac:spMkLst>
        </pc:spChg>
        <pc:grpChg chg="mod">
          <ac:chgData name="Joo Lian Tan" userId="a30cfa90-2151-49bb-9af9-0a8be839766d" providerId="ADAL" clId="{2D558530-5ED2-491F-B10E-CD96129F15FD}" dt="2026-03-25T02:27:10.270" v="26" actId="34135"/>
          <ac:grpSpMkLst>
            <pc:docMk/>
            <pc:sldMk cId="3115586978" sldId="269"/>
            <ac:grpSpMk id="4" creationId="{8542C379-F04C-33D8-6BC0-B1EA4EB98C76}"/>
          </ac:grpSpMkLst>
        </pc:grpChg>
      </pc:sldChg>
      <pc:sldChg chg="modSp mod">
        <pc:chgData name="Joo Lian Tan" userId="a30cfa90-2151-49bb-9af9-0a8be839766d" providerId="ADAL" clId="{2D558530-5ED2-491F-B10E-CD96129F15FD}" dt="2026-03-25T02:24:37.112" v="3" actId="34135"/>
        <pc:sldMkLst>
          <pc:docMk/>
          <pc:sldMk cId="179846846" sldId="272"/>
        </pc:sldMkLst>
        <pc:spChg chg="mod">
          <ac:chgData name="Joo Lian Tan" userId="a30cfa90-2151-49bb-9af9-0a8be839766d" providerId="ADAL" clId="{2D558530-5ED2-491F-B10E-CD96129F15FD}" dt="2026-03-25T02:24:37.112" v="3" actId="34135"/>
          <ac:spMkLst>
            <pc:docMk/>
            <pc:sldMk cId="179846846" sldId="272"/>
            <ac:spMk id="2" creationId="{D2E90DBA-452B-89AD-0515-958DED374F45}"/>
          </ac:spMkLst>
        </pc:spChg>
      </pc:sldChg>
      <pc:sldChg chg="addSp modSp mod">
        <pc:chgData name="Joo Lian Tan" userId="a30cfa90-2151-49bb-9af9-0a8be839766d" providerId="ADAL" clId="{2D558530-5ED2-491F-B10E-CD96129F15FD}" dt="2026-03-25T02:24:53.876" v="6" actId="34135"/>
        <pc:sldMkLst>
          <pc:docMk/>
          <pc:sldMk cId="1816408653" sldId="273"/>
        </pc:sldMkLst>
        <pc:spChg chg="mod">
          <ac:chgData name="Joo Lian Tan" userId="a30cfa90-2151-49bb-9af9-0a8be839766d" providerId="ADAL" clId="{2D558530-5ED2-491F-B10E-CD96129F15FD}" dt="2026-03-25T02:24:53.876" v="6" actId="34135"/>
          <ac:spMkLst>
            <pc:docMk/>
            <pc:sldMk cId="1816408653" sldId="273"/>
            <ac:spMk id="2" creationId="{2AC295D6-24A3-ED1D-5DB5-8D3327D64B62}"/>
          </ac:spMkLst>
        </pc:spChg>
        <pc:grpChg chg="add mod ord">
          <ac:chgData name="Joo Lian Tan" userId="a30cfa90-2151-49bb-9af9-0a8be839766d" providerId="ADAL" clId="{2D558530-5ED2-491F-B10E-CD96129F15FD}" dt="2026-03-25T02:24:53.876" v="6" actId="34135"/>
          <ac:grpSpMkLst>
            <pc:docMk/>
            <pc:sldMk cId="1816408653" sldId="273"/>
            <ac:grpSpMk id="3" creationId="{AAFE819E-BFD3-42DD-D087-14CB839F1D9B}"/>
          </ac:grpSpMkLst>
        </pc:grpChg>
        <pc:picChg chg="mod">
          <ac:chgData name="Joo Lian Tan" userId="a30cfa90-2151-49bb-9af9-0a8be839766d" providerId="ADAL" clId="{2D558530-5ED2-491F-B10E-CD96129F15FD}" dt="2026-03-25T02:24:53.876" v="6" actId="34135"/>
          <ac:picMkLst>
            <pc:docMk/>
            <pc:sldMk cId="1816408653" sldId="273"/>
            <ac:picMk id="11" creationId="{BCED1E28-4FF3-DA61-9961-9A034BEE724F}"/>
          </ac:picMkLst>
        </pc:picChg>
      </pc:sldChg>
      <pc:sldChg chg="modSp mod">
        <pc:chgData name="Joo Lian Tan" userId="a30cfa90-2151-49bb-9af9-0a8be839766d" providerId="ADAL" clId="{2D558530-5ED2-491F-B10E-CD96129F15FD}" dt="2026-03-25T02:25:26.491" v="8" actId="34135"/>
        <pc:sldMkLst>
          <pc:docMk/>
          <pc:sldMk cId="2193660865" sldId="274"/>
        </pc:sldMkLst>
        <pc:spChg chg="mod">
          <ac:chgData name="Joo Lian Tan" userId="a30cfa90-2151-49bb-9af9-0a8be839766d" providerId="ADAL" clId="{2D558530-5ED2-491F-B10E-CD96129F15FD}" dt="2026-03-25T02:25:26.491" v="8" actId="34135"/>
          <ac:spMkLst>
            <pc:docMk/>
            <pc:sldMk cId="2193660865" sldId="274"/>
            <ac:spMk id="8" creationId="{C9A63107-464E-1ABD-25FE-1BB05DDC72D8}"/>
          </ac:spMkLst>
        </pc:spChg>
        <pc:grpChg chg="mod">
          <ac:chgData name="Joo Lian Tan" userId="a30cfa90-2151-49bb-9af9-0a8be839766d" providerId="ADAL" clId="{2D558530-5ED2-491F-B10E-CD96129F15FD}" dt="2026-03-25T02:25:26.491" v="8" actId="34135"/>
          <ac:grpSpMkLst>
            <pc:docMk/>
            <pc:sldMk cId="2193660865" sldId="274"/>
            <ac:grpSpMk id="4" creationId="{158351FD-39A0-1D82-16C0-B032A45C0D2D}"/>
          </ac:grpSpMkLst>
        </pc:grpChg>
      </pc:sldChg>
      <pc:sldChg chg="modSp mod">
        <pc:chgData name="Joo Lian Tan" userId="a30cfa90-2151-49bb-9af9-0a8be839766d" providerId="ADAL" clId="{2D558530-5ED2-491F-B10E-CD96129F15FD}" dt="2026-03-25T02:25:30.658" v="9" actId="34135"/>
        <pc:sldMkLst>
          <pc:docMk/>
          <pc:sldMk cId="74981609" sldId="275"/>
        </pc:sldMkLst>
        <pc:spChg chg="mod">
          <ac:chgData name="Joo Lian Tan" userId="a30cfa90-2151-49bb-9af9-0a8be839766d" providerId="ADAL" clId="{2D558530-5ED2-491F-B10E-CD96129F15FD}" dt="2026-03-25T02:25:30.658" v="9" actId="34135"/>
          <ac:spMkLst>
            <pc:docMk/>
            <pc:sldMk cId="74981609" sldId="275"/>
            <ac:spMk id="2" creationId="{568283BE-A96B-CA40-E190-8D706C6EE9B7}"/>
          </ac:spMkLst>
        </pc:spChg>
      </pc:sldChg>
      <pc:sldChg chg="modSp mod">
        <pc:chgData name="Joo Lian Tan" userId="a30cfa90-2151-49bb-9af9-0a8be839766d" providerId="ADAL" clId="{2D558530-5ED2-491F-B10E-CD96129F15FD}" dt="2026-03-25T02:25:34.272" v="10" actId="34135"/>
        <pc:sldMkLst>
          <pc:docMk/>
          <pc:sldMk cId="18948343" sldId="277"/>
        </pc:sldMkLst>
        <pc:spChg chg="mod">
          <ac:chgData name="Joo Lian Tan" userId="a30cfa90-2151-49bb-9af9-0a8be839766d" providerId="ADAL" clId="{2D558530-5ED2-491F-B10E-CD96129F15FD}" dt="2026-03-25T02:25:34.272" v="10" actId="34135"/>
          <ac:spMkLst>
            <pc:docMk/>
            <pc:sldMk cId="18948343" sldId="277"/>
            <ac:spMk id="2" creationId="{DFC993FD-53C3-75FF-8812-176AB70D805E}"/>
          </ac:spMkLst>
        </pc:spChg>
      </pc:sldChg>
      <pc:sldChg chg="modSp mod">
        <pc:chgData name="Joo Lian Tan" userId="a30cfa90-2151-49bb-9af9-0a8be839766d" providerId="ADAL" clId="{2D558530-5ED2-491F-B10E-CD96129F15FD}" dt="2026-03-25T02:25:44.310" v="12" actId="207"/>
        <pc:sldMkLst>
          <pc:docMk/>
          <pc:sldMk cId="2643946149" sldId="278"/>
        </pc:sldMkLst>
        <pc:spChg chg="mod">
          <ac:chgData name="Joo Lian Tan" userId="a30cfa90-2151-49bb-9af9-0a8be839766d" providerId="ADAL" clId="{2D558530-5ED2-491F-B10E-CD96129F15FD}" dt="2026-03-25T02:25:38.890" v="11" actId="34135"/>
          <ac:spMkLst>
            <pc:docMk/>
            <pc:sldMk cId="2643946149" sldId="278"/>
            <ac:spMk id="2" creationId="{176E6AD1-8F53-931F-D148-724CA1D96AA3}"/>
          </ac:spMkLst>
        </pc:spChg>
        <pc:spChg chg="mod">
          <ac:chgData name="Joo Lian Tan" userId="a30cfa90-2151-49bb-9af9-0a8be839766d" providerId="ADAL" clId="{2D558530-5ED2-491F-B10E-CD96129F15FD}" dt="2026-03-25T02:25:44.310" v="12" actId="207"/>
          <ac:spMkLst>
            <pc:docMk/>
            <pc:sldMk cId="2643946149" sldId="278"/>
            <ac:spMk id="7" creationId="{E4671F03-1B05-A7B4-FA17-9125290F1489}"/>
          </ac:spMkLst>
        </pc:spChg>
      </pc:sldChg>
      <pc:sldChg chg="modSp mod">
        <pc:chgData name="Joo Lian Tan" userId="a30cfa90-2151-49bb-9af9-0a8be839766d" providerId="ADAL" clId="{2D558530-5ED2-491F-B10E-CD96129F15FD}" dt="2026-03-25T02:25:58.519" v="14" actId="34135"/>
        <pc:sldMkLst>
          <pc:docMk/>
          <pc:sldMk cId="3977537704" sldId="279"/>
        </pc:sldMkLst>
        <pc:spChg chg="mod">
          <ac:chgData name="Joo Lian Tan" userId="a30cfa90-2151-49bb-9af9-0a8be839766d" providerId="ADAL" clId="{2D558530-5ED2-491F-B10E-CD96129F15FD}" dt="2026-03-25T02:25:58.519" v="14" actId="34135"/>
          <ac:spMkLst>
            <pc:docMk/>
            <pc:sldMk cId="3977537704" sldId="279"/>
            <ac:spMk id="2" creationId="{72C170F6-E46A-E725-49DB-80610D98646F}"/>
          </ac:spMkLst>
        </pc:spChg>
        <pc:spChg chg="mod">
          <ac:chgData name="Joo Lian Tan" userId="a30cfa90-2151-49bb-9af9-0a8be839766d" providerId="ADAL" clId="{2D558530-5ED2-491F-B10E-CD96129F15FD}" dt="2026-03-25T02:25:49.247" v="13" actId="207"/>
          <ac:spMkLst>
            <pc:docMk/>
            <pc:sldMk cId="3977537704" sldId="279"/>
            <ac:spMk id="7" creationId="{3FA3D879-3C0C-437D-BBD7-E3C4405F5342}"/>
          </ac:spMkLst>
        </pc:spChg>
      </pc:sldChg>
      <pc:sldChg chg="modSp mod">
        <pc:chgData name="Joo Lian Tan" userId="a30cfa90-2151-49bb-9af9-0a8be839766d" providerId="ADAL" clId="{2D558530-5ED2-491F-B10E-CD96129F15FD}" dt="2026-03-25T02:26:33.024" v="20" actId="34135"/>
        <pc:sldMkLst>
          <pc:docMk/>
          <pc:sldMk cId="2300427221" sldId="280"/>
        </pc:sldMkLst>
        <pc:spChg chg="mod">
          <ac:chgData name="Joo Lian Tan" userId="a30cfa90-2151-49bb-9af9-0a8be839766d" providerId="ADAL" clId="{2D558530-5ED2-491F-B10E-CD96129F15FD}" dt="2026-03-25T02:26:33.024" v="20" actId="34135"/>
          <ac:spMkLst>
            <pc:docMk/>
            <pc:sldMk cId="2300427221" sldId="280"/>
            <ac:spMk id="3" creationId="{DC42AA12-37E5-CA1A-1C90-F17B2F2558BA}"/>
          </ac:spMkLst>
        </pc:spChg>
      </pc:sldChg>
      <pc:sldChg chg="modSp mod">
        <pc:chgData name="Joo Lian Tan" userId="a30cfa90-2151-49bb-9af9-0a8be839766d" providerId="ADAL" clId="{2D558530-5ED2-491F-B10E-CD96129F15FD}" dt="2026-03-25T02:26:02.697" v="15" actId="34135"/>
        <pc:sldMkLst>
          <pc:docMk/>
          <pc:sldMk cId="1362996995" sldId="282"/>
        </pc:sldMkLst>
        <pc:spChg chg="mod">
          <ac:chgData name="Joo Lian Tan" userId="a30cfa90-2151-49bb-9af9-0a8be839766d" providerId="ADAL" clId="{2D558530-5ED2-491F-B10E-CD96129F15FD}" dt="2026-03-25T02:26:02.697" v="15" actId="34135"/>
          <ac:spMkLst>
            <pc:docMk/>
            <pc:sldMk cId="1362996995" sldId="282"/>
            <ac:spMk id="2" creationId="{DFCDC5C1-D6D5-6A3A-F450-CC36B5BA78DA}"/>
          </ac:spMkLst>
        </pc:spChg>
      </pc:sldChg>
      <pc:sldChg chg="modSp mod">
        <pc:chgData name="Joo Lian Tan" userId="a30cfa90-2151-49bb-9af9-0a8be839766d" providerId="ADAL" clId="{2D558530-5ED2-491F-B10E-CD96129F15FD}" dt="2026-03-25T02:26:22.247" v="18" actId="34135"/>
        <pc:sldMkLst>
          <pc:docMk/>
          <pc:sldMk cId="496707700" sldId="284"/>
        </pc:sldMkLst>
        <pc:spChg chg="mod">
          <ac:chgData name="Joo Lian Tan" userId="a30cfa90-2151-49bb-9af9-0a8be839766d" providerId="ADAL" clId="{2D558530-5ED2-491F-B10E-CD96129F15FD}" dt="2026-03-25T02:26:22.247" v="18" actId="34135"/>
          <ac:spMkLst>
            <pc:docMk/>
            <pc:sldMk cId="496707700" sldId="284"/>
            <ac:spMk id="2" creationId="{ED5EB860-6A2C-4BFB-757E-456033A016D7}"/>
          </ac:spMkLst>
        </pc:spChg>
      </pc:sldChg>
      <pc:sldChg chg="modSp mod">
        <pc:chgData name="Joo Lian Tan" userId="a30cfa90-2151-49bb-9af9-0a8be839766d" providerId="ADAL" clId="{2D558530-5ED2-491F-B10E-CD96129F15FD}" dt="2026-03-25T02:26:29.127" v="19" actId="34135"/>
        <pc:sldMkLst>
          <pc:docMk/>
          <pc:sldMk cId="2312721048" sldId="285"/>
        </pc:sldMkLst>
        <pc:spChg chg="mod">
          <ac:chgData name="Joo Lian Tan" userId="a30cfa90-2151-49bb-9af9-0a8be839766d" providerId="ADAL" clId="{2D558530-5ED2-491F-B10E-CD96129F15FD}" dt="2026-03-25T02:26:29.127" v="19" actId="34135"/>
          <ac:spMkLst>
            <pc:docMk/>
            <pc:sldMk cId="2312721048" sldId="285"/>
            <ac:spMk id="2" creationId="{46AB7B53-2978-5477-9DE9-C56C784BB758}"/>
          </ac:spMkLst>
        </pc:spChg>
      </pc:sldChg>
      <pc:sldChg chg="modSp mod">
        <pc:chgData name="Joo Lian Tan" userId="a30cfa90-2151-49bb-9af9-0a8be839766d" providerId="ADAL" clId="{2D558530-5ED2-491F-B10E-CD96129F15FD}" dt="2026-03-25T02:26:36.163" v="21" actId="34135"/>
        <pc:sldMkLst>
          <pc:docMk/>
          <pc:sldMk cId="2985914595" sldId="286"/>
        </pc:sldMkLst>
        <pc:spChg chg="mod">
          <ac:chgData name="Joo Lian Tan" userId="a30cfa90-2151-49bb-9af9-0a8be839766d" providerId="ADAL" clId="{2D558530-5ED2-491F-B10E-CD96129F15FD}" dt="2026-03-25T02:26:36.163" v="21" actId="34135"/>
          <ac:spMkLst>
            <pc:docMk/>
            <pc:sldMk cId="2985914595" sldId="286"/>
            <ac:spMk id="2" creationId="{CC1F1AAF-6DB0-621B-83BC-732E756A1240}"/>
          </ac:spMkLst>
        </pc:spChg>
      </pc:sldChg>
      <pc:sldChg chg="modSp mod">
        <pc:chgData name="Joo Lian Tan" userId="a30cfa90-2151-49bb-9af9-0a8be839766d" providerId="ADAL" clId="{2D558530-5ED2-491F-B10E-CD96129F15FD}" dt="2026-03-25T02:26:44.673" v="23" actId="34135"/>
        <pc:sldMkLst>
          <pc:docMk/>
          <pc:sldMk cId="2033411046" sldId="287"/>
        </pc:sldMkLst>
        <pc:spChg chg="mod">
          <ac:chgData name="Joo Lian Tan" userId="a30cfa90-2151-49bb-9af9-0a8be839766d" providerId="ADAL" clId="{2D558530-5ED2-491F-B10E-CD96129F15FD}" dt="2026-03-25T02:26:44.673" v="23" actId="34135"/>
          <ac:spMkLst>
            <pc:docMk/>
            <pc:sldMk cId="2033411046" sldId="287"/>
            <ac:spMk id="2" creationId="{7F2A0100-EDE8-9865-F9E8-D32D33426C43}"/>
          </ac:spMkLst>
        </pc:spChg>
        <pc:spChg chg="mod">
          <ac:chgData name="Joo Lian Tan" userId="a30cfa90-2151-49bb-9af9-0a8be839766d" providerId="ADAL" clId="{2D558530-5ED2-491F-B10E-CD96129F15FD}" dt="2026-03-25T02:26:40.899" v="22" actId="207"/>
          <ac:spMkLst>
            <pc:docMk/>
            <pc:sldMk cId="2033411046" sldId="287"/>
            <ac:spMk id="7" creationId="{8C640927-6EB0-3704-62FA-8B071620B2C4}"/>
          </ac:spMkLst>
        </pc:spChg>
      </pc:sldChg>
      <pc:sldChg chg="modSp mod">
        <pc:chgData name="Joo Lian Tan" userId="a30cfa90-2151-49bb-9af9-0a8be839766d" providerId="ADAL" clId="{2D558530-5ED2-491F-B10E-CD96129F15FD}" dt="2026-03-25T02:26:50.534" v="24" actId="34135"/>
        <pc:sldMkLst>
          <pc:docMk/>
          <pc:sldMk cId="3414550911" sldId="288"/>
        </pc:sldMkLst>
        <pc:spChg chg="mod">
          <ac:chgData name="Joo Lian Tan" userId="a30cfa90-2151-49bb-9af9-0a8be839766d" providerId="ADAL" clId="{2D558530-5ED2-491F-B10E-CD96129F15FD}" dt="2026-03-25T02:26:50.534" v="24" actId="34135"/>
          <ac:spMkLst>
            <pc:docMk/>
            <pc:sldMk cId="3414550911" sldId="288"/>
            <ac:spMk id="2" creationId="{CBB750DF-DB62-177D-79C1-D0FE47EC4ED8}"/>
          </ac:spMkLst>
        </pc:spChg>
      </pc:sldChg>
      <pc:sldChg chg="modSp mod">
        <pc:chgData name="Joo Lian Tan" userId="a30cfa90-2151-49bb-9af9-0a8be839766d" providerId="ADAL" clId="{2D558530-5ED2-491F-B10E-CD96129F15FD}" dt="2026-03-25T02:24:18.716" v="0" actId="34135"/>
        <pc:sldMkLst>
          <pc:docMk/>
          <pc:sldMk cId="2211086737" sldId="300"/>
        </pc:sldMkLst>
        <pc:spChg chg="mod">
          <ac:chgData name="Joo Lian Tan" userId="a30cfa90-2151-49bb-9af9-0a8be839766d" providerId="ADAL" clId="{2D558530-5ED2-491F-B10E-CD96129F15FD}" dt="2026-03-25T02:24:18.716" v="0" actId="34135"/>
          <ac:spMkLst>
            <pc:docMk/>
            <pc:sldMk cId="2211086737" sldId="300"/>
            <ac:spMk id="2" creationId="{00000000-0000-0000-0000-000000000000}"/>
          </ac:spMkLst>
        </pc:spChg>
      </pc:sldChg>
      <pc:sldChg chg="modSp mod">
        <pc:chgData name="Joo Lian Tan" userId="a30cfa90-2151-49bb-9af9-0a8be839766d" providerId="ADAL" clId="{2D558530-5ED2-491F-B10E-CD96129F15FD}" dt="2026-03-25T02:24:23.763" v="1" actId="34135"/>
        <pc:sldMkLst>
          <pc:docMk/>
          <pc:sldMk cId="3587714859" sldId="301"/>
        </pc:sldMkLst>
        <pc:picChg chg="mod">
          <ac:chgData name="Joo Lian Tan" userId="a30cfa90-2151-49bb-9af9-0a8be839766d" providerId="ADAL" clId="{2D558530-5ED2-491F-B10E-CD96129F15FD}" dt="2026-03-25T02:24:23.763" v="1" actId="34135"/>
          <ac:picMkLst>
            <pc:docMk/>
            <pc:sldMk cId="3587714859" sldId="301"/>
            <ac:picMk id="4" creationId="{E43CFB7F-E6E5-9552-111B-F330B5D03CF8}"/>
          </ac:picMkLst>
        </pc:picChg>
      </pc:sldChg>
      <pc:sldChg chg="modSp mod">
        <pc:chgData name="Joo Lian Tan" userId="a30cfa90-2151-49bb-9af9-0a8be839766d" providerId="ADAL" clId="{2D558530-5ED2-491F-B10E-CD96129F15FD}" dt="2026-03-25T02:26:59.383" v="25" actId="34135"/>
        <pc:sldMkLst>
          <pc:docMk/>
          <pc:sldMk cId="1372608666" sldId="302"/>
        </pc:sldMkLst>
        <pc:spChg chg="mod">
          <ac:chgData name="Joo Lian Tan" userId="a30cfa90-2151-49bb-9af9-0a8be839766d" providerId="ADAL" clId="{2D558530-5ED2-491F-B10E-CD96129F15FD}" dt="2026-03-25T02:26:59.383" v="25" actId="34135"/>
          <ac:spMkLst>
            <pc:docMk/>
            <pc:sldMk cId="1372608666" sldId="302"/>
            <ac:spMk id="2" creationId="{2F85669F-1B11-7295-2EF6-B1F01F1A42D7}"/>
          </ac:spMkLst>
        </pc:spChg>
      </pc:sldChg>
      <pc:sldChg chg="modSp mod">
        <pc:chgData name="Joo Lian Tan" userId="a30cfa90-2151-49bb-9af9-0a8be839766d" providerId="ADAL" clId="{2D558530-5ED2-491F-B10E-CD96129F15FD}" dt="2026-03-25T02:26:11.461" v="17" actId="207"/>
        <pc:sldMkLst>
          <pc:docMk/>
          <pc:sldMk cId="3957235911" sldId="303"/>
        </pc:sldMkLst>
        <pc:spChg chg="mod">
          <ac:chgData name="Joo Lian Tan" userId="a30cfa90-2151-49bb-9af9-0a8be839766d" providerId="ADAL" clId="{2D558530-5ED2-491F-B10E-CD96129F15FD}" dt="2026-03-25T02:26:08.162" v="16" actId="34135"/>
          <ac:spMkLst>
            <pc:docMk/>
            <pc:sldMk cId="3957235911" sldId="303"/>
            <ac:spMk id="2" creationId="{9C1D3E4D-7D95-81F6-4047-2FFFB161B7AF}"/>
          </ac:spMkLst>
        </pc:spChg>
        <pc:spChg chg="mod">
          <ac:chgData name="Joo Lian Tan" userId="a30cfa90-2151-49bb-9af9-0a8be839766d" providerId="ADAL" clId="{2D558530-5ED2-491F-B10E-CD96129F15FD}" dt="2026-03-25T02:26:11.461" v="17" actId="207"/>
          <ac:spMkLst>
            <pc:docMk/>
            <pc:sldMk cId="3957235911" sldId="303"/>
            <ac:spMk id="7" creationId="{D157EF49-84CF-DA75-8CCB-F9B6D4775E1B}"/>
          </ac:spMkLst>
        </pc:spChg>
      </pc:sldChg>
      <pc:sldChg chg="modSp mod">
        <pc:chgData name="Joo Lian Tan" userId="a30cfa90-2151-49bb-9af9-0a8be839766d" providerId="ADAL" clId="{2D558530-5ED2-491F-B10E-CD96129F15FD}" dt="2026-03-25T02:25:20.434" v="7" actId="34135"/>
        <pc:sldMkLst>
          <pc:docMk/>
          <pc:sldMk cId="2761065484" sldId="304"/>
        </pc:sldMkLst>
        <pc:spChg chg="mod">
          <ac:chgData name="Joo Lian Tan" userId="a30cfa90-2151-49bb-9af9-0a8be839766d" providerId="ADAL" clId="{2D558530-5ED2-491F-B10E-CD96129F15FD}" dt="2026-03-25T02:25:20.434" v="7" actId="34135"/>
          <ac:spMkLst>
            <pc:docMk/>
            <pc:sldMk cId="2761065484" sldId="304"/>
            <ac:spMk id="8" creationId="{CB938C9F-3163-1916-F42E-D1D24E3ED026}"/>
          </ac:spMkLst>
        </pc:spChg>
        <pc:grpChg chg="mod">
          <ac:chgData name="Joo Lian Tan" userId="a30cfa90-2151-49bb-9af9-0a8be839766d" providerId="ADAL" clId="{2D558530-5ED2-491F-B10E-CD96129F15FD}" dt="2026-03-25T02:25:20.434" v="7" actId="34135"/>
          <ac:grpSpMkLst>
            <pc:docMk/>
            <pc:sldMk cId="2761065484" sldId="304"/>
            <ac:grpSpMk id="7" creationId="{0703A98D-FF82-7D45-CE7C-09186FAF67D7}"/>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9745277"/>
      </p:ext>
    </p:extLst>
  </p:cSld>
  <p:clrMap bg1="lt1" tx1="dk1" bg2="lt2" tx2="dk2" accent1="accent1" accent2="accent2" accent3="accent3" accent4="accent4" accent5="accent5" accent6="accent6" hlink="hlink" folHlink="folHlink"/>
  <p:notesStyle>
    <a:lvl1pPr marL="0" algn="l" defTabSz="1843430" rtl="0" eaLnBrk="1" latinLnBrk="0" hangingPunct="1">
      <a:defRPr sz="2419" kern="1200">
        <a:solidFill>
          <a:schemeClr val="tx1"/>
        </a:solidFill>
        <a:latin typeface="+mn-lt"/>
        <a:ea typeface="+mn-ea"/>
        <a:cs typeface="+mn-cs"/>
      </a:defRPr>
    </a:lvl1pPr>
    <a:lvl2pPr marL="921715" algn="l" defTabSz="1843430" rtl="0" eaLnBrk="1" latinLnBrk="0" hangingPunct="1">
      <a:defRPr sz="2419" kern="1200">
        <a:solidFill>
          <a:schemeClr val="tx1"/>
        </a:solidFill>
        <a:latin typeface="+mn-lt"/>
        <a:ea typeface="+mn-ea"/>
        <a:cs typeface="+mn-cs"/>
      </a:defRPr>
    </a:lvl2pPr>
    <a:lvl3pPr marL="1843430" algn="l" defTabSz="1843430" rtl="0" eaLnBrk="1" latinLnBrk="0" hangingPunct="1">
      <a:defRPr sz="2419" kern="1200">
        <a:solidFill>
          <a:schemeClr val="tx1"/>
        </a:solidFill>
        <a:latin typeface="+mn-lt"/>
        <a:ea typeface="+mn-ea"/>
        <a:cs typeface="+mn-cs"/>
      </a:defRPr>
    </a:lvl3pPr>
    <a:lvl4pPr marL="2765146" algn="l" defTabSz="1843430" rtl="0" eaLnBrk="1" latinLnBrk="0" hangingPunct="1">
      <a:defRPr sz="2419" kern="1200">
        <a:solidFill>
          <a:schemeClr val="tx1"/>
        </a:solidFill>
        <a:latin typeface="+mn-lt"/>
        <a:ea typeface="+mn-ea"/>
        <a:cs typeface="+mn-cs"/>
      </a:defRPr>
    </a:lvl4pPr>
    <a:lvl5pPr marL="3686861" algn="l" defTabSz="1843430" rtl="0" eaLnBrk="1" latinLnBrk="0" hangingPunct="1">
      <a:defRPr sz="2419" kern="1200">
        <a:solidFill>
          <a:schemeClr val="tx1"/>
        </a:solidFill>
        <a:latin typeface="+mn-lt"/>
        <a:ea typeface="+mn-ea"/>
        <a:cs typeface="+mn-cs"/>
      </a:defRPr>
    </a:lvl5pPr>
    <a:lvl6pPr marL="4608576" algn="l" defTabSz="1843430" rtl="0" eaLnBrk="1" latinLnBrk="0" hangingPunct="1">
      <a:defRPr sz="2419" kern="1200">
        <a:solidFill>
          <a:schemeClr val="tx1"/>
        </a:solidFill>
        <a:latin typeface="+mn-lt"/>
        <a:ea typeface="+mn-ea"/>
        <a:cs typeface="+mn-cs"/>
      </a:defRPr>
    </a:lvl6pPr>
    <a:lvl7pPr marL="5530291" algn="l" defTabSz="1843430" rtl="0" eaLnBrk="1" latinLnBrk="0" hangingPunct="1">
      <a:defRPr sz="2419" kern="1200">
        <a:solidFill>
          <a:schemeClr val="tx1"/>
        </a:solidFill>
        <a:latin typeface="+mn-lt"/>
        <a:ea typeface="+mn-ea"/>
        <a:cs typeface="+mn-cs"/>
      </a:defRPr>
    </a:lvl7pPr>
    <a:lvl8pPr marL="6452006" algn="l" defTabSz="1843430" rtl="0" eaLnBrk="1" latinLnBrk="0" hangingPunct="1">
      <a:defRPr sz="2419" kern="1200">
        <a:solidFill>
          <a:schemeClr val="tx1"/>
        </a:solidFill>
        <a:latin typeface="+mn-lt"/>
        <a:ea typeface="+mn-ea"/>
        <a:cs typeface="+mn-cs"/>
      </a:defRPr>
    </a:lvl8pPr>
    <a:lvl9pPr marL="7373722" algn="l" defTabSz="1843430" rtl="0" eaLnBrk="1" latinLnBrk="0" hangingPunct="1">
      <a:defRPr sz="241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25" y="1143000"/>
            <a:ext cx="536575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88F69B-EB97-41DD-8A1B-EEB11D542B15}" type="slidenum">
              <a:rPr lang="en-SG" smtClean="0"/>
              <a:t>2</a:t>
            </a:fld>
            <a:endParaRPr lang="en-SG"/>
          </a:p>
        </p:txBody>
      </p:sp>
    </p:spTree>
    <p:extLst>
      <p:ext uri="{BB962C8B-B14F-4D97-AF65-F5344CB8AC3E}">
        <p14:creationId xmlns:p14="http://schemas.microsoft.com/office/powerpoint/2010/main" val="2183893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endParaRPr lang="en-SG" b="0" u="none"/>
          </a:p>
          <a:p>
            <a:pPr marL="171450" indent="-171450">
              <a:buFont typeface="Arial" panose="020B0604020202020204" pitchFamily="34" charset="0"/>
              <a:buChar char="•"/>
            </a:pPr>
            <a:r>
              <a:rPr lang="en-SG" b="0" u="none"/>
              <a:t>This is a fun way for CG members to get to know one another better</a:t>
            </a:r>
            <a:endParaRPr lang="en-SG" b="1" u="none"/>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C3A21-85B7-7876-5F9A-C48B123AE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038B6E-FF7C-47DB-81DA-29D5D5B317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E7150-7389-12C1-390D-9418768640F3}"/>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15-20min</a:t>
            </a:r>
          </a:p>
          <a:p>
            <a:pPr marL="171450" indent="-171450">
              <a:buFont typeface="Arial" panose="020B0604020202020204" pitchFamily="34" charset="0"/>
              <a:buChar char="•"/>
            </a:pPr>
            <a:r>
              <a:rPr lang="en-SG" u="none"/>
              <a:t>Tip: as the Spirit leads you, have a short time after worship for people to respond to God in prayer.</a:t>
            </a:r>
            <a:endParaRPr lang="en-SG" u="sng"/>
          </a:p>
        </p:txBody>
      </p:sp>
      <p:sp>
        <p:nvSpPr>
          <p:cNvPr id="4" name="Slide Number Placeholder 3">
            <a:extLst>
              <a:ext uri="{FF2B5EF4-FFF2-40B4-BE49-F238E27FC236}">
                <a16:creationId xmlns:a16="http://schemas.microsoft.com/office/drawing/2014/main" id="{1685BED6-9CBF-ADC6-4132-605172123E1E}"/>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205681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EF40A-BB76-92BB-A0D2-E1F2CAE20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AD140-C00F-59F1-AC58-22DC01ED3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CF867-354F-3406-749B-91DDE84242BB}"/>
              </a:ext>
            </a:extLst>
          </p:cNvPr>
          <p:cNvSpPr>
            <a:spLocks noGrp="1"/>
          </p:cNvSpPr>
          <p:nvPr>
            <p:ph type="body" idx="1"/>
          </p:nvPr>
        </p:nvSpPr>
        <p:spPr/>
        <p:txBody>
          <a:bodyPr/>
          <a:lstStyle/>
          <a:p>
            <a:r>
              <a:rPr lang="en-US" b="0" i="0" u="sng" kern="1200">
                <a:solidFill>
                  <a:schemeClr val="tx1"/>
                </a:solidFill>
                <a:effectLst/>
              </a:rPr>
              <a:t>Facilitators’ Notes:</a:t>
            </a:r>
            <a:r>
              <a:rPr lang="en-US" u="sng"/>
              <a:t> </a:t>
            </a:r>
            <a:endParaRPr lang="en-US">
              <a:ea typeface="+mn-ea"/>
              <a:cs typeface="+mn-cs"/>
            </a:endParaRPr>
          </a:p>
          <a:p>
            <a:r>
              <a:rPr lang="en-US" sz="2400" dirty="0"/>
              <a:t> </a:t>
            </a:r>
          </a:p>
          <a:p>
            <a:r>
              <a:rPr lang="en-US" b="0" i="0" u="none" strike="noStrike" kern="1200">
                <a:solidFill>
                  <a:schemeClr val="tx1"/>
                </a:solidFill>
                <a:effectLst/>
              </a:rPr>
              <a:t>This slide is used by the preachers </a:t>
            </a:r>
            <a:r>
              <a:rPr lang="en-US"/>
              <a:t>for related </a:t>
            </a:r>
            <a:r>
              <a:rPr lang="en-US" b="0" i="0" u="none" strike="noStrike" kern="1200">
                <a:solidFill>
                  <a:schemeClr val="tx1"/>
                </a:solidFill>
                <a:effectLst/>
              </a:rPr>
              <a:t>sermons. For reference only.</a:t>
            </a:r>
            <a:endParaRPr lang="en-US"/>
          </a:p>
          <a:p>
            <a:endParaRPr lang="en-US" sz="2400" b="0" i="0" kern="1200" dirty="0">
              <a:solidFill>
                <a:schemeClr val="tx1"/>
              </a:solidFill>
              <a:effectLst/>
              <a:latin typeface="+mn-lt"/>
            </a:endParaRPr>
          </a:p>
          <a:p>
            <a:pPr marL="0" indent="0">
              <a:buFont typeface="Arial" panose="020B0604020202020204" pitchFamily="34" charset="0"/>
              <a:buNone/>
            </a:pPr>
            <a:endParaRPr lang="en-SG" u="sng"/>
          </a:p>
        </p:txBody>
      </p:sp>
      <p:sp>
        <p:nvSpPr>
          <p:cNvPr id="4" name="Slide Number Placeholder 3">
            <a:extLst>
              <a:ext uri="{FF2B5EF4-FFF2-40B4-BE49-F238E27FC236}">
                <a16:creationId xmlns:a16="http://schemas.microsoft.com/office/drawing/2014/main" id="{3B44DB03-E53A-D35B-E3EB-14F928FC1625}"/>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408792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D2CEC-A73E-16B7-F6C1-889D3BEA7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86068-8520-8D63-7267-E5641E73E9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E6C1E3-8B99-4CFC-9AC8-811A5192ADA2}"/>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3min</a:t>
            </a:r>
          </a:p>
          <a:p>
            <a:pPr marL="171450" indent="-171450">
              <a:buFont typeface="Arial" panose="020B0604020202020204" pitchFamily="34" charset="0"/>
              <a:buChar char="•"/>
            </a:pPr>
            <a:r>
              <a:rPr lang="en-SG" u="none"/>
              <a:t>Read out – from slide 5 to 7. Take turns in the CG to read this out.</a:t>
            </a:r>
          </a:p>
          <a:p>
            <a:pPr marL="171450" indent="-171450">
              <a:buFont typeface="Arial" panose="020B0604020202020204" pitchFamily="34" charset="0"/>
              <a:buChar char="•"/>
            </a:pPr>
            <a:endParaRPr lang="en-SG" u="none"/>
          </a:p>
          <a:p>
            <a:pPr marL="0" indent="0">
              <a:buFont typeface="Arial" panose="020B0604020202020204" pitchFamily="34" charset="0"/>
              <a:buNone/>
            </a:pPr>
            <a:r>
              <a:rPr lang="en-SG" u="none"/>
              <a:t>* “fourth day of the ninth month (Kislev)” – Kislev is around Nov-Dec period. Enduring Word Commentary writes: “</a:t>
            </a:r>
            <a:r>
              <a:rPr lang="en-US" u="none"/>
              <a:t>On December 4, 518 B.C. a delegation came to Jerusalem with a question about fasting. At this point, the temple was somewhere around halfway completed.”</a:t>
            </a:r>
            <a:endParaRPr lang="en-SG" u="none"/>
          </a:p>
          <a:p>
            <a:pPr marL="171450" indent="-171450">
              <a:buFont typeface="Arial" panose="020B0604020202020204" pitchFamily="34" charset="0"/>
              <a:buChar char="•"/>
            </a:pPr>
            <a:endParaRPr lang="en-SG" u="sng"/>
          </a:p>
        </p:txBody>
      </p:sp>
      <p:sp>
        <p:nvSpPr>
          <p:cNvPr id="4" name="Slide Number Placeholder 3">
            <a:extLst>
              <a:ext uri="{FF2B5EF4-FFF2-40B4-BE49-F238E27FC236}">
                <a16:creationId xmlns:a16="http://schemas.microsoft.com/office/drawing/2014/main" id="{BE0013D1-FCFE-2B0B-242F-7D3388E30887}"/>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723858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E69FA-7CC7-E95B-94CA-BEE3F1B98C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FF439B-CC5A-6E11-E193-E5FE722069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36EE37-3DEC-1705-FA0D-41B506D9424B}"/>
              </a:ext>
            </a:extLst>
          </p:cNvPr>
          <p:cNvSpPr>
            <a:spLocks noGrp="1"/>
          </p:cNvSpPr>
          <p:nvPr>
            <p:ph type="body" idx="1"/>
          </p:nvPr>
        </p:nvSpPr>
        <p:spPr/>
        <p:txBody>
          <a:bodyPr/>
          <a:lstStyle/>
          <a:p>
            <a:r>
              <a:rPr lang="en-SG" u="sng"/>
              <a:t>Facilitator Notes</a:t>
            </a:r>
            <a:endParaRPr lang="en-SG" u="none"/>
          </a:p>
          <a:p>
            <a:endParaRPr lang="en-SG" u="none"/>
          </a:p>
          <a:p>
            <a:pPr marL="171450" indent="-171450">
              <a:buFont typeface="Arial" panose="020B0604020202020204" pitchFamily="34" charset="0"/>
              <a:buChar char="•"/>
            </a:pPr>
            <a:r>
              <a:rPr lang="en-SG" u="none"/>
              <a:t>Time allocated: </a:t>
            </a:r>
            <a:r>
              <a:rPr lang="en-SG" b="1" u="none"/>
              <a:t>3min</a:t>
            </a:r>
          </a:p>
          <a:p>
            <a:pPr marL="171450" indent="-171450">
              <a:buFont typeface="Arial" panose="020B0604020202020204" pitchFamily="34" charset="0"/>
              <a:buChar char="•"/>
            </a:pPr>
            <a:r>
              <a:rPr lang="en-SG" u="none"/>
              <a:t>Read out – from slide 5 to 7. Take turns in the CG to read this out.</a:t>
            </a:r>
            <a:endParaRPr lang="en-SG" u="sng"/>
          </a:p>
        </p:txBody>
      </p:sp>
      <p:sp>
        <p:nvSpPr>
          <p:cNvPr id="4" name="Slide Number Placeholder 3">
            <a:extLst>
              <a:ext uri="{FF2B5EF4-FFF2-40B4-BE49-F238E27FC236}">
                <a16:creationId xmlns:a16="http://schemas.microsoft.com/office/drawing/2014/main" id="{AA52EBB8-DDB9-C2DE-6F71-29C508B94288}"/>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442828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53248-3CAE-8440-59A2-5F91E914B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526FA4-8F09-45F9-BBFD-C5FA66A866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ACE6F7-B736-0148-3A63-91CA29302CB5}"/>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3min</a:t>
            </a:r>
          </a:p>
          <a:p>
            <a:pPr marL="171450" indent="-171450">
              <a:buFont typeface="Arial" panose="020B0604020202020204" pitchFamily="34" charset="0"/>
              <a:buChar char="•"/>
            </a:pPr>
            <a:r>
              <a:rPr lang="en-SG" u="none"/>
              <a:t>Read out – from slide 5 to 7. Take turns in the CG to read this out.</a:t>
            </a:r>
            <a:endParaRPr lang="en-SG" u="sng"/>
          </a:p>
        </p:txBody>
      </p:sp>
      <p:sp>
        <p:nvSpPr>
          <p:cNvPr id="4" name="Slide Number Placeholder 3">
            <a:extLst>
              <a:ext uri="{FF2B5EF4-FFF2-40B4-BE49-F238E27FC236}">
                <a16:creationId xmlns:a16="http://schemas.microsoft.com/office/drawing/2014/main" id="{710A93A2-53F2-7766-EBE5-8B2731A94C43}"/>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19926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580AE-1BBB-688F-AE46-3D6C34C3D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AA609-2B8B-9097-C598-1991AFEBC2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517CD4-674F-41B4-28CD-FC5DF0FDA33F}"/>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endParaRPr lang="en-SG" b="0" u="none"/>
          </a:p>
          <a:p>
            <a:pPr marL="171450" indent="-171450">
              <a:buFont typeface="Arial" panose="020B0604020202020204" pitchFamily="34" charset="0"/>
              <a:buChar char="•"/>
            </a:pPr>
            <a:r>
              <a:rPr lang="en-SG" b="0" u="none"/>
              <a:t>Answers are mostly found directly in the text itself</a:t>
            </a:r>
          </a:p>
          <a:p>
            <a:pPr marL="171450" indent="-171450">
              <a:buFont typeface="Arial" panose="020B0604020202020204" pitchFamily="34" charset="0"/>
              <a:buChar char="•"/>
            </a:pPr>
            <a:r>
              <a:rPr lang="en-SG" b="0" u="none"/>
              <a:t>Try to give CG members (especially those who are more shy) an opportunity to answer</a:t>
            </a:r>
          </a:p>
          <a:p>
            <a:pPr marL="171450" indent="-171450">
              <a:buFont typeface="Arial" panose="020B0604020202020204" pitchFamily="34" charset="0"/>
              <a:buChar char="•"/>
            </a:pPr>
            <a:r>
              <a:rPr lang="en-SG" b="0" u="none"/>
              <a:t>For question 2, give some time for people to share their personal reflections and applications</a:t>
            </a:r>
          </a:p>
        </p:txBody>
      </p:sp>
      <p:sp>
        <p:nvSpPr>
          <p:cNvPr id="4" name="Slide Number Placeholder 3">
            <a:extLst>
              <a:ext uri="{FF2B5EF4-FFF2-40B4-BE49-F238E27FC236}">
                <a16:creationId xmlns:a16="http://schemas.microsoft.com/office/drawing/2014/main" id="{4C6A44D7-DA60-208B-83A3-2A111B431B73}"/>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764609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93C56-211D-B0D6-745C-EA79EC8A12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F8BED9-889E-E2C3-F518-C39DBBFAC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DB8407-0FA1-C6FD-BC49-978CA2D3E9E2}"/>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AA471DAB-040B-8C47-2B38-E7F7CD09EB9F}"/>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643727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C93AC-FB9D-CFB2-1205-B0B0807268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38E53-F923-27F5-A45C-6254AD938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670C6A-428B-D66E-5169-A2551B0F631C}"/>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4EBA7ACD-9BFC-0581-7D2A-13F844DDE02A}"/>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546689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18DBE-3DBA-1207-4CAC-FD98E10CE0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ACE2B-422E-B20F-8D4E-4196D4AFE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9B7DC3-377B-8C74-8397-69B568FAD582}"/>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endParaRPr lang="en-SG" b="0" u="none"/>
          </a:p>
          <a:p>
            <a:pPr marL="171450" indent="-171450">
              <a:buFont typeface="Arial" panose="020B0604020202020204" pitchFamily="34" charset="0"/>
              <a:buChar char="•"/>
            </a:pPr>
            <a:r>
              <a:rPr lang="en-SG" b="0" u="none"/>
              <a:t>Answers are mostly found directly in the text itself</a:t>
            </a:r>
          </a:p>
          <a:p>
            <a:pPr marL="171450" indent="-171450">
              <a:buFont typeface="Arial" panose="020B0604020202020204" pitchFamily="34" charset="0"/>
              <a:buChar char="•"/>
            </a:pPr>
            <a:r>
              <a:rPr lang="en-SG" b="0" u="none"/>
              <a:t>Try to give CG members (especially those who are more shy) an opportunity to answer</a:t>
            </a:r>
          </a:p>
          <a:p>
            <a:pPr marL="171450" indent="-171450">
              <a:buFont typeface="Arial" panose="020B0604020202020204" pitchFamily="34" charset="0"/>
              <a:buChar char="•"/>
            </a:pPr>
            <a:r>
              <a:rPr lang="en-SG" b="0" u="none"/>
              <a:t>For question 2, give some time for people to share their personal reflections and applications</a:t>
            </a:r>
          </a:p>
        </p:txBody>
      </p:sp>
      <p:sp>
        <p:nvSpPr>
          <p:cNvPr id="4" name="Slide Number Placeholder 3">
            <a:extLst>
              <a:ext uri="{FF2B5EF4-FFF2-40B4-BE49-F238E27FC236}">
                <a16:creationId xmlns:a16="http://schemas.microsoft.com/office/drawing/2014/main" id="{87660D2E-1E5E-8063-7519-529D8EF92A15}"/>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518727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74620-DA08-021F-1EA8-9D12DFB22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26D1FF-EEBF-3EFC-5E8D-8659C62E9A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ACC855-B195-C17C-87C5-E8C96FA82C25}"/>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BEE9C254-EBCC-D33F-6ACE-5F0FF663E5D0}"/>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789587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6FD87-D7B5-886B-0B77-6272B614D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E3041-3C82-60D3-A185-CEF513C32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B4D005-A3F6-E00F-629C-E59DB824C195}"/>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endParaRPr lang="en-SG" b="0" u="none"/>
          </a:p>
          <a:p>
            <a:pPr marL="171450" indent="-171450">
              <a:buFont typeface="Arial" panose="020B0604020202020204" pitchFamily="34" charset="0"/>
              <a:buChar char="•"/>
            </a:pPr>
            <a:r>
              <a:rPr lang="en-SG" b="0" u="none"/>
              <a:t>Answers are mostly found directly in the text itself</a:t>
            </a:r>
          </a:p>
          <a:p>
            <a:pPr marL="171450" indent="-171450">
              <a:buFont typeface="Arial" panose="020B0604020202020204" pitchFamily="34" charset="0"/>
              <a:buChar char="•"/>
            </a:pPr>
            <a:r>
              <a:rPr lang="en-SG" b="0" u="none"/>
              <a:t>Try to give CG members (especially those who are more shy) an opportunity to answer</a:t>
            </a:r>
          </a:p>
          <a:p>
            <a:pPr marL="171450" indent="-171450">
              <a:buFont typeface="Arial" panose="020B0604020202020204" pitchFamily="34" charset="0"/>
              <a:buChar char="•"/>
            </a:pPr>
            <a:r>
              <a:rPr lang="en-SG" sz="2400" b="0" u="none"/>
              <a:t>For question </a:t>
            </a:r>
            <a:r>
              <a:rPr lang="en-SG" sz="2400"/>
              <a:t>6</a:t>
            </a:r>
            <a:r>
              <a:rPr lang="en-SG" sz="2400" b="0" u="none"/>
              <a:t>, give some time for people to share their personal reflections and applications</a:t>
            </a:r>
            <a:r>
              <a:rPr lang="en-SG" sz="2400"/>
              <a:t>. If they can't think of anything, can read the quote by Keller on slide 15 and ask them for their thoughts on this.</a:t>
            </a:r>
            <a:endParaRPr lang="en-SG" sz="2400" b="0" u="none"/>
          </a:p>
        </p:txBody>
      </p:sp>
      <p:sp>
        <p:nvSpPr>
          <p:cNvPr id="4" name="Slide Number Placeholder 3">
            <a:extLst>
              <a:ext uri="{FF2B5EF4-FFF2-40B4-BE49-F238E27FC236}">
                <a16:creationId xmlns:a16="http://schemas.microsoft.com/office/drawing/2014/main" id="{4D43C692-2338-6E87-7594-1BA174431EE5}"/>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329418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D7AC1-7302-D43C-EDE4-0077042DD2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F9D4C-BB29-AD0E-DC8E-5D5E06F488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CB4BDD-4639-7947-208C-0CAF6A858E8F}"/>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3D298D9A-AD28-0BA3-7D90-23070D9BCA9D}"/>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159684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125" y="1143000"/>
            <a:ext cx="536575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b="0" u="sng"/>
              <a:t>Facilitators’ Notes:</a:t>
            </a:r>
          </a:p>
          <a:p>
            <a:pPr marL="0" indent="0">
              <a:buFont typeface="Arial" panose="020B0604020202020204" pitchFamily="34" charset="0"/>
              <a:buNone/>
            </a:pPr>
            <a:r>
              <a:rPr lang="en-US" b="0" u="none"/>
              <a:t>- Can invite a member to read the quote out</a:t>
            </a:r>
          </a:p>
        </p:txBody>
      </p:sp>
    </p:spTree>
    <p:extLst>
      <p:ext uri="{BB962C8B-B14F-4D97-AF65-F5344CB8AC3E}">
        <p14:creationId xmlns:p14="http://schemas.microsoft.com/office/powerpoint/2010/main" val="2995192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C5083-F6AB-E457-E07C-694ABAA8B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35907-8055-E830-AFCC-81A30B0D4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35BF3-7200-97AB-E8BC-AC466D366AE8}"/>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10min</a:t>
            </a:r>
            <a:endParaRPr lang="en-SG" b="0" u="none"/>
          </a:p>
          <a:p>
            <a:pPr marL="171450" indent="-171450">
              <a:buFont typeface="Arial" panose="020B0604020202020204" pitchFamily="34" charset="0"/>
              <a:buChar char="•"/>
            </a:pPr>
            <a:r>
              <a:rPr lang="en-SG" b="0" u="none"/>
              <a:t>Answers are mostly found directly in the text itself</a:t>
            </a:r>
          </a:p>
          <a:p>
            <a:pPr marL="171450" indent="-171450">
              <a:buFont typeface="Arial" panose="020B0604020202020204" pitchFamily="34" charset="0"/>
              <a:buChar char="•"/>
            </a:pPr>
            <a:r>
              <a:rPr lang="en-SG" b="0" u="none"/>
              <a:t>Try to give CG members (especially those who are more shy) an opportunity to answer</a:t>
            </a:r>
          </a:p>
          <a:p>
            <a:endParaRPr lang="en-SG" sz="2400" b="0" u="none"/>
          </a:p>
        </p:txBody>
      </p:sp>
      <p:sp>
        <p:nvSpPr>
          <p:cNvPr id="4" name="Slide Number Placeholder 3">
            <a:extLst>
              <a:ext uri="{FF2B5EF4-FFF2-40B4-BE49-F238E27FC236}">
                <a16:creationId xmlns:a16="http://schemas.microsoft.com/office/drawing/2014/main" id="{A394F743-E646-36C5-22F8-24B9B173C6BD}"/>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579607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38F13-15F6-6CD9-499E-E8914CFCC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39C7D-5CE1-310E-3A28-C8702A6A65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BBD4E-18BF-EC65-D681-0591149CAD7C}"/>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when the CG is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FA9AB6D3-192F-2A19-E667-00497571FAB4}"/>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801322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A43E8-D527-6B26-F86F-4F24D85FB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338D7-D42C-B078-CD2A-AF7F765D8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54440B-C8C7-34FE-ED91-4FEBDFFCFBBD}"/>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20min</a:t>
            </a:r>
            <a:endParaRPr lang="en-SG" b="0" u="none"/>
          </a:p>
          <a:p>
            <a:pPr marL="171450" indent="-171450">
              <a:buFont typeface="Arial" panose="020B0604020202020204" pitchFamily="34" charset="0"/>
              <a:buChar char="•"/>
            </a:pPr>
            <a:r>
              <a:rPr lang="en-SG" b="0" u="none"/>
              <a:t>Take the time to share and process so that the study is not just informational but transformational!</a:t>
            </a:r>
            <a:endParaRPr lang="en-SG" b="1" u="sng"/>
          </a:p>
        </p:txBody>
      </p:sp>
      <p:sp>
        <p:nvSpPr>
          <p:cNvPr id="4" name="Slide Number Placeholder 3">
            <a:extLst>
              <a:ext uri="{FF2B5EF4-FFF2-40B4-BE49-F238E27FC236}">
                <a16:creationId xmlns:a16="http://schemas.microsoft.com/office/drawing/2014/main" id="{9B664E1B-92B5-DE4C-0355-10D5FC08D768}"/>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783644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FA0C2-1F4F-D225-08A4-7C7DF3C649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ADF11-71D4-3265-CDD0-C9E31A7B01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444FB1-15D6-7846-817F-4FD9436DD0CB}"/>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20min</a:t>
            </a:r>
            <a:endParaRPr lang="en-SG" b="0" u="none"/>
          </a:p>
          <a:p>
            <a:pPr marL="171450" indent="-171450">
              <a:buFont typeface="Arial" panose="020B0604020202020204" pitchFamily="34" charset="0"/>
              <a:buChar char="•"/>
            </a:pPr>
            <a:r>
              <a:rPr lang="en-SG" b="0" u="none"/>
              <a:t>Take the time to share and process so that the study is not just informational but transformational!</a:t>
            </a:r>
            <a:endParaRPr lang="en-SG" b="1" u="sng"/>
          </a:p>
        </p:txBody>
      </p:sp>
      <p:sp>
        <p:nvSpPr>
          <p:cNvPr id="4" name="Slide Number Placeholder 3">
            <a:extLst>
              <a:ext uri="{FF2B5EF4-FFF2-40B4-BE49-F238E27FC236}">
                <a16:creationId xmlns:a16="http://schemas.microsoft.com/office/drawing/2014/main" id="{66E630DE-EB80-5B41-DB2C-8E7720EB141D}"/>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614927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80B10-569B-92AE-6582-BB37CA221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B9BB3-6B89-B883-9F8F-FE7D56E94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9F1CE-02AC-EEA2-BE40-F2580DAFC1B8}"/>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Share only to those who are keen.</a:t>
            </a:r>
            <a:endParaRPr lang="en-SG" b="0" u="none"/>
          </a:p>
          <a:p>
            <a:endParaRPr lang="en-SG" b="1" u="none"/>
          </a:p>
        </p:txBody>
      </p:sp>
      <p:sp>
        <p:nvSpPr>
          <p:cNvPr id="4" name="Slide Number Placeholder 3">
            <a:extLst>
              <a:ext uri="{FF2B5EF4-FFF2-40B4-BE49-F238E27FC236}">
                <a16:creationId xmlns:a16="http://schemas.microsoft.com/office/drawing/2014/main" id="{562AE9D7-ABD8-C732-4F72-B6012A58A7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4D7FA8-4B1E-44E3-8EFB-43AC8FCD2B0D}" type="slidenum">
              <a:rPr kumimoji="0" lang="en-SG"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SG"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9997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720956"/>
            <a:ext cx="13716000" cy="3660987"/>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523125"/>
            <a:ext cx="13716000" cy="2538835"/>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7A8EA922-4F31-4772-9807-6B14DCD89604}" type="datetimeFigureOut">
              <a:rPr lang="en-SG" smtClean="0"/>
              <a:t>25/3/2026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1714699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871700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621599"/>
            <a:ext cx="15773400" cy="4374197"/>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7037177"/>
            <a:ext cx="15773400" cy="2300287"/>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2944494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5847898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59859"/>
            <a:ext cx="15773400" cy="2032530"/>
          </a:xfrm>
        </p:spPr>
        <p:txBody>
          <a:bodyPr/>
          <a:lstStyle/>
          <a:p>
            <a:r>
              <a:rPr lang="en-US"/>
              <a:t>Click to edit Master title style</a:t>
            </a:r>
          </a:p>
        </p:txBody>
      </p:sp>
      <p:sp>
        <p:nvSpPr>
          <p:cNvPr id="3" name="Text Placeholder 2"/>
          <p:cNvSpPr>
            <a:spLocks noGrp="1"/>
          </p:cNvSpPr>
          <p:nvPr>
            <p:ph type="body" idx="1"/>
          </p:nvPr>
        </p:nvSpPr>
        <p:spPr>
          <a:xfrm>
            <a:off x="1259683" y="2577783"/>
            <a:ext cx="7736681"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841115"/>
            <a:ext cx="7736681"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77783"/>
            <a:ext cx="7774782"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841115"/>
            <a:ext cx="7774782"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950383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5621125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EA922-4F31-4772-9807-6B14DCD89604}" type="datetimeFigureOut">
              <a:rPr lang="en-SG" smtClean="0"/>
              <a:t>25/3/2026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9C72B43C-2E91-4807-A536-D8A9F5D55105}" type="slidenum">
              <a:rPr lang="en-SG" smtClean="0"/>
              <a:t>‹#›</a:t>
            </a:fld>
            <a:endParaRPr lang="en-SG"/>
          </a:p>
        </p:txBody>
      </p:sp>
    </p:spTree>
    <p:extLst>
      <p:ext uri="{BB962C8B-B14F-4D97-AF65-F5344CB8AC3E}">
        <p14:creationId xmlns:p14="http://schemas.microsoft.com/office/powerpoint/2010/main" val="2984368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514052"/>
            <a:ext cx="9258300" cy="7472892"/>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6001000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514052"/>
            <a:ext cx="9258300" cy="7472892"/>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8897097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7836405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59858"/>
            <a:ext cx="3943350" cy="89114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59858"/>
            <a:ext cx="11601450" cy="89114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6196097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1534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720956"/>
            <a:ext cx="13716000" cy="3660987"/>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523125"/>
            <a:ext cx="13716000" cy="2538835"/>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8DFB2B35-9A6B-4F74-9D36-BBA808A5F944}" type="datetimeFigureOut">
              <a:rPr lang="en-SG" smtClean="0"/>
              <a:t>25/3/2026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18547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25/3/2026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458636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621599"/>
            <a:ext cx="15773400" cy="4374197"/>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7037177"/>
            <a:ext cx="15773400" cy="2300287"/>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B2B35-9A6B-4F74-9D36-BBA808A5F944}" type="datetimeFigureOut">
              <a:rPr lang="en-SG" smtClean="0"/>
              <a:t>25/3/2026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032842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B2B35-9A6B-4F74-9D36-BBA808A5F944}" type="datetimeFigureOut">
              <a:rPr lang="en-SG" smtClean="0"/>
              <a:t>25/3/2026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07999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59859"/>
            <a:ext cx="15773400" cy="2032530"/>
          </a:xfrm>
        </p:spPr>
        <p:txBody>
          <a:bodyPr/>
          <a:lstStyle/>
          <a:p>
            <a:r>
              <a:rPr lang="en-US"/>
              <a:t>Click to edit Master title style</a:t>
            </a:r>
          </a:p>
        </p:txBody>
      </p:sp>
      <p:sp>
        <p:nvSpPr>
          <p:cNvPr id="3" name="Text Placeholder 2"/>
          <p:cNvSpPr>
            <a:spLocks noGrp="1"/>
          </p:cNvSpPr>
          <p:nvPr>
            <p:ph type="body" idx="1"/>
          </p:nvPr>
        </p:nvSpPr>
        <p:spPr>
          <a:xfrm>
            <a:off x="1259683" y="2577783"/>
            <a:ext cx="7736681"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841115"/>
            <a:ext cx="7736681"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77783"/>
            <a:ext cx="7774782"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841115"/>
            <a:ext cx="7774782"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B2B35-9A6B-4F74-9D36-BBA808A5F944}" type="datetimeFigureOut">
              <a:rPr lang="en-SG" smtClean="0"/>
              <a:t>25/3/2026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062469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B2B35-9A6B-4F74-9D36-BBA808A5F944}" type="datetimeFigureOut">
              <a:rPr lang="en-SG" smtClean="0"/>
              <a:t>25/3/2026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1213784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B2B35-9A6B-4F74-9D36-BBA808A5F944}" type="datetimeFigureOut">
              <a:rPr lang="en-SG" smtClean="0"/>
              <a:t>25/3/2026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582574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514052"/>
            <a:ext cx="9258300" cy="7472892"/>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25/3/2026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883718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514052"/>
            <a:ext cx="9258300" cy="7472892"/>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25/3/2026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1897942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25/3/2026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619961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59858"/>
            <a:ext cx="3943350" cy="89114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59858"/>
            <a:ext cx="11601450" cy="89114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25/3/2026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834945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59859"/>
            <a:ext cx="15773400" cy="203253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99291"/>
            <a:ext cx="15773400" cy="6672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746404"/>
            <a:ext cx="4114800" cy="559858"/>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dirty="0"/>
              <a:t>3/25/2026</a:t>
            </a:fld>
            <a:endParaRPr lang="en-US"/>
          </a:p>
        </p:txBody>
      </p:sp>
      <p:sp>
        <p:nvSpPr>
          <p:cNvPr id="5" name="Footer Placeholder 4"/>
          <p:cNvSpPr>
            <a:spLocks noGrp="1"/>
          </p:cNvSpPr>
          <p:nvPr>
            <p:ph type="ftr" sz="quarter" idx="3"/>
          </p:nvPr>
        </p:nvSpPr>
        <p:spPr>
          <a:xfrm>
            <a:off x="6057900" y="9746404"/>
            <a:ext cx="6172200" cy="55985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746404"/>
            <a:ext cx="4114800" cy="559858"/>
          </a:xfrm>
          <a:prstGeom prst="rect">
            <a:avLst/>
          </a:prstGeom>
        </p:spPr>
        <p:txBody>
          <a:bodyPr vert="horz" lIns="91440" tIns="45720" rIns="91440" bIns="45720" rtlCol="0" anchor="ctr"/>
          <a:lstStyle>
            <a:lvl1pPr algn="r">
              <a:defRPr sz="18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43981892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sldNum="0"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59859"/>
            <a:ext cx="15773400" cy="203253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99291"/>
            <a:ext cx="15773400" cy="6672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746404"/>
            <a:ext cx="4114800" cy="559858"/>
          </a:xfrm>
          <a:prstGeom prst="rect">
            <a:avLst/>
          </a:prstGeom>
        </p:spPr>
        <p:txBody>
          <a:bodyPr vert="horz" lIns="91440" tIns="45720" rIns="91440" bIns="45720" rtlCol="0" anchor="ctr"/>
          <a:lstStyle>
            <a:lvl1pPr algn="l">
              <a:defRPr sz="1800">
                <a:solidFill>
                  <a:schemeClr val="tx1">
                    <a:tint val="82000"/>
                  </a:schemeClr>
                </a:solidFill>
              </a:defRPr>
            </a:lvl1pPr>
          </a:lstStyle>
          <a:p>
            <a:fld id="{8DFB2B35-9A6B-4F74-9D36-BBA808A5F944}" type="datetimeFigureOut">
              <a:rPr lang="en-SG" smtClean="0"/>
              <a:t>25/3/2026</a:t>
            </a:fld>
            <a:endParaRPr lang="en-SG"/>
          </a:p>
        </p:txBody>
      </p:sp>
      <p:sp>
        <p:nvSpPr>
          <p:cNvPr id="5" name="Footer Placeholder 4"/>
          <p:cNvSpPr>
            <a:spLocks noGrp="1"/>
          </p:cNvSpPr>
          <p:nvPr>
            <p:ph type="ftr" sz="quarter" idx="3"/>
          </p:nvPr>
        </p:nvSpPr>
        <p:spPr>
          <a:xfrm>
            <a:off x="6057900" y="9746404"/>
            <a:ext cx="6172200" cy="55985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SG"/>
          </a:p>
        </p:txBody>
      </p:sp>
      <p:sp>
        <p:nvSpPr>
          <p:cNvPr id="6" name="Slide Number Placeholder 5"/>
          <p:cNvSpPr>
            <a:spLocks noGrp="1"/>
          </p:cNvSpPr>
          <p:nvPr>
            <p:ph type="sldNum" sz="quarter" idx="4"/>
          </p:nvPr>
        </p:nvSpPr>
        <p:spPr>
          <a:xfrm>
            <a:off x="12915900" y="9746404"/>
            <a:ext cx="4114800" cy="559858"/>
          </a:xfrm>
          <a:prstGeom prst="rect">
            <a:avLst/>
          </a:prstGeom>
        </p:spPr>
        <p:txBody>
          <a:bodyPr vert="horz" lIns="91440" tIns="45720" rIns="91440" bIns="45720" rtlCol="0" anchor="ctr"/>
          <a:lstStyle>
            <a:lvl1pPr algn="r">
              <a:defRPr sz="1800">
                <a:solidFill>
                  <a:schemeClr val="tx1">
                    <a:tint val="82000"/>
                  </a:schemeClr>
                </a:solidFill>
              </a:defRPr>
            </a:lvl1pPr>
          </a:lstStyle>
          <a:p>
            <a:fld id="{A11BA37F-C050-4B4A-8F18-123F0444B6AE}" type="slidenum">
              <a:rPr lang="en-SG" smtClean="0"/>
              <a:t>‹#›</a:t>
            </a:fld>
            <a:endParaRPr lang="en-SG"/>
          </a:p>
        </p:txBody>
      </p:sp>
    </p:spTree>
    <p:extLst>
      <p:ext uri="{BB962C8B-B14F-4D97-AF65-F5344CB8AC3E}">
        <p14:creationId xmlns:p14="http://schemas.microsoft.com/office/powerpoint/2010/main" val="268952020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hyperlink" Target="https://youtu.be/LcSmJdhMzSQ?si=9zBr2v3yK9pAsNUa"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s://youtu.be/-c6pl6CaiD0?si=eNzaxBN9BPeaVvsA" TargetMode="External"/><Relationship Id="rId5" Type="http://schemas.openxmlformats.org/officeDocument/2006/relationships/hyperlink" Target="https://www.youtube.com/watch?v=bqxtFUwM3-o" TargetMode="External"/><Relationship Id="rId10" Type="http://schemas.openxmlformats.org/officeDocument/2006/relationships/image" Target="../media/image11.jpeg"/><Relationship Id="rId4" Type="http://schemas.openxmlformats.org/officeDocument/2006/relationships/hyperlink" Target="https://www.youtube.com/watch?v=-f4MUUMWMV4" TargetMode="External"/><Relationship Id="rId9"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7.sv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7.sv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8.sv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7.sv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20.sv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1.sv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25.sv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18288000" cy="10840742"/>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1150"/>
          </a:p>
        </p:txBody>
      </p:sp>
      <p:sp>
        <p:nvSpPr>
          <p:cNvPr id="3" name="TextBox 3"/>
          <p:cNvSpPr txBox="1"/>
          <p:nvPr/>
        </p:nvSpPr>
        <p:spPr>
          <a:xfrm>
            <a:off x="4645842" y="3706743"/>
            <a:ext cx="8996328" cy="190129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7236"/>
              </a:lnSpc>
            </a:pPr>
            <a:r>
              <a:rPr lang="en-US" sz="9000" b="1" spc="-818">
                <a:solidFill>
                  <a:srgbClr val="F8F8F0"/>
                </a:solidFill>
                <a:latin typeface=" Avenir Next Arabic Bold"/>
                <a:ea typeface=" Avenir Next Arabic Bold"/>
                <a:cs typeface=" Avenir Next Arabic Bold"/>
                <a:sym typeface=" Avenir Next Arabic Bold"/>
              </a:rPr>
              <a:t>POSTEXILIC </a:t>
            </a:r>
            <a:endParaRPr lang="en-US">
              <a:sym typeface=" Avenir Next Arabic Bold"/>
            </a:endParaRPr>
          </a:p>
          <a:p>
            <a:pPr algn="ctr">
              <a:lnSpc>
                <a:spcPts val="7236"/>
              </a:lnSpc>
            </a:pPr>
            <a:r>
              <a:rPr lang="en-US" sz="9000" b="1" spc="-818">
                <a:solidFill>
                  <a:srgbClr val="F8F8F0"/>
                </a:solidFill>
                <a:latin typeface=" Avenir Next Arabic Bold"/>
                <a:ea typeface=" Avenir Next Arabic Bold"/>
                <a:cs typeface=" Avenir Next Arabic Bold"/>
                <a:sym typeface=" Avenir Next Arabic Bold"/>
              </a:rPr>
              <a:t>PROPHETS</a:t>
            </a:r>
            <a:endParaRPr lang="en-US"/>
          </a:p>
        </p:txBody>
      </p:sp>
      <p:sp>
        <p:nvSpPr>
          <p:cNvPr id="4" name="TextBox 4"/>
          <p:cNvSpPr txBox="1"/>
          <p:nvPr/>
        </p:nvSpPr>
        <p:spPr>
          <a:xfrm>
            <a:off x="4103199" y="5723067"/>
            <a:ext cx="10081610" cy="6155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4786"/>
              </a:lnSpc>
            </a:pPr>
            <a:r>
              <a:rPr lang="en-US" sz="5000" b="1" spc="-430">
                <a:solidFill>
                  <a:srgbClr val="EBE9E6"/>
                </a:solidFill>
                <a:latin typeface=" Avenir Next Arabic Medium"/>
                <a:ea typeface=" Avenir Next Arabic Medium"/>
                <a:cs typeface=" Avenir Next Arabic Medium"/>
                <a:sym typeface=" Avenir Next Arabic Medium"/>
              </a:rPr>
              <a:t>HAGGAI, ZECHARIAH &amp; MALACHI</a:t>
            </a:r>
          </a:p>
        </p:txBody>
      </p:sp>
      <p:sp>
        <p:nvSpPr>
          <p:cNvPr id="6" name="Freeform 3">
            <a:extLst>
              <a:ext uri="{FF2B5EF4-FFF2-40B4-BE49-F238E27FC236}">
                <a16:creationId xmlns:a16="http://schemas.microsoft.com/office/drawing/2014/main" id="{A692AC0C-5CDC-533E-716B-16D275779A88}"/>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extLst>
      <p:ext uri="{BB962C8B-B14F-4D97-AF65-F5344CB8AC3E}">
        <p14:creationId xmlns:p14="http://schemas.microsoft.com/office/powerpoint/2010/main" val="2211086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moke&#10;&#10;AI-generated content may be incorrect.">
            <a:extLst>
              <a:ext uri="{FF2B5EF4-FFF2-40B4-BE49-F238E27FC236}">
                <a16:creationId xmlns:a16="http://schemas.microsoft.com/office/drawing/2014/main" id="{E43CFB7F-E6E5-9552-111B-F330B5D03CF8}"/>
              </a:ext>
            </a:extLst>
          </p:cNvPr>
          <p:cNvPicPr>
            <a:picLocks noGrp="1" noRot="1" noChangeAspect="1" noMove="1" noResize="1" noEditPoints="1" noAdjustHandles="1" noChangeArrowheads="1" noChangeShapeType="1" noCrop="1"/>
          </p:cNvPicPr>
          <p:nvPr/>
        </p:nvPicPr>
        <p:blipFill>
          <a:blip r:embed="rId3"/>
          <a:srcRect/>
          <a:stretch>
            <a:fillRect/>
          </a:stretch>
        </p:blipFill>
        <p:spPr>
          <a:xfrm>
            <a:off x="-22078" y="0"/>
            <a:ext cx="18694424" cy="10515600"/>
          </a:xfrm>
          <a:prstGeom prst="rect">
            <a:avLst/>
          </a:prstGeom>
        </p:spPr>
      </p:pic>
      <p:sp>
        <p:nvSpPr>
          <p:cNvPr id="3" name="Subtitle 2">
            <a:extLst>
              <a:ext uri="{FF2B5EF4-FFF2-40B4-BE49-F238E27FC236}">
                <a16:creationId xmlns:a16="http://schemas.microsoft.com/office/drawing/2014/main" id="{F8856FA8-6E42-070B-9096-9842E3E0B5DB}"/>
              </a:ext>
            </a:extLst>
          </p:cNvPr>
          <p:cNvSpPr>
            <a:spLocks noGrp="1"/>
          </p:cNvSpPr>
          <p:nvPr>
            <p:ph type="subTitle" idx="1"/>
          </p:nvPr>
        </p:nvSpPr>
        <p:spPr>
          <a:xfrm>
            <a:off x="2368600" y="4570814"/>
            <a:ext cx="14018882" cy="1883774"/>
          </a:xfrm>
          <a:effectLst>
            <a:outerShdw blurRad="50800" dist="38100" dir="2700000" algn="tl" rotWithShape="0">
              <a:prstClr val="black">
                <a:alpha val="40000"/>
              </a:prstClr>
            </a:outerShdw>
          </a:effectLst>
        </p:spPr>
        <p:txBody>
          <a:bodyPr vert="horz" lIns="87508" tIns="43754" rIns="87508" bIns="43754" rtlCol="0" anchor="t">
            <a:noAutofit/>
          </a:bodyPr>
          <a:lstStyle/>
          <a:p>
            <a:r>
              <a:rPr lang="en-US" sz="5000" b="1">
                <a:solidFill>
                  <a:schemeClr val="bg1"/>
                </a:solidFill>
                <a:latin typeface=" Avenir Next Arabic Bold" panose="020B0604020202020204"/>
                <a:ea typeface="Noto Sans" pitchFamily="34" charset="-122"/>
                <a:cs typeface="Noto Sans" pitchFamily="34" charset="-120"/>
              </a:rPr>
              <a:t>DEAD DRUDGERY OR JOYFUL OBEDIENCE?</a:t>
            </a:r>
            <a:endParaRPr lang="en-US" sz="5000" b="1">
              <a:solidFill>
                <a:schemeClr val="bg1"/>
              </a:solidFill>
              <a:latin typeface=" Avenir Next Arabic Bold" panose="020B0604020202020204"/>
            </a:endParaRPr>
          </a:p>
          <a:p>
            <a:r>
              <a:rPr lang="en-SG" sz="5000" b="1" spc="-288">
                <a:solidFill>
                  <a:srgbClr val="EBE9E6"/>
                </a:solidFill>
                <a:latin typeface=" Avenir Next Arabic Bold" panose="020B0604020202020204"/>
              </a:rPr>
              <a:t>(Zechariah 7-8)</a:t>
            </a:r>
          </a:p>
        </p:txBody>
      </p:sp>
      <p:sp>
        <p:nvSpPr>
          <p:cNvPr id="7" name="TextBox 3">
            <a:extLst>
              <a:ext uri="{FF2B5EF4-FFF2-40B4-BE49-F238E27FC236}">
                <a16:creationId xmlns:a16="http://schemas.microsoft.com/office/drawing/2014/main" id="{B0372425-5A2E-6BC9-DB90-FA4C2BB1B589}"/>
              </a:ext>
            </a:extLst>
          </p:cNvPr>
          <p:cNvSpPr txBox="1"/>
          <p:nvPr/>
        </p:nvSpPr>
        <p:spPr>
          <a:xfrm>
            <a:off x="4239350" y="3615424"/>
            <a:ext cx="10171568" cy="95539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7236"/>
              </a:lnSpc>
            </a:pPr>
            <a:r>
              <a:rPr lang="en-US" sz="9000" b="1" spc="-818">
                <a:solidFill>
                  <a:srgbClr val="F8F8F0"/>
                </a:solidFill>
                <a:latin typeface=" Avenir Next Arabic Bold"/>
                <a:ea typeface=" Avenir Next Arabic Bold"/>
                <a:cs typeface=" Avenir Next Arabic Bold"/>
                <a:sym typeface=" Avenir Next Arabic Bold"/>
              </a:rPr>
              <a:t>STUDY 5 </a:t>
            </a:r>
          </a:p>
        </p:txBody>
      </p:sp>
      <p:sp>
        <p:nvSpPr>
          <p:cNvPr id="5" name="Freeform 3">
            <a:extLst>
              <a:ext uri="{FF2B5EF4-FFF2-40B4-BE49-F238E27FC236}">
                <a16:creationId xmlns:a16="http://schemas.microsoft.com/office/drawing/2014/main" id="{BF846FB7-9ABF-E4D1-A41E-96E14F2FD497}"/>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extLst>
      <p:ext uri="{BB962C8B-B14F-4D97-AF65-F5344CB8AC3E}">
        <p14:creationId xmlns:p14="http://schemas.microsoft.com/office/powerpoint/2010/main" val="3587714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800603A-56C7-B4DD-19FE-4DECA9EFD665}"/>
              </a:ext>
            </a:extLst>
          </p:cNvPr>
          <p:cNvSpPr>
            <a:spLocks noGrp="1" noRot="1" noMove="1" noResize="1" noEditPoints="1" noAdjustHandles="1" noChangeArrowheads="1" noChangeShapeType="1"/>
          </p:cNvSpPr>
          <p:nvPr/>
        </p:nvSpPr>
        <p:spPr>
          <a:xfrm rot="-5400000">
            <a:off x="3874994" y="-3894069"/>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p:cNvSpPr/>
          <p:nvPr/>
        </p:nvSpPr>
        <p:spPr>
          <a:xfrm>
            <a:off x="1028853" y="2691858"/>
            <a:ext cx="16289254" cy="923330"/>
          </a:xfrm>
          <a:prstGeom prst="rect">
            <a:avLst/>
          </a:prstGeom>
          <a:noFill/>
          <a:ln/>
        </p:spPr>
        <p:txBody>
          <a:bodyPr wrap="square" lIns="0" tIns="0" rIns="0" bIns="0" rtlCol="0" anchor="ctr">
            <a:spAutoFit/>
          </a:bodyPr>
          <a:lstStyle/>
          <a:p>
            <a:r>
              <a:rPr lang="en-US" sz="6000" b="1">
                <a:solidFill>
                  <a:srgbClr val="000000"/>
                </a:solidFill>
                <a:latin typeface=" Avenir Next Arabic Bold" panose="020B0604020202020204" charset="-78"/>
                <a:ea typeface="Noto Sans"/>
                <a:cs typeface=" Avenir Next Arabic Bold"/>
              </a:rPr>
              <a:t>Ice-breaker Activity</a:t>
            </a:r>
            <a:endParaRPr lang="en-US" sz="6000">
              <a:latin typeface=" Avenir Next Arabic Bold" panose="020B0604020202020204" charset="-78"/>
              <a:ea typeface="Noto Sans"/>
              <a:cs typeface=" Avenir Next Arabic Bold"/>
            </a:endParaRPr>
          </a:p>
        </p:txBody>
      </p:sp>
      <p:sp>
        <p:nvSpPr>
          <p:cNvPr id="4" name="Text 1"/>
          <p:cNvSpPr/>
          <p:nvPr/>
        </p:nvSpPr>
        <p:spPr>
          <a:xfrm>
            <a:off x="1028853" y="4306035"/>
            <a:ext cx="8176493" cy="4739759"/>
          </a:xfrm>
          <a:prstGeom prst="rect">
            <a:avLst/>
          </a:prstGeom>
          <a:noFill/>
          <a:ln/>
        </p:spPr>
        <p:txBody>
          <a:bodyPr wrap="square" lIns="0" tIns="0" rIns="0" bIns="0" rtlCol="0" anchor="ctr">
            <a:spAutoFit/>
          </a:bodyPr>
          <a:lstStyle/>
          <a:p>
            <a:r>
              <a:rPr lang="en-US" sz="4400">
                <a:latin typeface="Avenir Next Arabic Medium"/>
                <a:ea typeface="Noto Sans"/>
                <a:cs typeface=" Avenir Next Arabic Medium"/>
              </a:rPr>
              <a:t>Talk about something or an activity that "sparks joy" in your life. It may be something that you like to do – no one has to tell you to do it, you just do it because you love it.</a:t>
            </a:r>
            <a:endParaRPr lang="en-US">
              <a:latin typeface="Avenir Next Arabic Medium"/>
            </a:endParaRPr>
          </a:p>
          <a:p>
            <a:endParaRPr lang="en-US" sz="4400">
              <a:latin typeface="Segoe UI"/>
              <a:ea typeface="Noto Sans"/>
              <a:cs typeface=" Avenir Next Arabic Medium" panose="020B0604020202020204" charset="-78"/>
            </a:endParaRPr>
          </a:p>
          <a:p>
            <a:endParaRPr lang="en-US" sz="4400">
              <a:latin typeface="Segoe UI"/>
              <a:ea typeface="Noto Sans"/>
              <a:cs typeface=" Avenir Next Arabic Medium" panose="020B0604020202020204" charset="-78"/>
            </a:endParaRPr>
          </a:p>
        </p:txBody>
      </p:sp>
      <p:sp>
        <p:nvSpPr>
          <p:cNvPr id="5" name="Text 2"/>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7" name="Oval 6">
            <a:extLst>
              <a:ext uri="{FF2B5EF4-FFF2-40B4-BE49-F238E27FC236}">
                <a16:creationId xmlns:a16="http://schemas.microsoft.com/office/drawing/2014/main" id="{7EFCA411-19F8-CCAD-4D5E-A51AF5D59471}"/>
              </a:ext>
            </a:extLst>
          </p:cNvPr>
          <p:cNvSpPr>
            <a:spLocks noChangeAspect="1"/>
          </p:cNvSpPr>
          <p:nvPr/>
        </p:nvSpPr>
        <p:spPr>
          <a:xfrm>
            <a:off x="967507" y="860306"/>
            <a:ext cx="1370806"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Bank with solid fill">
            <a:extLst>
              <a:ext uri="{FF2B5EF4-FFF2-40B4-BE49-F238E27FC236}">
                <a16:creationId xmlns:a16="http://schemas.microsoft.com/office/drawing/2014/main" id="{2F9E8FF4-8944-3B6A-4782-06D6BA2E01E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20150" y="1077445"/>
            <a:ext cx="933272" cy="923786"/>
          </a:xfrm>
          <a:prstGeom prst="rect">
            <a:avLst/>
          </a:prstGeom>
        </p:spPr>
      </p:pic>
      <p:sp>
        <p:nvSpPr>
          <p:cNvPr id="9" name="TextBox 6">
            <a:extLst>
              <a:ext uri="{FF2B5EF4-FFF2-40B4-BE49-F238E27FC236}">
                <a16:creationId xmlns:a16="http://schemas.microsoft.com/office/drawing/2014/main" id="{B1DE7B23-BCC8-2B33-DF01-CD69855ED40E}"/>
              </a:ext>
            </a:extLst>
          </p:cNvPr>
          <p:cNvSpPr txBox="1"/>
          <p:nvPr/>
        </p:nvSpPr>
        <p:spPr>
          <a:xfrm>
            <a:off x="2656154" y="1375719"/>
            <a:ext cx="6212908" cy="901401"/>
          </a:xfrm>
          <a:prstGeom prst="rect">
            <a:avLst/>
          </a:prstGeom>
        </p:spPr>
        <p:txBody>
          <a:bodyPr lIns="0" tIns="0" rIns="0" bIns="0" rtlCol="0" anchor="t">
            <a:spAutoFit/>
          </a:bodyPr>
          <a:lstStyle/>
          <a:p>
            <a:pPr algn="l">
              <a:lnSpc>
                <a:spcPts val="6720"/>
              </a:lnSpc>
            </a:pPr>
            <a:r>
              <a:rPr lang="en-US" sz="8000" b="1" spc="-300">
                <a:solidFill>
                  <a:srgbClr val="1F1E1D"/>
                </a:solidFill>
                <a:latin typeface=" Avenir Next Arabic Bold"/>
                <a:ea typeface=" Avenir Next Arabic Bold"/>
                <a:cs typeface=" Avenir Next Arabic Bold"/>
                <a:sym typeface=" Avenir Next Arabic Bold"/>
              </a:rPr>
              <a:t>WELCOME</a:t>
            </a:r>
            <a:endParaRPr lang="en-US" sz="8000" b="1" spc="-300">
              <a:solidFill>
                <a:srgbClr val="1F1E1D"/>
              </a:solidFill>
              <a:latin typeface=" Avenir Next Arabic Bold"/>
              <a:ea typeface=" Avenir Next Arabic Bold"/>
              <a:cs typeface=" Avenir Next Arabic Bold"/>
            </a:endParaRPr>
          </a:p>
        </p:txBody>
      </p:sp>
      <p:pic>
        <p:nvPicPr>
          <p:cNvPr id="12" name="Picture 11" descr="A person playing a guitar&#10;&#10;AI-generated content may be incorrect.">
            <a:extLst>
              <a:ext uri="{FF2B5EF4-FFF2-40B4-BE49-F238E27FC236}">
                <a16:creationId xmlns:a16="http://schemas.microsoft.com/office/drawing/2014/main" id="{BCC8C649-387D-6D87-FC30-D2B76102E6E1}"/>
              </a:ext>
            </a:extLst>
          </p:cNvPr>
          <p:cNvPicPr>
            <a:picLocks noChangeAspect="1"/>
          </p:cNvPicPr>
          <p:nvPr/>
        </p:nvPicPr>
        <p:blipFill>
          <a:blip r:embed="rId6"/>
          <a:stretch>
            <a:fillRect/>
          </a:stretch>
        </p:blipFill>
        <p:spPr>
          <a:xfrm>
            <a:off x="10244671" y="2515620"/>
            <a:ext cx="6850497" cy="68675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24B6F-829C-BD4F-DD8B-6603F70C697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2E90DBA-452B-89AD-0515-958DED374F45}"/>
              </a:ext>
            </a:extLst>
          </p:cNvPr>
          <p:cNvSpPr>
            <a:spLocks noGrp="1" noRot="1" noMove="1" noResize="1" noEditPoints="1" noAdjustHandles="1" noChangeArrowheads="1" noChangeShapeType="1"/>
          </p:cNvSpPr>
          <p:nvPr/>
        </p:nvSpPr>
        <p:spPr>
          <a:xfrm rot="-5400000">
            <a:off x="4066961" y="-4085295"/>
            <a:ext cx="10566052" cy="18736644"/>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4EE50DAE-D9EE-D4E1-50A2-92D97E7FFF4D}"/>
              </a:ext>
            </a:extLst>
          </p:cNvPr>
          <p:cNvSpPr/>
          <p:nvPr/>
        </p:nvSpPr>
        <p:spPr>
          <a:xfrm>
            <a:off x="2706857" y="1013847"/>
            <a:ext cx="16289254" cy="1231106"/>
          </a:xfrm>
          <a:prstGeom prst="rect">
            <a:avLst/>
          </a:prstGeom>
          <a:noFill/>
          <a:ln/>
        </p:spPr>
        <p:txBody>
          <a:bodyPr wrap="square" lIns="0" tIns="0" rIns="0" bIns="0" rtlCol="0" anchor="ctr">
            <a:spAutoFit/>
          </a:bodyPr>
          <a:lstStyle/>
          <a:p>
            <a:r>
              <a:rPr lang="en-US" sz="8000" b="1" spc="-300">
                <a:solidFill>
                  <a:srgbClr val="000000"/>
                </a:solidFill>
                <a:latin typeface=" Avenir Next Arabic Bold" panose="020B0604020202020204" charset="-78"/>
                <a:ea typeface="Noto Sans" pitchFamily="34" charset="-122"/>
                <a:cs typeface=" Avenir Next Arabic Bold" panose="020B0604020202020204" charset="-78"/>
              </a:rPr>
              <a:t>WORSHIP</a:t>
            </a:r>
            <a:endParaRPr lang="en-US" sz="8000" spc="-300">
              <a:latin typeface=" Avenir Next Arabic Bold" panose="020B0604020202020204" charset="-78"/>
              <a:cs typeface=" Avenir Next Arabic Bold" panose="020B0604020202020204" charset="-78"/>
            </a:endParaRPr>
          </a:p>
        </p:txBody>
      </p:sp>
      <p:sp>
        <p:nvSpPr>
          <p:cNvPr id="4" name="Text 1">
            <a:extLst>
              <a:ext uri="{FF2B5EF4-FFF2-40B4-BE49-F238E27FC236}">
                <a16:creationId xmlns:a16="http://schemas.microsoft.com/office/drawing/2014/main" id="{93639E02-00B3-CA81-4767-7E444FB79A32}"/>
              </a:ext>
            </a:extLst>
          </p:cNvPr>
          <p:cNvSpPr/>
          <p:nvPr/>
        </p:nvSpPr>
        <p:spPr>
          <a:xfrm>
            <a:off x="1043349" y="3849544"/>
            <a:ext cx="15561304" cy="4431983"/>
          </a:xfrm>
          <a:prstGeom prst="rect">
            <a:avLst/>
          </a:prstGeom>
          <a:noFill/>
          <a:ln/>
        </p:spPr>
        <p:txBody>
          <a:bodyPr wrap="square" lIns="0" tIns="0" rIns="0" bIns="0" rtlCol="0" anchor="ctr">
            <a:spAutoFit/>
          </a:bodyPr>
          <a:lstStyle/>
          <a:p>
            <a:pPr marL="914400" indent="-914400">
              <a:buFont typeface="Arial,Sans-Serif" panose="020B0604020202020204" pitchFamily="34" charset="0"/>
              <a:buChar char="•"/>
            </a:pPr>
            <a:r>
              <a:rPr lang="en-US" sz="4000" dirty="0">
                <a:ea typeface="Noto Sans"/>
                <a:cs typeface="Arial"/>
                <a:hlinkClick r:id="rId4">
                  <a:extLst>
                    <a:ext uri="{A12FA001-AC4F-418D-AE19-62706E023703}">
                      <ahyp:hlinkClr xmlns:ahyp="http://schemas.microsoft.com/office/drawing/2018/hyperlinkcolor" val="tx"/>
                    </a:ext>
                  </a:extLst>
                </a:hlinkClick>
              </a:rPr>
              <a:t>Goodness of God (Bethel Music)</a:t>
            </a:r>
            <a:r>
              <a:rPr lang="en-US" sz="4000" dirty="0">
                <a:ea typeface="Noto Sans"/>
                <a:cs typeface="Arial"/>
              </a:rPr>
              <a:t> </a:t>
            </a:r>
          </a:p>
          <a:p>
            <a:pPr marL="914400" indent="-914400">
              <a:buFont typeface="Arial,Sans-Serif" panose="020B0604020202020204" pitchFamily="34" charset="0"/>
              <a:buChar char="•"/>
            </a:pPr>
            <a:r>
              <a:rPr lang="en-US" sz="4000" dirty="0">
                <a:ea typeface="Noto Sans"/>
                <a:cs typeface="Arial"/>
                <a:hlinkClick r:id="rId5">
                  <a:extLst>
                    <a:ext uri="{A12FA001-AC4F-418D-AE19-62706E023703}">
                      <ahyp:hlinkClr xmlns:ahyp="http://schemas.microsoft.com/office/drawing/2018/hyperlinkcolor" val="tx"/>
                    </a:ext>
                  </a:extLst>
                </a:hlinkClick>
              </a:rPr>
              <a:t>Hymn of Heaven (Phil Wickham)</a:t>
            </a:r>
            <a:endParaRPr lang="en-US" sz="4000" dirty="0">
              <a:ea typeface="Noto Sans"/>
              <a:cs typeface="Arial"/>
            </a:endParaRPr>
          </a:p>
          <a:p>
            <a:pPr marL="914400" indent="-914400">
              <a:buFont typeface="Arial,Sans-Serif" panose="020B0604020202020204" pitchFamily="34" charset="0"/>
              <a:buChar char="•"/>
            </a:pPr>
            <a:r>
              <a:rPr lang="en-US" sz="4000" dirty="0">
                <a:ea typeface="Noto Sans"/>
                <a:cs typeface="Arial"/>
                <a:hlinkClick r:id="rId6">
                  <a:extLst>
                    <a:ext uri="{A12FA001-AC4F-418D-AE19-62706E023703}">
                      <ahyp:hlinkClr xmlns:ahyp="http://schemas.microsoft.com/office/drawing/2018/hyperlinkcolor" val="tx"/>
                    </a:ext>
                  </a:extLst>
                </a:hlinkClick>
              </a:rPr>
              <a:t>Is He Worthy? (Chris Tomlin)</a:t>
            </a:r>
            <a:r>
              <a:rPr lang="en-US" sz="4000" dirty="0">
                <a:ea typeface="Noto Sans"/>
                <a:cs typeface="Arial"/>
              </a:rPr>
              <a:t> </a:t>
            </a:r>
            <a:endParaRPr lang="en-US" sz="4000" dirty="0"/>
          </a:p>
          <a:p>
            <a:pPr marL="914400" indent="-914400">
              <a:buFont typeface="Arial,Sans-Serif" panose="020B0604020202020204" pitchFamily="34" charset="0"/>
              <a:buChar char="•"/>
            </a:pPr>
            <a:r>
              <a:rPr lang="en-US" sz="4000" dirty="0">
                <a:ea typeface="Noto Sans"/>
                <a:cs typeface="Arial"/>
                <a:hlinkClick r:id="rId7">
                  <a:extLst>
                    <a:ext uri="{A12FA001-AC4F-418D-AE19-62706E023703}">
                      <ahyp:hlinkClr xmlns:ahyp="http://schemas.microsoft.com/office/drawing/2018/hyperlinkcolor" val="tx"/>
                    </a:ext>
                  </a:extLst>
                </a:hlinkClick>
              </a:rPr>
              <a:t>By Faith (Keith &amp; Kristyn Getty)</a:t>
            </a:r>
          </a:p>
          <a:p>
            <a:pPr marL="914400" indent="-914400">
              <a:buFont typeface="Arial,Sans-Serif" panose="020B0604020202020204" pitchFamily="34" charset="0"/>
              <a:buChar char="•"/>
            </a:pPr>
            <a:endParaRPr lang="en-US" sz="4000" dirty="0">
              <a:latin typeface="Avenir Next Arabic Bold"/>
              <a:ea typeface="Roboto"/>
              <a:cs typeface="Arial"/>
            </a:endParaRPr>
          </a:p>
          <a:p>
            <a:pPr marL="914400" indent="-914400">
              <a:buFont typeface="Arial,Sans-Serif" panose="020B0604020202020204" pitchFamily="34" charset="0"/>
              <a:buChar char="•"/>
            </a:pPr>
            <a:endParaRPr lang="en-US" sz="4000" dirty="0">
              <a:latin typeface="Avenir Next Arabic Bold"/>
              <a:ea typeface="Noto Sans"/>
              <a:cs typeface="Arial"/>
            </a:endParaRPr>
          </a:p>
          <a:p>
            <a:endParaRPr lang="en-US" sz="4800" dirty="0">
              <a:latin typeface=" Avenir Next Arabic Medium" panose="020B0604020202020204" charset="-78"/>
              <a:cs typeface=" Avenir Next Arabic Medium" panose="020B0604020202020204" charset="-78"/>
            </a:endParaRPr>
          </a:p>
        </p:txBody>
      </p:sp>
      <p:sp>
        <p:nvSpPr>
          <p:cNvPr id="5" name="Text 2">
            <a:extLst>
              <a:ext uri="{FF2B5EF4-FFF2-40B4-BE49-F238E27FC236}">
                <a16:creationId xmlns:a16="http://schemas.microsoft.com/office/drawing/2014/main" id="{C8C9933B-8DDD-D434-4A47-6B752FA8AA06}"/>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9" name="Oval 8">
            <a:extLst>
              <a:ext uri="{FF2B5EF4-FFF2-40B4-BE49-F238E27FC236}">
                <a16:creationId xmlns:a16="http://schemas.microsoft.com/office/drawing/2014/main" id="{9D9683C4-EACE-57F4-F77B-BA434419B003}"/>
              </a:ext>
            </a:extLst>
          </p:cNvPr>
          <p:cNvSpPr>
            <a:spLocks noChangeAspect="1"/>
          </p:cNvSpPr>
          <p:nvPr/>
        </p:nvSpPr>
        <p:spPr>
          <a:xfrm>
            <a:off x="1047114" y="957132"/>
            <a:ext cx="1375465"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Harp with solid fill">
            <a:extLst>
              <a:ext uri="{FF2B5EF4-FFF2-40B4-BE49-F238E27FC236}">
                <a16:creationId xmlns:a16="http://schemas.microsoft.com/office/drawing/2014/main" id="{2163E57D-B5BA-F04E-292B-2F332FA981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31392" y="1210489"/>
            <a:ext cx="970036" cy="837823"/>
          </a:xfrm>
          <a:prstGeom prst="rect">
            <a:avLst/>
          </a:prstGeom>
        </p:spPr>
      </p:pic>
      <p:sp>
        <p:nvSpPr>
          <p:cNvPr id="8" name="Text 0">
            <a:extLst>
              <a:ext uri="{FF2B5EF4-FFF2-40B4-BE49-F238E27FC236}">
                <a16:creationId xmlns:a16="http://schemas.microsoft.com/office/drawing/2014/main" id="{FAEE446E-48C3-50EA-2EF7-32AA78645DA9}"/>
              </a:ext>
            </a:extLst>
          </p:cNvPr>
          <p:cNvSpPr/>
          <p:nvPr/>
        </p:nvSpPr>
        <p:spPr>
          <a:xfrm>
            <a:off x="1028853" y="2784191"/>
            <a:ext cx="16289254" cy="738664"/>
          </a:xfrm>
          <a:prstGeom prst="rect">
            <a:avLst/>
          </a:prstGeom>
          <a:noFill/>
          <a:ln/>
        </p:spPr>
        <p:txBody>
          <a:bodyPr wrap="square" lIns="0" tIns="0" rIns="0" bIns="0" rtlCol="0" anchor="ctr">
            <a:spAutoFit/>
          </a:bodyPr>
          <a:lstStyle/>
          <a:p>
            <a:r>
              <a:rPr lang="en-US" sz="4800" b="1">
                <a:latin typeface=" Avenir Next Arabic Bold" panose="020B0604020202020204" charset="-78"/>
                <a:ea typeface="Noto Sans"/>
                <a:cs typeface=" Avenir Next Arabic Bold"/>
              </a:rPr>
              <a:t>Focus on the goodness of God</a:t>
            </a:r>
          </a:p>
        </p:txBody>
      </p:sp>
      <p:pic>
        <p:nvPicPr>
          <p:cNvPr id="13" name="Picture 12" descr="A person with his arms raised in the air&#10;&#10;AI-generated content may be incorrect.">
            <a:extLst>
              <a:ext uri="{FF2B5EF4-FFF2-40B4-BE49-F238E27FC236}">
                <a16:creationId xmlns:a16="http://schemas.microsoft.com/office/drawing/2014/main" id="{84DC3453-7B57-EA98-9BCE-0C134AE46438}"/>
              </a:ext>
            </a:extLst>
          </p:cNvPr>
          <p:cNvPicPr>
            <a:picLocks noChangeAspect="1"/>
          </p:cNvPicPr>
          <p:nvPr/>
        </p:nvPicPr>
        <p:blipFill>
          <a:blip r:embed="rId10"/>
          <a:stretch>
            <a:fillRect/>
          </a:stretch>
        </p:blipFill>
        <p:spPr>
          <a:xfrm>
            <a:off x="10843003" y="2325321"/>
            <a:ext cx="6860024" cy="6858000"/>
          </a:xfrm>
          <a:prstGeom prst="rect">
            <a:avLst/>
          </a:prstGeom>
        </p:spPr>
      </p:pic>
    </p:spTree>
    <p:extLst>
      <p:ext uri="{BB962C8B-B14F-4D97-AF65-F5344CB8AC3E}">
        <p14:creationId xmlns:p14="http://schemas.microsoft.com/office/powerpoint/2010/main" val="179846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25214-A676-D099-0093-A8E3E54B233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AFE819E-BFD3-42DD-D087-14CB839F1D9B}"/>
              </a:ext>
            </a:extLst>
          </p:cNvPr>
          <p:cNvGrpSpPr>
            <a:grpSpLocks noGrp="1" noUngrp="1" noRot="1" noMove="1" noResize="1"/>
          </p:cNvGrpSpPr>
          <p:nvPr/>
        </p:nvGrpSpPr>
        <p:grpSpPr>
          <a:xfrm>
            <a:off x="-22411" y="-82925"/>
            <a:ext cx="18310409" cy="10685928"/>
            <a:chOff x="-22411" y="-82925"/>
            <a:chExt cx="18310409" cy="10685928"/>
          </a:xfrm>
        </p:grpSpPr>
        <p:sp>
          <p:nvSpPr>
            <p:cNvPr id="2" name="Freeform 2">
              <a:extLst>
                <a:ext uri="{FF2B5EF4-FFF2-40B4-BE49-F238E27FC236}">
                  <a16:creationId xmlns:a16="http://schemas.microsoft.com/office/drawing/2014/main" id="{2AC295D6-24A3-ED1D-5DB5-8D3327D64B62}"/>
                </a:ext>
              </a:extLst>
            </p:cNvPr>
            <p:cNvSpPr>
              <a:spLocks noGrp="1" noRot="1" noMove="1" noResize="1" noEditPoints="1" noAdjustHandles="1" noChangeArrowheads="1" noChangeShapeType="1"/>
            </p:cNvSpPr>
            <p:nvPr/>
          </p:nvSpPr>
          <p:spPr>
            <a:xfrm rot="-5400000">
              <a:off x="3789830" y="-3895166"/>
              <a:ext cx="10685928" cy="18310409"/>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pic>
          <p:nvPicPr>
            <p:cNvPr id="11" name="Picture 10" descr="A person riding a horse and a person clapping&#10;&#10;AI-generated content may be incorrect.">
              <a:extLst>
                <a:ext uri="{FF2B5EF4-FFF2-40B4-BE49-F238E27FC236}">
                  <a16:creationId xmlns:a16="http://schemas.microsoft.com/office/drawing/2014/main" id="{BCED1E28-4FF3-DA61-9961-9A034BEE724F}"/>
                </a:ext>
              </a:extLst>
            </p:cNvPr>
            <p:cNvPicPr>
              <a:picLocks noGrp="1" noRot="1" noChangeAspect="1" noMove="1" noResize="1" noEditPoints="1" noAdjustHandles="1" noChangeArrowheads="1" noChangeShapeType="1" noCrop="1"/>
            </p:cNvPicPr>
            <p:nvPr/>
          </p:nvPicPr>
          <p:blipFill>
            <a:blip r:embed="rId4"/>
            <a:stretch>
              <a:fillRect/>
            </a:stretch>
          </p:blipFill>
          <p:spPr>
            <a:xfrm>
              <a:off x="452502" y="2629242"/>
              <a:ext cx="17385619" cy="7067550"/>
            </a:xfrm>
            <a:prstGeom prst="rect">
              <a:avLst/>
            </a:prstGeom>
          </p:spPr>
        </p:pic>
      </p:grpSp>
      <p:sp>
        <p:nvSpPr>
          <p:cNvPr id="5" name="Text 2">
            <a:extLst>
              <a:ext uri="{FF2B5EF4-FFF2-40B4-BE49-F238E27FC236}">
                <a16:creationId xmlns:a16="http://schemas.microsoft.com/office/drawing/2014/main" id="{29770469-6B19-9AF5-482D-7CCE0B19CCF9}"/>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E66620B6-033E-B083-78A1-2AF14EE4632C}"/>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Oval 6">
            <a:extLst>
              <a:ext uri="{FF2B5EF4-FFF2-40B4-BE49-F238E27FC236}">
                <a16:creationId xmlns:a16="http://schemas.microsoft.com/office/drawing/2014/main" id="{4806EF46-D6C2-8E4F-47D7-E8C30B4F37FA}"/>
              </a:ext>
            </a:extLst>
          </p:cNvPr>
          <p:cNvSpPr>
            <a:spLocks noChangeAspect="1"/>
          </p:cNvSpPr>
          <p:nvPr/>
        </p:nvSpPr>
        <p:spPr>
          <a:xfrm>
            <a:off x="1219199" y="701487"/>
            <a:ext cx="1371600" cy="1370713"/>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C1088217-F018-F953-4197-B5449D9DACB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72078" y="973678"/>
            <a:ext cx="912495" cy="904203"/>
          </a:xfrm>
          <a:prstGeom prst="rect">
            <a:avLst/>
          </a:prstGeom>
        </p:spPr>
      </p:pic>
      <p:sp>
        <p:nvSpPr>
          <p:cNvPr id="9" name="TextBox 4">
            <a:extLst>
              <a:ext uri="{FF2B5EF4-FFF2-40B4-BE49-F238E27FC236}">
                <a16:creationId xmlns:a16="http://schemas.microsoft.com/office/drawing/2014/main" id="{93989DAA-5645-3A61-F5A4-54311A9685D1}"/>
              </a:ext>
            </a:extLst>
          </p:cNvPr>
          <p:cNvSpPr txBox="1"/>
          <p:nvPr/>
        </p:nvSpPr>
        <p:spPr>
          <a:xfrm>
            <a:off x="2854189" y="951824"/>
            <a:ext cx="8337147" cy="1088311"/>
          </a:xfrm>
          <a:prstGeom prst="rect">
            <a:avLst/>
          </a:prstGeom>
        </p:spPr>
        <p:txBody>
          <a:bodyPr lIns="0" tIns="0" rIns="0" bIns="0" rtlCol="0" anchor="t">
            <a:spAutoFit/>
          </a:bodyPr>
          <a:lstStyle/>
          <a:p>
            <a:pPr algn="l">
              <a:lnSpc>
                <a:spcPts val="8399"/>
              </a:lnSpc>
            </a:pPr>
            <a:r>
              <a:rPr lang="en-US" sz="8000" b="1" spc="-300">
                <a:solidFill>
                  <a:srgbClr val="000000"/>
                </a:solidFill>
                <a:latin typeface=" Avenir Next Arabic Bold"/>
                <a:ea typeface=" Avenir Next Arabic Bold"/>
                <a:cs typeface=" Avenir Next Arabic Bold"/>
                <a:sym typeface=" Avenir Next Arabic Bold"/>
              </a:rPr>
              <a:t>WORD</a:t>
            </a:r>
          </a:p>
        </p:txBody>
      </p:sp>
    </p:spTree>
    <p:extLst>
      <p:ext uri="{BB962C8B-B14F-4D97-AF65-F5344CB8AC3E}">
        <p14:creationId xmlns:p14="http://schemas.microsoft.com/office/powerpoint/2010/main" val="1816408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AA9ED-B959-AD28-32AC-EB5D41E99144}"/>
            </a:ext>
          </a:extLst>
        </p:cNvPr>
        <p:cNvGrpSpPr/>
        <p:nvPr/>
      </p:nvGrpSpPr>
      <p:grpSpPr>
        <a:xfrm>
          <a:off x="0" y="0"/>
          <a:ext cx="0" cy="0"/>
          <a:chOff x="0" y="0"/>
          <a:chExt cx="0" cy="0"/>
        </a:xfrm>
      </p:grpSpPr>
      <p:grpSp>
        <p:nvGrpSpPr>
          <p:cNvPr id="7" name="Group 2">
            <a:extLst>
              <a:ext uri="{FF2B5EF4-FFF2-40B4-BE49-F238E27FC236}">
                <a16:creationId xmlns:a16="http://schemas.microsoft.com/office/drawing/2014/main" id="{0703A98D-FF82-7D45-CE7C-09186FAF67D7}"/>
              </a:ext>
            </a:extLst>
          </p:cNvPr>
          <p:cNvGrpSpPr>
            <a:grpSpLocks noGrp="1" noUngrp="1" noRot="1" noMove="1" noResize="1"/>
          </p:cNvGrpSpPr>
          <p:nvPr/>
        </p:nvGrpSpPr>
        <p:grpSpPr>
          <a:xfrm rot="-5400000">
            <a:off x="3928108" y="-4053841"/>
            <a:ext cx="10553700" cy="18623281"/>
            <a:chOff x="0" y="0"/>
            <a:chExt cx="13716000" cy="24384000"/>
          </a:xfrm>
        </p:grpSpPr>
        <p:sp>
          <p:nvSpPr>
            <p:cNvPr id="8" name="Freeform 3">
              <a:extLst>
                <a:ext uri="{FF2B5EF4-FFF2-40B4-BE49-F238E27FC236}">
                  <a16:creationId xmlns:a16="http://schemas.microsoft.com/office/drawing/2014/main" id="{CB938C9F-3163-1916-F42E-D1D24E3ED026}"/>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3" name="Text 0">
            <a:extLst>
              <a:ext uri="{FF2B5EF4-FFF2-40B4-BE49-F238E27FC236}">
                <a16:creationId xmlns:a16="http://schemas.microsoft.com/office/drawing/2014/main" id="{AF97469D-0C86-4ED4-7973-BD3F032FF1C6}"/>
              </a:ext>
            </a:extLst>
          </p:cNvPr>
          <p:cNvSpPr/>
          <p:nvPr/>
        </p:nvSpPr>
        <p:spPr>
          <a:xfrm>
            <a:off x="1257318" y="1325475"/>
            <a:ext cx="16289254" cy="923330"/>
          </a:xfrm>
          <a:prstGeom prst="rect">
            <a:avLst/>
          </a:prstGeom>
          <a:noFill/>
          <a:ln/>
        </p:spPr>
        <p:txBody>
          <a:bodyPr wrap="square" lIns="0" tIns="0" rIns="0" bIns="0" rtlCol="0" anchor="ctr">
            <a:spAutoFit/>
          </a:bodyPr>
          <a:lstStyle/>
          <a:p>
            <a:r>
              <a:rPr lang="en-US" sz="6000" b="1">
                <a:solidFill>
                  <a:schemeClr val="bg1"/>
                </a:solidFill>
                <a:latin typeface=" Avenir Next Arabic Bold" panose="020B0604020202020204" charset="-78"/>
                <a:ea typeface="Noto Sans" pitchFamily="34" charset="-122"/>
                <a:cs typeface=" Avenir Next Arabic Bold" panose="020B0604020202020204" charset="-78"/>
              </a:rPr>
              <a:t>The context of Zechariah 7-8</a:t>
            </a:r>
            <a:endParaRPr lang="en-US" sz="6000">
              <a:solidFill>
                <a:schemeClr val="bg1"/>
              </a:solidFill>
              <a:latin typeface=" Avenir Next Arabic Bold" panose="020B0604020202020204" charset="-78"/>
              <a:cs typeface=" Avenir Next Arabic Bold" panose="020B0604020202020204" charset="-78"/>
            </a:endParaRPr>
          </a:p>
        </p:txBody>
      </p:sp>
      <p:sp>
        <p:nvSpPr>
          <p:cNvPr id="4" name="Text 1">
            <a:extLst>
              <a:ext uri="{FF2B5EF4-FFF2-40B4-BE49-F238E27FC236}">
                <a16:creationId xmlns:a16="http://schemas.microsoft.com/office/drawing/2014/main" id="{36E4E33C-314B-FC2D-B497-F23D5F360C78}"/>
              </a:ext>
            </a:extLst>
          </p:cNvPr>
          <p:cNvSpPr/>
          <p:nvPr/>
        </p:nvSpPr>
        <p:spPr>
          <a:xfrm>
            <a:off x="1257318" y="2831267"/>
            <a:ext cx="16289254" cy="3693319"/>
          </a:xfrm>
          <a:prstGeom prst="rect">
            <a:avLst/>
          </a:prstGeom>
          <a:noFill/>
          <a:ln/>
        </p:spPr>
        <p:txBody>
          <a:bodyPr wrap="square" lIns="0" tIns="0" rIns="0" bIns="0" rtlCol="0" anchor="ctr">
            <a:spAutoFit/>
          </a:bodyPr>
          <a:lstStyle/>
          <a:p>
            <a:pPr marL="571500" indent="-571500">
              <a:buFont typeface="Arial" panose="020B0604020202020204" pitchFamily="34" charset="0"/>
              <a:buChar char="•"/>
            </a:pPr>
            <a:r>
              <a:rPr lang="en-US" sz="4000">
                <a:solidFill>
                  <a:schemeClr val="bg1"/>
                </a:solidFill>
                <a:latin typeface=" Avenir Next Arabic Medium" panose="020B0604020202020204" charset="-78"/>
                <a:cs typeface=" Avenir Next Arabic Medium" panose="020B0604020202020204" charset="-78"/>
              </a:rPr>
              <a:t>Almost two years have passed since Zechariah received the 8 night visions</a:t>
            </a:r>
          </a:p>
          <a:p>
            <a:pPr marL="571500" indent="-571500">
              <a:buFont typeface="Arial" panose="020B0604020202020204" pitchFamily="34" charset="0"/>
              <a:buChar char="•"/>
            </a:pPr>
            <a:r>
              <a:rPr lang="en-US" sz="4000">
                <a:solidFill>
                  <a:schemeClr val="bg1"/>
                </a:solidFill>
                <a:latin typeface=" Avenir Next Arabic Medium" panose="020B0604020202020204" charset="-78"/>
                <a:cs typeface=" Avenir Next Arabic Medium" panose="020B0604020202020204" charset="-78"/>
              </a:rPr>
              <a:t>He receives another word from the Lord (Zechariah 7:1). </a:t>
            </a:r>
          </a:p>
          <a:p>
            <a:pPr marL="571500" indent="-571500">
              <a:buFont typeface="Arial" panose="020B0604020202020204" pitchFamily="34" charset="0"/>
              <a:buChar char="•"/>
            </a:pPr>
            <a:r>
              <a:rPr lang="en-US" sz="4000">
                <a:solidFill>
                  <a:schemeClr val="bg1"/>
                </a:solidFill>
                <a:latin typeface=" Avenir Next Arabic Medium" panose="020B0604020202020204" charset="-78"/>
                <a:cs typeface=" Avenir Next Arabic Medium" panose="020B0604020202020204" charset="-78"/>
              </a:rPr>
              <a:t>This is the fourth year of Darius’ reign (December of 518 B.C.)*</a:t>
            </a:r>
          </a:p>
          <a:p>
            <a:pPr marL="571500" indent="-571500">
              <a:buFont typeface="Arial" panose="020B0604020202020204" pitchFamily="34" charset="0"/>
              <a:buChar char="•"/>
            </a:pPr>
            <a:r>
              <a:rPr lang="en-US" sz="4000">
                <a:solidFill>
                  <a:schemeClr val="bg1"/>
                </a:solidFill>
                <a:latin typeface=" Avenir Next Arabic Medium" panose="020B0604020202020204" charset="-78"/>
                <a:cs typeface=" Avenir Next Arabic Medium" panose="020B0604020202020204" charset="-78"/>
              </a:rPr>
              <a:t>Work on the temple resumed a little more than two years ago, but was not completed.</a:t>
            </a:r>
          </a:p>
        </p:txBody>
      </p:sp>
      <p:sp>
        <p:nvSpPr>
          <p:cNvPr id="5" name="Text 2">
            <a:extLst>
              <a:ext uri="{FF2B5EF4-FFF2-40B4-BE49-F238E27FC236}">
                <a16:creationId xmlns:a16="http://schemas.microsoft.com/office/drawing/2014/main" id="{DA8C63BC-45BA-FAE1-19E3-2D8357A58A19}"/>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8101FC02-12F9-948E-CAAC-921F2662701B}"/>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Tree>
    <p:extLst>
      <p:ext uri="{BB962C8B-B14F-4D97-AF65-F5344CB8AC3E}">
        <p14:creationId xmlns:p14="http://schemas.microsoft.com/office/powerpoint/2010/main" val="2761065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3C55D-5B54-E419-EEBF-C15CD78E4459}"/>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158351FD-39A0-1D82-16C0-B032A45C0D2D}"/>
              </a:ext>
            </a:extLst>
          </p:cNvPr>
          <p:cNvGrpSpPr>
            <a:grpSpLocks noGrp="1" noUngrp="1" noRot="1" noMove="1" noResize="1"/>
          </p:cNvGrpSpPr>
          <p:nvPr/>
        </p:nvGrpSpPr>
        <p:grpSpPr>
          <a:xfrm rot="-5400000">
            <a:off x="3928108" y="-4053841"/>
            <a:ext cx="10553700" cy="18623281"/>
            <a:chOff x="0" y="0"/>
            <a:chExt cx="13716000" cy="24384000"/>
          </a:xfrm>
        </p:grpSpPr>
        <p:sp>
          <p:nvSpPr>
            <p:cNvPr id="8" name="Freeform 3">
              <a:extLst>
                <a:ext uri="{FF2B5EF4-FFF2-40B4-BE49-F238E27FC236}">
                  <a16:creationId xmlns:a16="http://schemas.microsoft.com/office/drawing/2014/main" id="{C9A63107-464E-1ABD-25FE-1BB05DDC72D8}"/>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3" name="Text 0">
            <a:extLst>
              <a:ext uri="{FF2B5EF4-FFF2-40B4-BE49-F238E27FC236}">
                <a16:creationId xmlns:a16="http://schemas.microsoft.com/office/drawing/2014/main" id="{6DF31CFD-C8E2-795F-1493-26264C24B9E5}"/>
              </a:ext>
            </a:extLst>
          </p:cNvPr>
          <p:cNvSpPr/>
          <p:nvPr/>
        </p:nvSpPr>
        <p:spPr>
          <a:xfrm>
            <a:off x="1428748" y="1014924"/>
            <a:ext cx="16289254" cy="923330"/>
          </a:xfrm>
          <a:prstGeom prst="rect">
            <a:avLst/>
          </a:prstGeom>
          <a:noFill/>
          <a:ln/>
        </p:spPr>
        <p:txBody>
          <a:bodyPr wrap="square" lIns="0" tIns="0" rIns="0" bIns="0" rtlCol="0" anchor="ctr">
            <a:spAutoFit/>
          </a:bodyPr>
          <a:lstStyle/>
          <a:p>
            <a:r>
              <a:rPr lang="en-US" sz="6000" b="1">
                <a:solidFill>
                  <a:schemeClr val="bg1"/>
                </a:solidFill>
                <a:latin typeface=" Avenir Next Arabic Bold" panose="020B0604020202020204" charset="-78"/>
                <a:ea typeface="Noto Sans" pitchFamily="34" charset="-122"/>
                <a:cs typeface=" Avenir Next Arabic Bold" panose="020B0604020202020204" charset="-78"/>
              </a:rPr>
              <a:t>The context of Zechariah 7-8 (cont’d)</a:t>
            </a:r>
            <a:endParaRPr lang="en-US" sz="6000">
              <a:solidFill>
                <a:schemeClr val="bg1"/>
              </a:solidFill>
              <a:latin typeface=" Avenir Next Arabic Bold" panose="020B0604020202020204" charset="-78"/>
              <a:cs typeface=" Avenir Next Arabic Bold" panose="020B0604020202020204" charset="-78"/>
            </a:endParaRPr>
          </a:p>
        </p:txBody>
      </p:sp>
      <p:sp>
        <p:nvSpPr>
          <p:cNvPr id="5" name="Text 2">
            <a:extLst>
              <a:ext uri="{FF2B5EF4-FFF2-40B4-BE49-F238E27FC236}">
                <a16:creationId xmlns:a16="http://schemas.microsoft.com/office/drawing/2014/main" id="{74CF7E7C-46F7-ABE3-DEAD-213335EDDEFB}"/>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4063F7EA-FE8D-5CD6-5EE1-2018EFB5ED42}"/>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7C495B4B-BB15-C03F-478E-A8EC77509E7F}"/>
              </a:ext>
            </a:extLst>
          </p:cNvPr>
          <p:cNvSpPr/>
          <p:nvPr/>
        </p:nvSpPr>
        <p:spPr>
          <a:xfrm>
            <a:off x="1428748" y="2502761"/>
            <a:ext cx="15263534" cy="4924425"/>
          </a:xfrm>
          <a:prstGeom prst="rect">
            <a:avLst/>
          </a:prstGeom>
          <a:noFill/>
          <a:ln/>
        </p:spPr>
        <p:txBody>
          <a:bodyPr wrap="square" lIns="0" tIns="0" rIns="0" bIns="0" rtlCol="0" anchor="ctr">
            <a:spAutoFit/>
          </a:bodyPr>
          <a:lstStyle/>
          <a:p>
            <a:pPr marL="571500" indent="-571500">
              <a:buFont typeface="Arial" panose="020B0604020202020204" pitchFamily="34" charset="0"/>
              <a:buChar char="•"/>
            </a:pPr>
            <a:r>
              <a:rPr lang="en-US" sz="4000">
                <a:solidFill>
                  <a:schemeClr val="bg1"/>
                </a:solidFill>
                <a:latin typeface=" Avenir Next Arabic Medium" panose="020B0604020202020204" charset="-78"/>
                <a:cs typeface=" Avenir Next Arabic Medium" panose="020B0604020202020204" charset="-78"/>
              </a:rPr>
              <a:t>A delegation comes to Jerusalem to ask the priests whether they needed to continue fasting in the fifth month (Zechariah 7:3)</a:t>
            </a:r>
          </a:p>
          <a:p>
            <a:pPr marL="571500" indent="-571500">
              <a:buFont typeface="Arial" panose="020B0604020202020204" pitchFamily="34" charset="0"/>
              <a:buChar char="•"/>
            </a:pPr>
            <a:r>
              <a:rPr lang="en-US" sz="4000">
                <a:solidFill>
                  <a:schemeClr val="bg1"/>
                </a:solidFill>
                <a:latin typeface=" Avenir Next Arabic Medium" panose="020B0604020202020204" charset="-78"/>
                <a:cs typeface=" Avenir Next Arabic Medium" panose="020B0604020202020204" charset="-78"/>
              </a:rPr>
              <a:t>They had been fasting in the fifth month for many years to mourn the destruction of Solomon’s temple in the fifth month of 586 B.C.</a:t>
            </a:r>
          </a:p>
          <a:p>
            <a:pPr marL="571500" indent="-571500">
              <a:buFont typeface="Arial" panose="020B0604020202020204" pitchFamily="34" charset="0"/>
              <a:buChar char="•"/>
            </a:pPr>
            <a:r>
              <a:rPr lang="en-US" sz="4000">
                <a:solidFill>
                  <a:schemeClr val="bg1"/>
                </a:solidFill>
                <a:latin typeface=" Avenir Next Arabic Medium" panose="020B0604020202020204" charset="-78"/>
                <a:cs typeface=" Avenir Next Arabic Medium" panose="020B0604020202020204" charset="-78"/>
              </a:rPr>
              <a:t>So now that the temple was being rebuilt, they asked the priests: </a:t>
            </a:r>
            <a:r>
              <a:rPr lang="en-US" sz="4000" i="1">
                <a:solidFill>
                  <a:schemeClr val="bg1"/>
                </a:solidFill>
                <a:latin typeface=" Avenir Next Arabic Medium" panose="020B0604020202020204" charset="-78"/>
                <a:cs typeface=" Avenir Next Arabic Medium" panose="020B0604020202020204" charset="-78"/>
              </a:rPr>
              <a:t>Is this fast still needed</a:t>
            </a:r>
            <a:r>
              <a:rPr lang="en-US" sz="4000">
                <a:solidFill>
                  <a:schemeClr val="bg1"/>
                </a:solidFill>
                <a:latin typeface=" Avenir Next Arabic Medium" panose="020B0604020202020204" charset="-78"/>
                <a:cs typeface=" Avenir Next Arabic Medium" panose="020B0604020202020204" charset="-78"/>
              </a:rPr>
              <a:t>? It was a </a:t>
            </a:r>
            <a:r>
              <a:rPr lang="en-US" sz="4000" b="1">
                <a:solidFill>
                  <a:schemeClr val="bg1"/>
                </a:solidFill>
                <a:latin typeface=" Avenir Next Arabic Medium" panose="020B0604020202020204" charset="-78"/>
                <a:cs typeface=" Avenir Next Arabic Medium" panose="020B0604020202020204" charset="-78"/>
              </a:rPr>
              <a:t>practical </a:t>
            </a:r>
            <a:r>
              <a:rPr lang="en-US" sz="4000">
                <a:solidFill>
                  <a:schemeClr val="bg1"/>
                </a:solidFill>
                <a:latin typeface=" Avenir Next Arabic Medium" panose="020B0604020202020204" charset="-78"/>
                <a:cs typeface=" Avenir Next Arabic Medium" panose="020B0604020202020204" charset="-78"/>
              </a:rPr>
              <a:t>question.</a:t>
            </a:r>
          </a:p>
          <a:p>
            <a:pPr marL="571500" indent="-571500">
              <a:buFont typeface="Arial" panose="020B0604020202020204" pitchFamily="34" charset="0"/>
              <a:buChar char="•"/>
            </a:pPr>
            <a:r>
              <a:rPr lang="en-US" sz="4000">
                <a:solidFill>
                  <a:schemeClr val="bg1"/>
                </a:solidFill>
                <a:latin typeface=" Avenir Next Arabic Medium" panose="020B0604020202020204" charset="-78"/>
                <a:cs typeface=" Avenir Next Arabic Medium" panose="020B0604020202020204" charset="-78"/>
              </a:rPr>
              <a:t>They were about to get profoundly </a:t>
            </a:r>
            <a:r>
              <a:rPr lang="en-US" sz="4000" b="1">
                <a:solidFill>
                  <a:schemeClr val="bg1"/>
                </a:solidFill>
                <a:latin typeface=" Avenir Next Arabic Medium" panose="020B0604020202020204" charset="-78"/>
                <a:cs typeface=" Avenir Next Arabic Medium" panose="020B0604020202020204" charset="-78"/>
              </a:rPr>
              <a:t>spiritual</a:t>
            </a:r>
            <a:r>
              <a:rPr lang="en-US" sz="4000">
                <a:solidFill>
                  <a:schemeClr val="bg1"/>
                </a:solidFill>
                <a:latin typeface=" Avenir Next Arabic Medium" panose="020B0604020202020204" charset="-78"/>
                <a:cs typeface=" Avenir Next Arabic Medium" panose="020B0604020202020204" charset="-78"/>
              </a:rPr>
              <a:t> answer from God in Zechariah 7-8 …</a:t>
            </a:r>
          </a:p>
        </p:txBody>
      </p:sp>
    </p:spTree>
    <p:extLst>
      <p:ext uri="{BB962C8B-B14F-4D97-AF65-F5344CB8AC3E}">
        <p14:creationId xmlns:p14="http://schemas.microsoft.com/office/powerpoint/2010/main" val="2193660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77C85-D764-7A49-AD50-EEBE7564C0E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8283BE-A96B-CA40-E190-8D706C6EE9B7}"/>
              </a:ext>
            </a:extLst>
          </p:cNvPr>
          <p:cNvSpPr>
            <a:spLocks noGrp="1" noRot="1" noMove="1" noResize="1" noEditPoints="1" noAdjustHandles="1" noChangeArrowheads="1" noChangeShapeType="1"/>
          </p:cNvSpPr>
          <p:nvPr/>
        </p:nvSpPr>
        <p:spPr>
          <a:xfrm rot="16200000">
            <a:off x="3882314"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3060FEFB-2D16-8BB2-0F7B-6DDAA968E37A}"/>
              </a:ext>
            </a:extLst>
          </p:cNvPr>
          <p:cNvSpPr/>
          <p:nvPr/>
        </p:nvSpPr>
        <p:spPr>
          <a:xfrm>
            <a:off x="1428750" y="673271"/>
            <a:ext cx="16289254" cy="923330"/>
          </a:xfrm>
          <a:prstGeom prst="rect">
            <a:avLst/>
          </a:prstGeom>
          <a:noFill/>
          <a:ln/>
        </p:spPr>
        <p:txBody>
          <a:bodyPr wrap="square" lIns="0" tIns="0" rIns="0" bIns="0" rtlCol="0" anchor="ctr">
            <a:spAutoFit/>
          </a:bodyPr>
          <a:lstStyle/>
          <a:p>
            <a:r>
              <a:rPr lang="en-US" sz="6000" b="1">
                <a:solidFill>
                  <a:srgbClr val="000000"/>
                </a:solidFill>
                <a:latin typeface=" Avenir Next Arabic Medium" panose="020B0604020202020204" charset="-78"/>
                <a:ea typeface="Noto Sans" pitchFamily="34" charset="-122"/>
                <a:cs typeface=" Avenir Next Arabic Medium" panose="020B0604020202020204" charset="-78"/>
              </a:rPr>
              <a:t>Overview of Zechariah 7-8</a:t>
            </a:r>
            <a:endParaRPr lang="en-US" sz="6000">
              <a:latin typeface=" Avenir Next Arabic Medium" panose="020B0604020202020204" charset="-78"/>
              <a:cs typeface=" Avenir Next Arabic Medium" panose="020B0604020202020204" charset="-78"/>
            </a:endParaRPr>
          </a:p>
        </p:txBody>
      </p:sp>
      <p:sp>
        <p:nvSpPr>
          <p:cNvPr id="5" name="Text 2">
            <a:extLst>
              <a:ext uri="{FF2B5EF4-FFF2-40B4-BE49-F238E27FC236}">
                <a16:creationId xmlns:a16="http://schemas.microsoft.com/office/drawing/2014/main" id="{7500CAD6-6815-43B7-6C2D-0C9582D36F7F}"/>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7F34396F-7169-73AE-B2A4-472A1A551FC5}"/>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62862F3D-D052-2021-74BD-2D5F87CE760A}"/>
              </a:ext>
            </a:extLst>
          </p:cNvPr>
          <p:cNvSpPr/>
          <p:nvPr/>
        </p:nvSpPr>
        <p:spPr>
          <a:xfrm>
            <a:off x="1428750" y="2000376"/>
            <a:ext cx="15819214" cy="3077766"/>
          </a:xfrm>
          <a:prstGeom prst="rect">
            <a:avLst/>
          </a:prstGeom>
          <a:noFill/>
          <a:ln/>
        </p:spPr>
        <p:txBody>
          <a:bodyPr wrap="square" lIns="0" tIns="0" rIns="0" bIns="0" rtlCol="0" anchor="ctr">
            <a:spAutoFit/>
          </a:bodyPr>
          <a:lstStyle/>
          <a:p>
            <a:pPr marL="571500" indent="-571500">
              <a:buFont typeface="Arial" panose="020B0604020202020204" pitchFamily="34" charset="0"/>
              <a:buChar char="•"/>
            </a:pPr>
            <a:r>
              <a:rPr lang="en-US" sz="4000">
                <a:latin typeface=" Avenir Next Arabic Medium" panose="020B0604020202020204" charset="-78"/>
                <a:cs typeface=" Avenir Next Arabic Medium"/>
              </a:rPr>
              <a:t>It’s a long text so here is the big-picture structure of the two chapters, provided by Bryan Gregory.* </a:t>
            </a:r>
          </a:p>
          <a:p>
            <a:pPr marL="571500" indent="-571500">
              <a:buFont typeface="Arial" panose="020B0604020202020204" pitchFamily="34" charset="0"/>
              <a:buChar char="•"/>
            </a:pPr>
            <a:r>
              <a:rPr lang="en-US" sz="4000">
                <a:latin typeface=" Avenir Next Arabic Medium" panose="020B0604020202020204" charset="-78"/>
                <a:cs typeface=" Avenir Next Arabic Medium"/>
              </a:rPr>
              <a:t>Scholars call this </a:t>
            </a:r>
            <a:r>
              <a:rPr lang="en-US" sz="4000" b="1" i="1">
                <a:latin typeface=" Avenir Next Arabic Medium" panose="020B0604020202020204" charset="-78"/>
                <a:cs typeface=" Avenir Next Arabic Medium"/>
              </a:rPr>
              <a:t>chiastic</a:t>
            </a:r>
            <a:r>
              <a:rPr lang="en-US" sz="4000" b="1">
                <a:latin typeface=" Avenir Next Arabic Medium" panose="020B0604020202020204" charset="-78"/>
                <a:cs typeface=" Avenir Next Arabic Medium"/>
              </a:rPr>
              <a:t> structure - a "mirrored" structure with a central focal point</a:t>
            </a:r>
            <a:r>
              <a:rPr lang="en-US" sz="4000">
                <a:latin typeface=" Avenir Next Arabic Medium" panose="020B0604020202020204" charset="-78"/>
                <a:cs typeface=" Avenir Next Arabic Medium"/>
              </a:rPr>
              <a:t>. That central focal point (e.g. the point in green below) is usually the most important. </a:t>
            </a:r>
          </a:p>
        </p:txBody>
      </p:sp>
      <p:sp>
        <p:nvSpPr>
          <p:cNvPr id="4" name="TextBox 3">
            <a:extLst>
              <a:ext uri="{FF2B5EF4-FFF2-40B4-BE49-F238E27FC236}">
                <a16:creationId xmlns:a16="http://schemas.microsoft.com/office/drawing/2014/main" id="{9BEA6C2B-6913-8E85-7ED0-EB8859880D2B}"/>
              </a:ext>
            </a:extLst>
          </p:cNvPr>
          <p:cNvSpPr txBox="1"/>
          <p:nvPr/>
        </p:nvSpPr>
        <p:spPr>
          <a:xfrm>
            <a:off x="1428750" y="5449722"/>
            <a:ext cx="16289252" cy="3170099"/>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lIns="91440" tIns="45720" rIns="91440" bIns="45720" anchor="t">
            <a:spAutoFit/>
          </a:bodyPr>
          <a:lstStyle/>
          <a:p>
            <a:r>
              <a:rPr lang="en-SG" sz="4000" b="1" dirty="0">
                <a:solidFill>
                  <a:srgbClr val="C00000"/>
                </a:solidFill>
                <a:latin typeface=" Avenir Next Arabic Medium" panose="020B0604020202020204" charset="-78"/>
                <a:cs typeface=" Avenir Next Arabic Medium" panose="020B0604020202020204" charset="-78"/>
              </a:rPr>
              <a:t>A.</a:t>
            </a:r>
            <a:r>
              <a:rPr lang="en-SG" sz="4000" dirty="0">
                <a:solidFill>
                  <a:srgbClr val="C00000"/>
                </a:solidFill>
                <a:latin typeface=" Avenir Next Arabic Medium" panose="020B0604020202020204" charset="-78"/>
                <a:cs typeface=" Avenir Next Arabic Medium" panose="020B0604020202020204" charset="-78"/>
              </a:rPr>
              <a:t> A Question about Fasting (7: 1– 3) </a:t>
            </a:r>
          </a:p>
          <a:p>
            <a:pPr marL="921385" lvl="1"/>
            <a:r>
              <a:rPr lang="en-SG" sz="4000" b="1" dirty="0">
                <a:solidFill>
                  <a:schemeClr val="accent5">
                    <a:lumMod val="50000"/>
                  </a:schemeClr>
                </a:solidFill>
                <a:latin typeface=" Avenir Next Arabic Medium" panose="020B0604020202020204" charset="-78"/>
                <a:cs typeface=" Avenir Next Arabic Medium" panose="020B0604020202020204" charset="-78"/>
              </a:rPr>
              <a:t>B.</a:t>
            </a:r>
            <a:r>
              <a:rPr lang="en-SG" sz="4000" dirty="0">
                <a:solidFill>
                  <a:schemeClr val="accent5">
                    <a:lumMod val="50000"/>
                  </a:schemeClr>
                </a:solidFill>
                <a:latin typeface=" Avenir Next Arabic Medium" panose="020B0604020202020204" charset="-78"/>
                <a:cs typeface=" Avenir Next Arabic Medium" panose="020B0604020202020204" charset="-78"/>
              </a:rPr>
              <a:t> A Sermon against Hypocrisy (7: 4– 14) </a:t>
            </a:r>
          </a:p>
          <a:p>
            <a:pPr marL="1843405" lvl="2"/>
            <a:r>
              <a:rPr lang="en-SG" sz="4000" b="1" dirty="0">
                <a:solidFill>
                  <a:srgbClr val="00B050"/>
                </a:solidFill>
                <a:latin typeface=" Avenir Next Arabic Medium" panose="020B0604020202020204" charset="-78"/>
                <a:cs typeface=" Avenir Next Arabic Medium"/>
              </a:rPr>
              <a:t>C. The Lord’s Promise to Transform Jerusalem (8: 1– 8) </a:t>
            </a:r>
          </a:p>
          <a:p>
            <a:pPr marL="921385" lvl="1"/>
            <a:r>
              <a:rPr lang="en-SG" sz="4000" b="1" dirty="0">
                <a:solidFill>
                  <a:schemeClr val="accent5">
                    <a:lumMod val="50000"/>
                  </a:schemeClr>
                </a:solidFill>
                <a:latin typeface=" Avenir Next Arabic Medium" panose="020B0604020202020204" charset="-78"/>
                <a:cs typeface=" Avenir Next Arabic Medium" panose="020B0604020202020204" charset="-78"/>
              </a:rPr>
              <a:t>B'</a:t>
            </a:r>
            <a:r>
              <a:rPr lang="en-SG" sz="4000" dirty="0">
                <a:solidFill>
                  <a:schemeClr val="accent5">
                    <a:lumMod val="50000"/>
                  </a:schemeClr>
                </a:solidFill>
                <a:latin typeface=" Avenir Next Arabic Medium" panose="020B0604020202020204" charset="-78"/>
                <a:cs typeface=" Avenir Next Arabic Medium" panose="020B0604020202020204" charset="-78"/>
              </a:rPr>
              <a:t> A Sermon on Sincere Obedience (8: 9– 17) </a:t>
            </a:r>
          </a:p>
          <a:p>
            <a:r>
              <a:rPr lang="en-SG" sz="4000" b="1" dirty="0">
                <a:solidFill>
                  <a:srgbClr val="C00000"/>
                </a:solidFill>
                <a:latin typeface=" Avenir Next Arabic Medium" panose="020B0604020202020204" charset="-78"/>
                <a:cs typeface=" Avenir Next Arabic Medium" panose="020B0604020202020204" charset="-78"/>
              </a:rPr>
              <a:t>A'</a:t>
            </a:r>
            <a:r>
              <a:rPr lang="en-SG" sz="4000" dirty="0">
                <a:solidFill>
                  <a:srgbClr val="C00000"/>
                </a:solidFill>
                <a:latin typeface=" Avenir Next Arabic Medium" panose="020B0604020202020204" charset="-78"/>
                <a:cs typeface=" Avenir Next Arabic Medium" panose="020B0604020202020204" charset="-78"/>
              </a:rPr>
              <a:t> The Answer: Fasting Will Turn to Feasting (8: 18– 23)</a:t>
            </a:r>
          </a:p>
        </p:txBody>
      </p:sp>
      <p:sp>
        <p:nvSpPr>
          <p:cNvPr id="8" name="TextBox 7">
            <a:extLst>
              <a:ext uri="{FF2B5EF4-FFF2-40B4-BE49-F238E27FC236}">
                <a16:creationId xmlns:a16="http://schemas.microsoft.com/office/drawing/2014/main" id="{8E405C54-CB87-3E57-BA4E-6810FAD5948D}"/>
              </a:ext>
            </a:extLst>
          </p:cNvPr>
          <p:cNvSpPr txBox="1"/>
          <p:nvPr/>
        </p:nvSpPr>
        <p:spPr>
          <a:xfrm>
            <a:off x="1343205" y="9226959"/>
            <a:ext cx="16967202" cy="830997"/>
          </a:xfrm>
          <a:prstGeom prst="rect">
            <a:avLst/>
          </a:prstGeom>
          <a:noFill/>
        </p:spPr>
        <p:txBody>
          <a:bodyPr wrap="square" rtlCol="0">
            <a:spAutoFit/>
          </a:bodyPr>
          <a:lstStyle/>
          <a:p>
            <a:r>
              <a:rPr lang="en-US" sz="2400">
                <a:latin typeface=" Avenir Next Arabic Medium" panose="020B0604020202020204" charset="-78"/>
                <a:cs typeface=" Avenir Next Arabic Medium" panose="020B0604020202020204" charset="-78"/>
              </a:rPr>
              <a:t>*Bryan R. Gregory. Bryan Gregory - Longing for God in an Age of Discouragement (2017) (Kindle Location 2050). Kindle Edition. </a:t>
            </a:r>
          </a:p>
        </p:txBody>
      </p:sp>
    </p:spTree>
    <p:extLst>
      <p:ext uri="{BB962C8B-B14F-4D97-AF65-F5344CB8AC3E}">
        <p14:creationId xmlns:p14="http://schemas.microsoft.com/office/powerpoint/2010/main" val="74981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D4F2-0D61-B415-A9AD-10566CFCCA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C993FD-53C3-75FF-8812-176AB70D805E}"/>
              </a:ext>
            </a:extLst>
          </p:cNvPr>
          <p:cNvSpPr>
            <a:spLocks noGrp="1" noRot="1" noMove="1" noResize="1" noEditPoints="1" noAdjustHandles="1" noChangeArrowheads="1" noChangeShapeType="1"/>
          </p:cNvSpPr>
          <p:nvPr/>
        </p:nvSpPr>
        <p:spPr>
          <a:xfrm rot="-5400000">
            <a:off x="3874995"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729E3D2D-CAB0-19D7-2A5A-A45B89794A06}"/>
              </a:ext>
            </a:extLst>
          </p:cNvPr>
          <p:cNvSpPr/>
          <p:nvPr/>
        </p:nvSpPr>
        <p:spPr>
          <a:xfrm>
            <a:off x="1269240" y="2718237"/>
            <a:ext cx="16289254" cy="1477328"/>
          </a:xfrm>
          <a:prstGeom prst="rect">
            <a:avLst/>
          </a:prstGeom>
          <a:noFill/>
          <a:ln/>
        </p:spPr>
        <p:txBody>
          <a:bodyPr wrap="square" lIns="0" tIns="0" rIns="0" bIns="0" rtlCol="0" anchor="ctr">
            <a:spAutoFit/>
          </a:bodyPr>
          <a:lstStyle/>
          <a:p>
            <a:r>
              <a:rPr lang="en-US" sz="4800" b="1">
                <a:solidFill>
                  <a:srgbClr val="000000"/>
                </a:solidFill>
                <a:latin typeface=" Avenir Next Arabic Bold" panose="020B0604020202020204" charset="-78"/>
                <a:ea typeface="Noto Sans"/>
                <a:cs typeface=" Avenir Next Arabic Bold"/>
              </a:rPr>
              <a:t>Read Zechariah 7:4-14 and answer the following questions:</a:t>
            </a:r>
            <a:endParaRPr lang="en-US" sz="4800">
              <a:latin typeface=" Avenir Next Arabic Bold" panose="020B0604020202020204" charset="-78"/>
              <a:ea typeface="Noto Sans"/>
              <a:cs typeface=" Avenir Next Arabic Bold"/>
            </a:endParaRPr>
          </a:p>
        </p:txBody>
      </p:sp>
      <p:sp>
        <p:nvSpPr>
          <p:cNvPr id="5" name="Text 2">
            <a:extLst>
              <a:ext uri="{FF2B5EF4-FFF2-40B4-BE49-F238E27FC236}">
                <a16:creationId xmlns:a16="http://schemas.microsoft.com/office/drawing/2014/main" id="{EA5C8A71-A558-9462-690E-53A8B0E7FD3E}"/>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D3D53231-C967-7DA0-2371-4AAFF1ACE760}"/>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6452774C-40B8-DBF9-B40E-4D433CA149DF}"/>
              </a:ext>
            </a:extLst>
          </p:cNvPr>
          <p:cNvSpPr/>
          <p:nvPr/>
        </p:nvSpPr>
        <p:spPr>
          <a:xfrm>
            <a:off x="1139992" y="4831221"/>
            <a:ext cx="16108102" cy="3693319"/>
          </a:xfrm>
          <a:prstGeom prst="rect">
            <a:avLst/>
          </a:prstGeom>
          <a:noFill/>
          <a:ln/>
        </p:spPr>
        <p:txBody>
          <a:bodyPr wrap="square" lIns="0" tIns="0" rIns="0" bIns="0" rtlCol="0" anchor="ctr">
            <a:spAutoFit/>
          </a:bodyPr>
          <a:lstStyle/>
          <a:p>
            <a:pPr marL="914400" indent="-914400">
              <a:buFont typeface="+mj-lt"/>
              <a:buAutoNum type="arabicPeriod"/>
            </a:pPr>
            <a:r>
              <a:rPr lang="en-US" sz="4000">
                <a:latin typeface=" Avenir Next Arabic Medium" panose="020B0604020202020204" charset="-78"/>
                <a:cs typeface=" Avenir Next Arabic Medium" panose="020B0604020202020204" charset="-78"/>
              </a:rPr>
              <a:t>Does the LORD answer their question about fasting directly in verses 4-7? What is the deeper issue that the LORD is getting at?</a:t>
            </a:r>
          </a:p>
          <a:p>
            <a:pPr marL="914400" indent="-914400">
              <a:buFont typeface="+mj-lt"/>
              <a:buAutoNum type="arabicPeriod"/>
            </a:pPr>
            <a:endParaRPr lang="en-US" sz="4000">
              <a:latin typeface=" Avenir Next Arabic Medium" panose="020B0604020202020204" charset="-78"/>
              <a:cs typeface=" Avenir Next Arabic Medium" panose="020B0604020202020204" charset="-78"/>
            </a:endParaRPr>
          </a:p>
          <a:p>
            <a:pPr marL="914400" indent="-914400">
              <a:buFont typeface="+mj-lt"/>
              <a:buAutoNum type="arabicPeriod"/>
            </a:pPr>
            <a:r>
              <a:rPr lang="en-US" sz="4000">
                <a:latin typeface=" Avenir Next Arabic Medium" panose="020B0604020202020204" charset="-78"/>
                <a:cs typeface=" Avenir Next Arabic Medium" panose="020B0604020202020204" charset="-78"/>
              </a:rPr>
              <a:t>The LORD instructed them to repent by acting with justice and mercy (Zech 7:8-10). What was their response (see Zech 7:11-14)? How might their response be a warning for us?</a:t>
            </a:r>
          </a:p>
        </p:txBody>
      </p:sp>
      <p:sp>
        <p:nvSpPr>
          <p:cNvPr id="8" name="TextBox 7">
            <a:extLst>
              <a:ext uri="{FF2B5EF4-FFF2-40B4-BE49-F238E27FC236}">
                <a16:creationId xmlns:a16="http://schemas.microsoft.com/office/drawing/2014/main" id="{D1AA5194-5990-66CD-6ECB-58C2A2545211}"/>
              </a:ext>
            </a:extLst>
          </p:cNvPr>
          <p:cNvSpPr txBox="1"/>
          <p:nvPr/>
        </p:nvSpPr>
        <p:spPr>
          <a:xfrm>
            <a:off x="1028853" y="1183247"/>
            <a:ext cx="15011400" cy="702500"/>
          </a:xfrm>
          <a:prstGeom prst="rect">
            <a:avLst/>
          </a:prstGeom>
        </p:spPr>
        <p:txBody>
          <a:bodyPr wrap="square" lIns="0" tIns="0" rIns="0" bIns="0" rtlCol="0" anchor="t">
            <a:spAutoFit/>
          </a:bodyPr>
          <a:lstStyle/>
          <a:p>
            <a:pPr>
              <a:lnSpc>
                <a:spcPts val="5328"/>
              </a:lnSpc>
            </a:pPr>
            <a:r>
              <a:rPr lang="en-US" sz="6000" b="1">
                <a:solidFill>
                  <a:srgbClr val="000000"/>
                </a:solidFill>
                <a:latin typeface=" Avenir Next Arabic Bold"/>
                <a:ea typeface=" Avenir Next Arabic Bold"/>
                <a:cs typeface=" Avenir Next Arabic Bold"/>
                <a:sym typeface=" Avenir Next Arabic Bold"/>
              </a:rPr>
              <a:t>Activity 1: Read &amp; Discuss</a:t>
            </a:r>
            <a:endParaRPr lang="en-US" sz="2800" b="1">
              <a:solidFill>
                <a:srgbClr val="000000"/>
              </a:solidFill>
              <a:latin typeface=" Avenir Next Arabic Medium"/>
              <a:ea typeface=" Avenir Next Arabic Bold"/>
              <a:cs typeface=" Avenir Next Arabic Medium"/>
            </a:endParaRPr>
          </a:p>
        </p:txBody>
      </p:sp>
      <p:grpSp>
        <p:nvGrpSpPr>
          <p:cNvPr id="12" name="Group 4">
            <a:extLst>
              <a:ext uri="{FF2B5EF4-FFF2-40B4-BE49-F238E27FC236}">
                <a16:creationId xmlns:a16="http://schemas.microsoft.com/office/drawing/2014/main" id="{59EAD67D-0C92-D273-0B30-89C6046CFDFF}"/>
              </a:ext>
            </a:extLst>
          </p:cNvPr>
          <p:cNvGrpSpPr/>
          <p:nvPr/>
        </p:nvGrpSpPr>
        <p:grpSpPr>
          <a:xfrm flipV="1">
            <a:off x="1014412" y="2231004"/>
            <a:ext cx="16000955" cy="4912"/>
            <a:chOff x="0" y="0"/>
            <a:chExt cx="20967700" cy="108469"/>
          </a:xfrm>
        </p:grpSpPr>
        <p:sp>
          <p:nvSpPr>
            <p:cNvPr id="13" name="Freeform 5">
              <a:extLst>
                <a:ext uri="{FF2B5EF4-FFF2-40B4-BE49-F238E27FC236}">
                  <a16:creationId xmlns:a16="http://schemas.microsoft.com/office/drawing/2014/main" id="{8610410F-873A-A04B-581F-C06CEF28DE4E}"/>
                </a:ext>
              </a:extLst>
            </p:cNvPr>
            <p:cNvSpPr/>
            <p:nvPr/>
          </p:nvSpPr>
          <p:spPr>
            <a:xfrm>
              <a:off x="18923" y="0"/>
              <a:ext cx="20929854"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1F1E1D"/>
            </a:solidFill>
            <a:ln w="12700">
              <a:solidFill>
                <a:srgbClr val="000000"/>
              </a:solidFill>
            </a:ln>
          </p:spPr>
          <p:txBody>
            <a:bodyPr/>
            <a:lstStyle/>
            <a:p>
              <a:endParaRPr lang="en-US"/>
            </a:p>
          </p:txBody>
        </p:sp>
      </p:grpSp>
    </p:spTree>
    <p:extLst>
      <p:ext uri="{BB962C8B-B14F-4D97-AF65-F5344CB8AC3E}">
        <p14:creationId xmlns:p14="http://schemas.microsoft.com/office/powerpoint/2010/main" val="18948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A1B51-CCFC-C839-ECDD-E203FA71C26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76E6AD1-8F53-931F-D148-724CA1D96AA3}"/>
              </a:ext>
            </a:extLst>
          </p:cNvPr>
          <p:cNvSpPr>
            <a:spLocks noGrp="1" noRot="1" noMove="1" noResize="1" noEditPoints="1" noAdjustHandles="1" noChangeArrowheads="1" noChangeShapeType="1"/>
          </p:cNvSpPr>
          <p:nvPr/>
        </p:nvSpPr>
        <p:spPr>
          <a:xfrm rot="16200000">
            <a:off x="3986435" y="-4057003"/>
            <a:ext cx="10604290" cy="18611866"/>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dirty="0"/>
          </a:p>
        </p:txBody>
      </p:sp>
      <p:sp>
        <p:nvSpPr>
          <p:cNvPr id="3" name="Text 0">
            <a:extLst>
              <a:ext uri="{FF2B5EF4-FFF2-40B4-BE49-F238E27FC236}">
                <a16:creationId xmlns:a16="http://schemas.microsoft.com/office/drawing/2014/main" id="{2449366D-DAD1-87F6-27A4-F2198DBE6A35}"/>
              </a:ext>
            </a:extLst>
          </p:cNvPr>
          <p:cNvSpPr/>
          <p:nvPr/>
        </p:nvSpPr>
        <p:spPr>
          <a:xfrm>
            <a:off x="2400837" y="1048695"/>
            <a:ext cx="16289254" cy="738664"/>
          </a:xfrm>
          <a:prstGeom prst="rect">
            <a:avLst/>
          </a:prstGeom>
          <a:noFill/>
          <a:ln/>
        </p:spPr>
        <p:txBody>
          <a:bodyPr wrap="square" lIns="0" tIns="0" rIns="0" bIns="0" rtlCol="0" anchor="ctr">
            <a:spAutoFit/>
          </a:bodyPr>
          <a:lstStyle/>
          <a:p>
            <a:r>
              <a:rPr lang="en-US" sz="4800" b="1">
                <a:solidFill>
                  <a:srgbClr val="000000"/>
                </a:solidFill>
                <a:latin typeface=" Avenir Next Arabic Bold" panose="020B0604020202020204" charset="-78"/>
                <a:ea typeface="Noto Sans" pitchFamily="34" charset="-122"/>
                <a:cs typeface=" Avenir Next Arabic Bold" panose="020B0604020202020204" charset="-78"/>
              </a:rPr>
              <a:t>Question 1 Discussion Notes</a:t>
            </a:r>
            <a:endParaRPr lang="en-US" sz="4800">
              <a:latin typeface=" Avenir Next Arabic Bold" panose="020B0604020202020204" charset="-78"/>
              <a:cs typeface=" Avenir Next Arabic Bold" panose="020B0604020202020204" charset="-78"/>
            </a:endParaRPr>
          </a:p>
        </p:txBody>
      </p:sp>
      <p:sp>
        <p:nvSpPr>
          <p:cNvPr id="5" name="Text 2">
            <a:extLst>
              <a:ext uri="{FF2B5EF4-FFF2-40B4-BE49-F238E27FC236}">
                <a16:creationId xmlns:a16="http://schemas.microsoft.com/office/drawing/2014/main" id="{34F66F11-FF2B-9737-368C-8B778994CF3D}"/>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9ADDAD3D-7A37-739B-4AF2-920F999C9D6C}"/>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E4671F03-1B05-A7B4-FA17-9125290F1489}"/>
              </a:ext>
            </a:extLst>
          </p:cNvPr>
          <p:cNvSpPr/>
          <p:nvPr/>
        </p:nvSpPr>
        <p:spPr>
          <a:xfrm>
            <a:off x="987538" y="2294402"/>
            <a:ext cx="16289254" cy="7386638"/>
          </a:xfrm>
          <a:prstGeom prst="rect">
            <a:avLst/>
          </a:prstGeom>
          <a:noFill/>
          <a:ln/>
        </p:spPr>
        <p:txBody>
          <a:bodyPr wrap="square" lIns="0" tIns="0" rIns="0" bIns="0" rtlCol="0" anchor="ctr">
            <a:spAutoFit/>
          </a:bodyPr>
          <a:lstStyle/>
          <a:p>
            <a:pPr marL="685800" indent="-685800">
              <a:buFont typeface="Arial" panose="020B0604020202020204" pitchFamily="34" charset="0"/>
              <a:buChar char="•"/>
            </a:pPr>
            <a:r>
              <a:rPr lang="en-US" sz="4000" dirty="0">
                <a:latin typeface=" Avenir Next Arabic Medium" panose="020B0604020202020204" charset="-78"/>
                <a:cs typeface=" Avenir Next Arabic Medium"/>
              </a:rPr>
              <a:t>No, the question is not answered directly. Rather, using rhetorical questions, the Lord exposed the </a:t>
            </a:r>
            <a:r>
              <a:rPr lang="en-US" sz="4000" b="1" dirty="0">
                <a:latin typeface=" Avenir Next Arabic Medium" panose="020B0604020202020204" charset="-78"/>
                <a:cs typeface=" Avenir Next Arabic Medium"/>
              </a:rPr>
              <a:t>lack of sincerity</a:t>
            </a:r>
            <a:r>
              <a:rPr lang="en-US" sz="4000" dirty="0">
                <a:latin typeface=" Avenir Next Arabic Medium" panose="020B0604020202020204" charset="-78"/>
                <a:cs typeface=" Avenir Next Arabic Medium"/>
              </a:rPr>
              <a:t> in the peoples’ fasting.</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They were not fasting for the LORD but </a:t>
            </a:r>
            <a:r>
              <a:rPr lang="en-US" sz="4000" b="1" dirty="0">
                <a:latin typeface=" Avenir Next Arabic Medium" panose="020B0604020202020204" charset="-78"/>
                <a:cs typeface=" Avenir Next Arabic Medium" panose="020B0604020202020204" charset="-78"/>
              </a:rPr>
              <a:t>themselves</a:t>
            </a:r>
            <a:r>
              <a:rPr lang="en-US" sz="4000" dirty="0">
                <a:latin typeface=" Avenir Next Arabic Medium" panose="020B0604020202020204" charset="-78"/>
                <a:cs typeface=" Avenir Next Arabic Medium" panose="020B0604020202020204" charset="-78"/>
              </a:rPr>
              <a:t> (Zech 7:5)!</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The people fasted without repenting; their fasting was just as </a:t>
            </a:r>
            <a:r>
              <a:rPr lang="en-US" sz="4000" b="1" dirty="0">
                <a:latin typeface=" Avenir Next Arabic Medium" panose="020B0604020202020204" charset="-78"/>
                <a:cs typeface=" Avenir Next Arabic Medium" panose="020B0604020202020204" charset="-78"/>
              </a:rPr>
              <a:t>self-indulgent</a:t>
            </a:r>
            <a:r>
              <a:rPr lang="en-US" sz="4000" dirty="0">
                <a:latin typeface=" Avenir Next Arabic Medium" panose="020B0604020202020204" charset="-78"/>
                <a:cs typeface=" Avenir Next Arabic Medium" panose="020B0604020202020204" charset="-78"/>
              </a:rPr>
              <a:t> as their eating (Zech 7:6)</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a:rPr>
              <a:t>While putting on a religious show, they were actually exploiting and oppressing one another! (Zech 7:9-10)</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Their religion was a </a:t>
            </a:r>
            <a:r>
              <a:rPr lang="en-US" sz="4000" b="1" dirty="0">
                <a:latin typeface=" Avenir Next Arabic Medium" panose="020B0604020202020204" charset="-78"/>
                <a:cs typeface=" Avenir Next Arabic Medium" panose="020B0604020202020204" charset="-78"/>
              </a:rPr>
              <a:t>dead drudgery</a:t>
            </a:r>
            <a:r>
              <a:rPr lang="en-US" sz="4000" dirty="0">
                <a:latin typeface=" Avenir Next Arabic Medium" panose="020B0604020202020204" charset="-78"/>
                <a:cs typeface=" Avenir Next Arabic Medium" panose="020B0604020202020204" charset="-78"/>
              </a:rPr>
              <a:t>!</a:t>
            </a:r>
          </a:p>
          <a:p>
            <a:endParaRPr lang="en-US" sz="4000" b="1" dirty="0">
              <a:latin typeface=" Avenir Next Arabic Medium" panose="020B0604020202020204" charset="-78"/>
              <a:cs typeface=" Avenir Next Arabic Medium" panose="020B0604020202020204" charset="-78"/>
            </a:endParaRPr>
          </a:p>
          <a:p>
            <a:r>
              <a:rPr lang="en-US" sz="4000" b="1" i="1" dirty="0">
                <a:solidFill>
                  <a:schemeClr val="accent2">
                    <a:lumMod val="75000"/>
                  </a:schemeClr>
                </a:solidFill>
                <a:latin typeface=" Avenir Next Arabic Medium" panose="020B0604020202020204" charset="-78"/>
                <a:cs typeface=" Avenir Next Arabic Medium"/>
              </a:rPr>
              <a:t>Why this matters</a:t>
            </a:r>
            <a:r>
              <a:rPr lang="en-US" sz="4000" i="1" dirty="0">
                <a:solidFill>
                  <a:schemeClr val="accent2">
                    <a:lumMod val="75000"/>
                  </a:schemeClr>
                </a:solidFill>
                <a:latin typeface=" Avenir Next Arabic Medium" panose="020B0604020202020204" charset="-78"/>
                <a:cs typeface=" Avenir Next Arabic Medium"/>
              </a:rPr>
              <a:t>: </a:t>
            </a:r>
            <a:r>
              <a:rPr lang="en-US" sz="4000" i="1" dirty="0">
                <a:latin typeface=" Avenir Next Arabic Medium" panose="020B0604020202020204" charset="-78"/>
                <a:cs typeface=" Avenir Next Arabic Medium"/>
              </a:rPr>
              <a:t>we too can fall into the trap of “dead” religious activity</a:t>
            </a:r>
          </a:p>
        </p:txBody>
      </p:sp>
      <p:sp>
        <p:nvSpPr>
          <p:cNvPr id="4" name="Freeform 7" descr="Postit Notes with solid fill">
            <a:extLst>
              <a:ext uri="{FF2B5EF4-FFF2-40B4-BE49-F238E27FC236}">
                <a16:creationId xmlns:a16="http://schemas.microsoft.com/office/drawing/2014/main" id="{47F22F5B-A16E-EC80-81D2-E5DB5ED0E9F0}"/>
              </a:ext>
            </a:extLst>
          </p:cNvPr>
          <p:cNvSpPr/>
          <p:nvPr/>
        </p:nvSpPr>
        <p:spPr>
          <a:xfrm>
            <a:off x="1136274" y="944675"/>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2643946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CB04E-398E-8ABE-E205-A38C6D5BD05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2C170F6-E46A-E725-49DB-80610D98646F}"/>
              </a:ext>
            </a:extLst>
          </p:cNvPr>
          <p:cNvSpPr>
            <a:spLocks noGrp="1" noRot="1" noMove="1" noResize="1" noEditPoints="1" noAdjustHandles="1" noChangeArrowheads="1" noChangeShapeType="1"/>
          </p:cNvSpPr>
          <p:nvPr/>
        </p:nvSpPr>
        <p:spPr>
          <a:xfrm rot="-5400000">
            <a:off x="3897404" y="-3897403"/>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7104132E-9577-E12B-6AA1-5138EAA84BCA}"/>
              </a:ext>
            </a:extLst>
          </p:cNvPr>
          <p:cNvSpPr/>
          <p:nvPr/>
        </p:nvSpPr>
        <p:spPr>
          <a:xfrm>
            <a:off x="2239473" y="1005939"/>
            <a:ext cx="16289254" cy="738664"/>
          </a:xfrm>
          <a:prstGeom prst="rect">
            <a:avLst/>
          </a:prstGeom>
          <a:noFill/>
          <a:ln/>
        </p:spPr>
        <p:txBody>
          <a:bodyPr wrap="square" lIns="0" tIns="0" rIns="0" bIns="0" rtlCol="0" anchor="ctr">
            <a:spAutoFit/>
          </a:bodyPr>
          <a:lstStyle/>
          <a:p>
            <a:r>
              <a:rPr lang="en-US" sz="4800" b="1">
                <a:solidFill>
                  <a:srgbClr val="000000"/>
                </a:solidFill>
                <a:latin typeface="+mj-lt"/>
                <a:ea typeface="Noto Sans" pitchFamily="34" charset="-122"/>
                <a:cs typeface="Noto Sans" pitchFamily="34" charset="-120"/>
              </a:rPr>
              <a:t>Question 2 Discussion Notes</a:t>
            </a:r>
            <a:endParaRPr lang="en-US" sz="4800">
              <a:latin typeface="+mj-lt"/>
            </a:endParaRPr>
          </a:p>
        </p:txBody>
      </p:sp>
      <p:sp>
        <p:nvSpPr>
          <p:cNvPr id="5" name="Text 2">
            <a:extLst>
              <a:ext uri="{FF2B5EF4-FFF2-40B4-BE49-F238E27FC236}">
                <a16:creationId xmlns:a16="http://schemas.microsoft.com/office/drawing/2014/main" id="{BB4FC5B5-EEA2-2C50-8D02-A2142E015F29}"/>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62548807-3C23-8F26-1F26-5F5619249109}"/>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3FA3D879-3C0C-437D-BBD7-E3C4405F5342}"/>
              </a:ext>
            </a:extLst>
          </p:cNvPr>
          <p:cNvSpPr/>
          <p:nvPr/>
        </p:nvSpPr>
        <p:spPr>
          <a:xfrm>
            <a:off x="991516" y="2362961"/>
            <a:ext cx="16289254" cy="6155531"/>
          </a:xfrm>
          <a:prstGeom prst="rect">
            <a:avLst/>
          </a:prstGeom>
          <a:noFill/>
          <a:ln/>
        </p:spPr>
        <p:txBody>
          <a:bodyPr wrap="square" lIns="0" tIns="0" rIns="0" bIns="0" rtlCol="0" anchor="ctr">
            <a:spAutoFit/>
          </a:bodyPr>
          <a:lstStyle/>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The people “refused to pay attention” (Zech 7:11a)</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They “turned a stubborn shoulder” (Zech 7:11b) – just like a stubborn ox that will not allow a yoke on its neck.</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They “stopped their ears” (Zech 7:11c) – like petulant children who refuse to listen</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They “made their hearts diamond-hard” (Zech 7:12) – making their hearts unbreakably hard and calloused!</a:t>
            </a:r>
          </a:p>
          <a:p>
            <a:endParaRPr lang="en-US" sz="4000" b="1" dirty="0">
              <a:latin typeface=" Avenir Next Arabic Medium" panose="020B0604020202020204" charset="-78"/>
              <a:cs typeface=" Avenir Next Arabic Medium" panose="020B0604020202020204" charset="-78"/>
            </a:endParaRPr>
          </a:p>
          <a:p>
            <a:r>
              <a:rPr lang="en-US" sz="4000" b="1" i="1" dirty="0">
                <a:solidFill>
                  <a:schemeClr val="accent2">
                    <a:lumMod val="75000"/>
                  </a:schemeClr>
                </a:solidFill>
                <a:latin typeface=" Avenir Next Arabic Medium" panose="020B0604020202020204" charset="-78"/>
                <a:cs typeface=" Avenir Next Arabic Medium"/>
              </a:rPr>
              <a:t>Why this matters: </a:t>
            </a:r>
            <a:r>
              <a:rPr lang="en-US" sz="4000" i="1" dirty="0">
                <a:latin typeface=" Avenir Next Arabic Medium" panose="020B0604020202020204" charset="-78"/>
                <a:cs typeface=" Avenir Next Arabic Medium"/>
              </a:rPr>
              <a:t>in what ways might we too have </a:t>
            </a:r>
            <a:r>
              <a:rPr lang="en-US" sz="4000" b="1" i="1" dirty="0">
                <a:latin typeface=" Avenir Next Arabic Medium" panose="020B0604020202020204" charset="-78"/>
                <a:cs typeface=" Avenir Next Arabic Medium"/>
              </a:rPr>
              <a:t>hardened</a:t>
            </a:r>
            <a:r>
              <a:rPr lang="en-US" sz="4000" i="1" dirty="0">
                <a:latin typeface=" Avenir Next Arabic Medium" panose="020B0604020202020204" charset="-78"/>
                <a:cs typeface=" Avenir Next Arabic Medium"/>
              </a:rPr>
              <a:t> our </a:t>
            </a:r>
            <a:r>
              <a:rPr lang="en-US" sz="4000" b="1" i="1" dirty="0">
                <a:latin typeface=" Avenir Next Arabic Medium" panose="020B0604020202020204" charset="-78"/>
                <a:cs typeface=" Avenir Next Arabic Medium"/>
              </a:rPr>
              <a:t>hearts</a:t>
            </a:r>
            <a:r>
              <a:rPr lang="en-US" sz="4000" i="1" dirty="0">
                <a:latin typeface=" Avenir Next Arabic Medium" panose="020B0604020202020204" charset="-78"/>
                <a:cs typeface=" Avenir Next Arabic Medium"/>
              </a:rPr>
              <a:t> to God by </a:t>
            </a:r>
            <a:r>
              <a:rPr lang="en-US" sz="4000" b="1" i="1" dirty="0">
                <a:latin typeface=" Avenir Next Arabic Medium" panose="020B0604020202020204" charset="-78"/>
                <a:cs typeface=" Avenir Next Arabic Medium"/>
              </a:rPr>
              <a:t>refusing</a:t>
            </a:r>
            <a:r>
              <a:rPr lang="en-US" sz="4000" i="1" dirty="0">
                <a:latin typeface=" Avenir Next Arabic Medium" panose="020B0604020202020204" charset="-78"/>
                <a:cs typeface=" Avenir Next Arabic Medium"/>
              </a:rPr>
              <a:t> to </a:t>
            </a:r>
            <a:r>
              <a:rPr lang="en-US" sz="4000" b="1" i="1" dirty="0">
                <a:latin typeface=" Avenir Next Arabic Medium" panose="020B0604020202020204" charset="-78"/>
                <a:cs typeface=" Avenir Next Arabic Medium"/>
              </a:rPr>
              <a:t>listen</a:t>
            </a:r>
            <a:r>
              <a:rPr lang="en-US" sz="4000" i="1" dirty="0">
                <a:latin typeface=" Avenir Next Arabic Medium" panose="020B0604020202020204" charset="-78"/>
                <a:cs typeface=" Avenir Next Arabic Medium"/>
              </a:rPr>
              <a:t> to Him? </a:t>
            </a:r>
          </a:p>
        </p:txBody>
      </p:sp>
      <p:sp>
        <p:nvSpPr>
          <p:cNvPr id="4" name="Freeform 7" descr="Postit Notes with solid fill">
            <a:extLst>
              <a:ext uri="{FF2B5EF4-FFF2-40B4-BE49-F238E27FC236}">
                <a16:creationId xmlns:a16="http://schemas.microsoft.com/office/drawing/2014/main" id="{EBD580A7-CA7B-21AF-F2D1-8CF5226278F7}"/>
              </a:ext>
            </a:extLst>
          </p:cNvPr>
          <p:cNvSpPr/>
          <p:nvPr/>
        </p:nvSpPr>
        <p:spPr>
          <a:xfrm>
            <a:off x="1028700" y="926158"/>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977537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5AC2C-BD6A-BD64-D80E-10BA22897D4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CDC5C1-D6D5-6A3A-F450-CC36B5BA78DA}"/>
              </a:ext>
            </a:extLst>
          </p:cNvPr>
          <p:cNvSpPr>
            <a:spLocks noGrp="1" noRot="1" noMove="1" noResize="1" noEditPoints="1" noAdjustHandles="1" noChangeArrowheads="1" noChangeShapeType="1"/>
          </p:cNvSpPr>
          <p:nvPr/>
        </p:nvSpPr>
        <p:spPr>
          <a:xfrm rot="-5400000">
            <a:off x="3850872" y="-3850873"/>
            <a:ext cx="10586255" cy="18288001"/>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03E896CF-4BB8-D22A-4060-F6CC5BDC3B3B}"/>
              </a:ext>
            </a:extLst>
          </p:cNvPr>
          <p:cNvSpPr/>
          <p:nvPr/>
        </p:nvSpPr>
        <p:spPr>
          <a:xfrm>
            <a:off x="1133843" y="2769006"/>
            <a:ext cx="16289254" cy="1477328"/>
          </a:xfrm>
          <a:prstGeom prst="rect">
            <a:avLst/>
          </a:prstGeom>
          <a:noFill/>
          <a:ln/>
        </p:spPr>
        <p:txBody>
          <a:bodyPr wrap="square" lIns="0" tIns="0" rIns="0" bIns="0" rtlCol="0" anchor="ctr">
            <a:spAutoFit/>
          </a:bodyPr>
          <a:lstStyle/>
          <a:p>
            <a:r>
              <a:rPr lang="en-US" sz="4800" b="1">
                <a:solidFill>
                  <a:srgbClr val="000000"/>
                </a:solidFill>
                <a:latin typeface=" Avenir Next Arabic Bold" panose="020B0604020202020204" charset="-78"/>
                <a:ea typeface="Noto Sans" pitchFamily="34" charset="-122"/>
                <a:cs typeface=" Avenir Next Arabic Bold" panose="020B0604020202020204" charset="-78"/>
              </a:rPr>
              <a:t>Read Zechariah 8:1-8 and answer the following questions </a:t>
            </a:r>
            <a:endParaRPr lang="en-US" sz="4800">
              <a:latin typeface=" Avenir Next Arabic Bold" panose="020B0604020202020204" charset="-78"/>
              <a:cs typeface=" Avenir Next Arabic Bold" panose="020B0604020202020204" charset="-78"/>
            </a:endParaRPr>
          </a:p>
        </p:txBody>
      </p:sp>
      <p:sp>
        <p:nvSpPr>
          <p:cNvPr id="5" name="Text 2">
            <a:extLst>
              <a:ext uri="{FF2B5EF4-FFF2-40B4-BE49-F238E27FC236}">
                <a16:creationId xmlns:a16="http://schemas.microsoft.com/office/drawing/2014/main" id="{7290E998-0642-A670-262D-71F29F6A9993}"/>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23731D02-70EF-2AE3-6D54-6FB8A253DA03}"/>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76573E19-6506-9D4E-329F-5EA3F1423D38}"/>
              </a:ext>
            </a:extLst>
          </p:cNvPr>
          <p:cNvSpPr/>
          <p:nvPr/>
        </p:nvSpPr>
        <p:spPr>
          <a:xfrm>
            <a:off x="1174381" y="4755925"/>
            <a:ext cx="16558195" cy="2462213"/>
          </a:xfrm>
          <a:prstGeom prst="rect">
            <a:avLst/>
          </a:prstGeom>
          <a:noFill/>
          <a:ln/>
        </p:spPr>
        <p:txBody>
          <a:bodyPr wrap="square" lIns="0" tIns="0" rIns="0" bIns="0" rtlCol="0" anchor="ctr">
            <a:spAutoFit/>
          </a:bodyPr>
          <a:lstStyle/>
          <a:p>
            <a:pPr marL="914400" indent="-914400">
              <a:buFont typeface="+mj-lt"/>
              <a:buAutoNum type="arabicPeriod" startAt="3"/>
            </a:pPr>
            <a:r>
              <a:rPr lang="en-US" sz="4000">
                <a:latin typeface=" Avenir Next Arabic Medium" panose="020B0604020202020204" charset="-78"/>
                <a:cs typeface=" Avenir Next Arabic Medium" panose="020B0604020202020204" charset="-78"/>
              </a:rPr>
              <a:t>How does the LORD promise to renew and transform Jerusalem?</a:t>
            </a:r>
          </a:p>
          <a:p>
            <a:pPr marL="914400" indent="-914400">
              <a:buFont typeface="+mj-lt"/>
              <a:buAutoNum type="arabicPeriod" startAt="3"/>
            </a:pPr>
            <a:endParaRPr lang="en-US" sz="4000">
              <a:latin typeface=" Avenir Next Arabic Medium" panose="020B0604020202020204" charset="-78"/>
              <a:cs typeface=" Avenir Next Arabic Medium" panose="020B0604020202020204" charset="-78"/>
            </a:endParaRPr>
          </a:p>
          <a:p>
            <a:pPr marL="914400" indent="-914400">
              <a:buFont typeface="+mj-lt"/>
              <a:buAutoNum type="arabicPeriod" startAt="3"/>
            </a:pPr>
            <a:r>
              <a:rPr lang="en-US" sz="4000">
                <a:latin typeface=" Avenir Next Arabic Medium" panose="020B0604020202020204" charset="-78"/>
                <a:cs typeface=" Avenir Next Arabic Medium"/>
              </a:rPr>
              <a:t>Pause to think about what this means for you: do God’s promises toward Jerusalem resonate with you and give you hope and joy?</a:t>
            </a:r>
          </a:p>
        </p:txBody>
      </p:sp>
      <p:sp>
        <p:nvSpPr>
          <p:cNvPr id="4" name="TextBox 3">
            <a:extLst>
              <a:ext uri="{FF2B5EF4-FFF2-40B4-BE49-F238E27FC236}">
                <a16:creationId xmlns:a16="http://schemas.microsoft.com/office/drawing/2014/main" id="{E0C169FB-0097-4593-E29A-EB14A4514EE1}"/>
              </a:ext>
            </a:extLst>
          </p:cNvPr>
          <p:cNvSpPr txBox="1"/>
          <p:nvPr/>
        </p:nvSpPr>
        <p:spPr>
          <a:xfrm>
            <a:off x="1000904" y="1207793"/>
            <a:ext cx="15011400" cy="684996"/>
          </a:xfrm>
          <a:prstGeom prst="rect">
            <a:avLst/>
          </a:prstGeom>
        </p:spPr>
        <p:txBody>
          <a:bodyPr wrap="square" lIns="0" tIns="0" rIns="0" bIns="0" rtlCol="0" anchor="t">
            <a:spAutoFit/>
          </a:bodyPr>
          <a:lstStyle/>
          <a:p>
            <a:pPr>
              <a:lnSpc>
                <a:spcPts val="5328"/>
              </a:lnSpc>
            </a:pPr>
            <a:r>
              <a:rPr lang="en-US" sz="6000" b="1">
                <a:solidFill>
                  <a:srgbClr val="000000"/>
                </a:solidFill>
                <a:latin typeface=" Avenir Next Arabic Bold"/>
                <a:ea typeface=" Avenir Next Arabic Bold"/>
                <a:cs typeface=" Avenir Next Arabic Bold"/>
                <a:sym typeface=" Avenir Next Arabic Bold"/>
              </a:rPr>
              <a:t>Activity 2: Read &amp; Discuss</a:t>
            </a:r>
            <a:endParaRPr lang="en-US" sz="2800" b="1">
              <a:solidFill>
                <a:srgbClr val="000000"/>
              </a:solidFill>
              <a:latin typeface=" Avenir Next Arabic Medium"/>
              <a:ea typeface=" Avenir Next Arabic Bold"/>
              <a:cs typeface=" Avenir Next Arabic Medium"/>
            </a:endParaRPr>
          </a:p>
        </p:txBody>
      </p:sp>
      <p:grpSp>
        <p:nvGrpSpPr>
          <p:cNvPr id="10" name="Group 4">
            <a:extLst>
              <a:ext uri="{FF2B5EF4-FFF2-40B4-BE49-F238E27FC236}">
                <a16:creationId xmlns:a16="http://schemas.microsoft.com/office/drawing/2014/main" id="{327F54F0-75D0-27A6-9716-95D0ACDDBF22}"/>
              </a:ext>
            </a:extLst>
          </p:cNvPr>
          <p:cNvGrpSpPr/>
          <p:nvPr/>
        </p:nvGrpSpPr>
        <p:grpSpPr>
          <a:xfrm flipV="1">
            <a:off x="1014412" y="2177212"/>
            <a:ext cx="16000955" cy="4912"/>
            <a:chOff x="0" y="0"/>
            <a:chExt cx="20967700" cy="108469"/>
          </a:xfrm>
        </p:grpSpPr>
        <p:sp>
          <p:nvSpPr>
            <p:cNvPr id="11" name="Freeform 5">
              <a:extLst>
                <a:ext uri="{FF2B5EF4-FFF2-40B4-BE49-F238E27FC236}">
                  <a16:creationId xmlns:a16="http://schemas.microsoft.com/office/drawing/2014/main" id="{1FD96605-1064-F14D-5915-701ABE8302FA}"/>
                </a:ext>
              </a:extLst>
            </p:cNvPr>
            <p:cNvSpPr/>
            <p:nvPr/>
          </p:nvSpPr>
          <p:spPr>
            <a:xfrm>
              <a:off x="18923" y="0"/>
              <a:ext cx="20929854"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1F1E1D"/>
            </a:solidFill>
            <a:ln w="12700">
              <a:solidFill>
                <a:srgbClr val="000000"/>
              </a:solidFill>
            </a:ln>
          </p:spPr>
          <p:txBody>
            <a:bodyPr/>
            <a:lstStyle/>
            <a:p>
              <a:endParaRPr lang="en-US"/>
            </a:p>
          </p:txBody>
        </p:sp>
      </p:grpSp>
    </p:spTree>
    <p:extLst>
      <p:ext uri="{BB962C8B-B14F-4D97-AF65-F5344CB8AC3E}">
        <p14:creationId xmlns:p14="http://schemas.microsoft.com/office/powerpoint/2010/main" val="1362996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CB2B1-ED5A-BBA7-1367-AE505D05F30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1D3E4D-7D95-81F6-4047-2FFFB161B7AF}"/>
              </a:ext>
            </a:extLst>
          </p:cNvPr>
          <p:cNvSpPr>
            <a:spLocks noGrp="1" noRot="1" noMove="1" noResize="1" noEditPoints="1" noAdjustHandles="1" noChangeArrowheads="1" noChangeShapeType="1"/>
          </p:cNvSpPr>
          <p:nvPr/>
        </p:nvSpPr>
        <p:spPr>
          <a:xfrm rot="-5400000">
            <a:off x="3849772" y="-3922631"/>
            <a:ext cx="10566052" cy="18310409"/>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800">
              <a:latin typeface="+mj-lt"/>
            </a:endParaRPr>
          </a:p>
        </p:txBody>
      </p:sp>
      <p:sp>
        <p:nvSpPr>
          <p:cNvPr id="3" name="Text 0">
            <a:extLst>
              <a:ext uri="{FF2B5EF4-FFF2-40B4-BE49-F238E27FC236}">
                <a16:creationId xmlns:a16="http://schemas.microsoft.com/office/drawing/2014/main" id="{FF3D5BDF-73A3-5F64-FF2E-09CC5F982375}"/>
              </a:ext>
            </a:extLst>
          </p:cNvPr>
          <p:cNvSpPr/>
          <p:nvPr/>
        </p:nvSpPr>
        <p:spPr>
          <a:xfrm>
            <a:off x="2205317" y="812434"/>
            <a:ext cx="16153083" cy="738664"/>
          </a:xfrm>
          <a:prstGeom prst="rect">
            <a:avLst/>
          </a:prstGeom>
          <a:noFill/>
          <a:ln/>
        </p:spPr>
        <p:txBody>
          <a:bodyPr wrap="square" lIns="0" tIns="0" rIns="0" bIns="0" rtlCol="0" anchor="ctr">
            <a:spAutoFit/>
          </a:bodyPr>
          <a:lstStyle/>
          <a:p>
            <a:r>
              <a:rPr lang="en-US" sz="4800" b="1">
                <a:solidFill>
                  <a:srgbClr val="000000"/>
                </a:solidFill>
                <a:latin typeface="+mj-lt"/>
                <a:ea typeface="Noto Sans" pitchFamily="34" charset="-122"/>
                <a:cs typeface=" Avenir Next Arabic Medium" panose="020B0604020202020204" charset="-78"/>
              </a:rPr>
              <a:t>Question 3 Discussion Notes</a:t>
            </a:r>
            <a:endParaRPr lang="en-US" sz="4800">
              <a:latin typeface="+mj-lt"/>
              <a:cs typeface=" Avenir Next Arabic Medium" panose="020B0604020202020204" charset="-78"/>
            </a:endParaRPr>
          </a:p>
        </p:txBody>
      </p:sp>
      <p:sp>
        <p:nvSpPr>
          <p:cNvPr id="5" name="Text 2">
            <a:extLst>
              <a:ext uri="{FF2B5EF4-FFF2-40B4-BE49-F238E27FC236}">
                <a16:creationId xmlns:a16="http://schemas.microsoft.com/office/drawing/2014/main" id="{3C897ADF-F070-B4B8-F713-AEE7AA21F56D}"/>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94E786F8-2786-2780-50D9-7AA09D3CCE90}"/>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D157EF49-84CF-DA75-8CCB-F9B6D4775E1B}"/>
              </a:ext>
            </a:extLst>
          </p:cNvPr>
          <p:cNvSpPr/>
          <p:nvPr/>
        </p:nvSpPr>
        <p:spPr>
          <a:xfrm>
            <a:off x="939049" y="2020841"/>
            <a:ext cx="16742590" cy="8002191"/>
          </a:xfrm>
          <a:prstGeom prst="rect">
            <a:avLst/>
          </a:prstGeom>
          <a:noFill/>
          <a:ln/>
        </p:spPr>
        <p:txBody>
          <a:bodyPr wrap="square" lIns="0" tIns="0" rIns="0" bIns="0" rtlCol="0" anchor="ctr">
            <a:spAutoFit/>
          </a:bodyPr>
          <a:lstStyle/>
          <a:p>
            <a:r>
              <a:rPr lang="en-US" sz="4000" dirty="0">
                <a:latin typeface=" Avenir Next Arabic Medium" panose="020B0604020202020204" charset="-78"/>
                <a:cs typeface=" Avenir Next Arabic Medium"/>
              </a:rPr>
              <a:t>Chapter 8 contains oracles from God (preceded by the phrase “</a:t>
            </a:r>
            <a:r>
              <a:rPr lang="en-US" sz="4000" i="1" dirty="0">
                <a:latin typeface=" Avenir Next Arabic Medium" panose="020B0604020202020204" charset="-78"/>
                <a:cs typeface=" Avenir Next Arabic Medium"/>
              </a:rPr>
              <a:t>thus says the LORD of hosts</a:t>
            </a:r>
            <a:r>
              <a:rPr lang="en-US" sz="4000" dirty="0">
                <a:latin typeface=" Avenir Next Arabic Medium" panose="020B0604020202020204" charset="-78"/>
                <a:cs typeface=" Avenir Next Arabic Medium"/>
              </a:rPr>
              <a:t>”) that show God is going to bring about glorious transformation! For instance:</a:t>
            </a:r>
          </a:p>
          <a:p>
            <a:pPr marL="1828800" lvl="1" indent="-914400">
              <a:buFont typeface="+mj-lt"/>
              <a:buAutoNum type="arabicPeriod"/>
            </a:pPr>
            <a:r>
              <a:rPr lang="en-US" sz="4000" dirty="0">
                <a:latin typeface=" Avenir Next Arabic Medium" panose="020B0604020202020204" charset="-78"/>
                <a:cs typeface=" Avenir Next Arabic Medium" panose="020B0604020202020204" charset="-78"/>
              </a:rPr>
              <a:t>God has returned to Jerusalem and His presence will be with His people (Zech 8:3a)</a:t>
            </a:r>
          </a:p>
          <a:p>
            <a:pPr marL="1828800" lvl="1" indent="-914400">
              <a:buFont typeface="+mj-lt"/>
              <a:buAutoNum type="arabicPeriod"/>
            </a:pPr>
            <a:r>
              <a:rPr lang="en-US" sz="4000" dirty="0">
                <a:latin typeface=" Avenir Next Arabic Medium" panose="020B0604020202020204" charset="-78"/>
                <a:cs typeface=" Avenir Next Arabic Medium" panose="020B0604020202020204" charset="-78"/>
              </a:rPr>
              <a:t>Jerusalem will be called a faithful city (given a new name!) when it previously was unfaithful (Zech 8:3b)</a:t>
            </a:r>
          </a:p>
          <a:p>
            <a:pPr marL="1828800" lvl="1" indent="-914400">
              <a:buFont typeface="+mj-lt"/>
              <a:buAutoNum type="arabicPeriod"/>
            </a:pPr>
            <a:r>
              <a:rPr lang="en-US" sz="4000" dirty="0">
                <a:latin typeface=" Avenir Next Arabic Medium" panose="020B0604020202020204" charset="-78"/>
                <a:cs typeface=" Avenir Next Arabic Medium" panose="020B0604020202020204" charset="-78"/>
              </a:rPr>
              <a:t>The generations will experience blessing and peace - note that children and elderly are mentioned (Zech 8:4-5)</a:t>
            </a:r>
          </a:p>
          <a:p>
            <a:pPr indent="-7315"/>
            <a:endParaRPr lang="en-US" sz="4000" b="1" i="1" dirty="0">
              <a:solidFill>
                <a:srgbClr val="C00000"/>
              </a:solidFill>
              <a:latin typeface=" Avenir Next Arabic Medium" panose="020B0604020202020204" charset="-78"/>
              <a:cs typeface=" Avenir Next Arabic Medium" panose="020B0604020202020204" charset="-78"/>
            </a:endParaRPr>
          </a:p>
          <a:p>
            <a:pPr indent="-6985"/>
            <a:r>
              <a:rPr lang="en-US" sz="4000" b="1" i="1" dirty="0">
                <a:solidFill>
                  <a:schemeClr val="accent2">
                    <a:lumMod val="75000"/>
                  </a:schemeClr>
                </a:solidFill>
                <a:latin typeface=" Avenir Next Arabic Medium" panose="020B0604020202020204" charset="-78"/>
                <a:cs typeface=" Avenir Next Arabic Medium"/>
              </a:rPr>
              <a:t>Why this matters: </a:t>
            </a:r>
            <a:r>
              <a:rPr lang="en-US" sz="4000" i="1" dirty="0">
                <a:latin typeface=" Avenir Next Arabic Medium" panose="020B0604020202020204" charset="-78"/>
                <a:cs typeface=" Avenir Next Arabic Medium"/>
              </a:rPr>
              <a:t>When we truly </a:t>
            </a:r>
            <a:r>
              <a:rPr lang="en-US" sz="4000" i="1" dirty="0" err="1">
                <a:latin typeface=" Avenir Next Arabic Medium" panose="020B0604020202020204" charset="-78"/>
                <a:cs typeface=" Avenir Next Arabic Medium"/>
              </a:rPr>
              <a:t>recognise</a:t>
            </a:r>
            <a:r>
              <a:rPr lang="en-US" sz="4000" i="1" dirty="0">
                <a:latin typeface=" Avenir Next Arabic Medium" panose="020B0604020202020204" charset="-78"/>
                <a:cs typeface=" Avenir Next Arabic Medium"/>
              </a:rPr>
              <a:t> how good God is and how wonderful His promises are, this </a:t>
            </a:r>
            <a:r>
              <a:rPr lang="en-US" sz="4000" b="1" i="1" dirty="0">
                <a:latin typeface=" Avenir Next Arabic Medium" panose="020B0604020202020204" charset="-78"/>
                <a:cs typeface=" Avenir Next Arabic Medium"/>
              </a:rPr>
              <a:t>frees</a:t>
            </a:r>
            <a:r>
              <a:rPr lang="en-US" sz="4000" i="1" dirty="0">
                <a:latin typeface=" Avenir Next Arabic Medium" panose="020B0604020202020204" charset="-78"/>
                <a:cs typeface=" Avenir Next Arabic Medium"/>
              </a:rPr>
              <a:t> us for </a:t>
            </a:r>
            <a:r>
              <a:rPr lang="en-US" sz="4000" b="1" i="1" dirty="0">
                <a:latin typeface=" Avenir Next Arabic Medium" panose="020B0604020202020204" charset="-78"/>
                <a:cs typeface=" Avenir Next Arabic Medium"/>
              </a:rPr>
              <a:t>joyful obedience </a:t>
            </a:r>
            <a:r>
              <a:rPr lang="en-US" sz="4000" i="1" dirty="0">
                <a:latin typeface=" Avenir Next Arabic Medium" panose="020B0604020202020204" charset="-78"/>
                <a:cs typeface=" Avenir Next Arabic Medium"/>
              </a:rPr>
              <a:t>unto Him! </a:t>
            </a:r>
            <a:endParaRPr lang="en-US" sz="4000" dirty="0">
              <a:latin typeface=" Avenir Next Arabic Medium" panose="020B0604020202020204" charset="-78"/>
              <a:cs typeface=" Avenir Next Arabic Medium" panose="020B0604020202020204" charset="-78"/>
            </a:endParaRPr>
          </a:p>
          <a:p>
            <a:endParaRPr lang="en-US" sz="4000" dirty="0">
              <a:latin typeface=" Avenir Next Arabic Medium" panose="020B0604020202020204" charset="-78"/>
              <a:cs typeface=" Avenir Next Arabic Medium" panose="020B0604020202020204" charset="-78"/>
            </a:endParaRPr>
          </a:p>
        </p:txBody>
      </p:sp>
      <p:sp>
        <p:nvSpPr>
          <p:cNvPr id="4" name="Freeform 7" descr="Postit Notes with solid fill">
            <a:extLst>
              <a:ext uri="{FF2B5EF4-FFF2-40B4-BE49-F238E27FC236}">
                <a16:creationId xmlns:a16="http://schemas.microsoft.com/office/drawing/2014/main" id="{CC09936F-E719-EDDB-3D18-9C94EEE2E65D}"/>
              </a:ext>
            </a:extLst>
          </p:cNvPr>
          <p:cNvSpPr/>
          <p:nvPr/>
        </p:nvSpPr>
        <p:spPr>
          <a:xfrm>
            <a:off x="939049" y="625286"/>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957235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C4A64-3258-4FB1-0946-6A8412DB0B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D5EB860-6A2C-4BFB-757E-456033A016D7}"/>
              </a:ext>
            </a:extLst>
          </p:cNvPr>
          <p:cNvSpPr>
            <a:spLocks noGrp="1" noRot="1" noMove="1" noResize="1" noEditPoints="1" noAdjustHandles="1" noChangeArrowheads="1" noChangeShapeType="1"/>
          </p:cNvSpPr>
          <p:nvPr/>
        </p:nvSpPr>
        <p:spPr>
          <a:xfrm rot="-5400000">
            <a:off x="3874995" y="-3894069"/>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6ADD834A-3344-5F24-0140-F4C64C39F25B}"/>
              </a:ext>
            </a:extLst>
          </p:cNvPr>
          <p:cNvSpPr/>
          <p:nvPr/>
        </p:nvSpPr>
        <p:spPr>
          <a:xfrm>
            <a:off x="1028853" y="2738334"/>
            <a:ext cx="16289254" cy="1477328"/>
          </a:xfrm>
          <a:prstGeom prst="rect">
            <a:avLst/>
          </a:prstGeom>
          <a:noFill/>
          <a:ln/>
        </p:spPr>
        <p:txBody>
          <a:bodyPr wrap="square" lIns="0" tIns="0" rIns="0" bIns="0" rtlCol="0" anchor="ctr">
            <a:spAutoFit/>
          </a:bodyPr>
          <a:lstStyle/>
          <a:p>
            <a:r>
              <a:rPr lang="en-US" sz="4800" b="1">
                <a:solidFill>
                  <a:srgbClr val="000000"/>
                </a:solidFill>
                <a:latin typeface=" Avenir Next Arabic Bold" panose="020B0604020202020204" charset="-78"/>
                <a:ea typeface="Noto Sans" pitchFamily="34" charset="-122"/>
                <a:cs typeface=" Avenir Next Arabic Bold" panose="020B0604020202020204" charset="-78"/>
              </a:rPr>
              <a:t>Read Zechariah 8:14-17 and answer the following questions </a:t>
            </a:r>
            <a:endParaRPr lang="en-US" sz="4800">
              <a:latin typeface=" Avenir Next Arabic Bold" panose="020B0604020202020204" charset="-78"/>
              <a:cs typeface=" Avenir Next Arabic Bold" panose="020B0604020202020204" charset="-78"/>
            </a:endParaRPr>
          </a:p>
        </p:txBody>
      </p:sp>
      <p:sp>
        <p:nvSpPr>
          <p:cNvPr id="5" name="Text 2">
            <a:extLst>
              <a:ext uri="{FF2B5EF4-FFF2-40B4-BE49-F238E27FC236}">
                <a16:creationId xmlns:a16="http://schemas.microsoft.com/office/drawing/2014/main" id="{E18FAFFB-8B9A-A248-DE7D-6D8A530E6E45}"/>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5126D312-464E-9173-7620-F2C2DA6764B4}"/>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B752D2B8-18BB-3B8B-3774-2DE66C530D7F}"/>
              </a:ext>
            </a:extLst>
          </p:cNvPr>
          <p:cNvSpPr/>
          <p:nvPr/>
        </p:nvSpPr>
        <p:spPr>
          <a:xfrm>
            <a:off x="1104764" y="4677926"/>
            <a:ext cx="15820252" cy="3693319"/>
          </a:xfrm>
          <a:prstGeom prst="rect">
            <a:avLst/>
          </a:prstGeom>
          <a:noFill/>
          <a:ln/>
        </p:spPr>
        <p:txBody>
          <a:bodyPr wrap="square" lIns="0" tIns="0" rIns="0" bIns="0" rtlCol="0" anchor="ctr">
            <a:spAutoFit/>
          </a:bodyPr>
          <a:lstStyle/>
          <a:p>
            <a:pPr marL="914400" indent="-914400">
              <a:buFont typeface="+mj-lt"/>
              <a:buAutoNum type="arabicPeriod" startAt="5"/>
            </a:pPr>
            <a:r>
              <a:rPr lang="en-US" sz="4000"/>
              <a:t>The LORD’s promise comes with a command and instruction. What does the LORD call his people to do? Read Zech 8:14-17 together with Zechariah 7:9-10 (the commands are similar).</a:t>
            </a:r>
          </a:p>
          <a:p>
            <a:pPr marL="914400" indent="-914400">
              <a:buFont typeface="+mj-lt"/>
              <a:buAutoNum type="arabicPeriod" startAt="5"/>
            </a:pPr>
            <a:endParaRPr lang="en-US" sz="4000"/>
          </a:p>
          <a:p>
            <a:pPr marL="914400" indent="-914400">
              <a:buFont typeface="+mj-lt"/>
              <a:buAutoNum type="arabicPeriod" startAt="5"/>
            </a:pPr>
            <a:r>
              <a:rPr lang="en-US" sz="4000"/>
              <a:t>In what ways have you seen someone live out the King’s justice and mercy? How might you also live this out?</a:t>
            </a:r>
          </a:p>
        </p:txBody>
      </p:sp>
      <p:sp>
        <p:nvSpPr>
          <p:cNvPr id="4" name="TextBox 3">
            <a:extLst>
              <a:ext uri="{FF2B5EF4-FFF2-40B4-BE49-F238E27FC236}">
                <a16:creationId xmlns:a16="http://schemas.microsoft.com/office/drawing/2014/main" id="{64842441-1BD7-58B1-8507-F2205669EA1C}"/>
              </a:ext>
            </a:extLst>
          </p:cNvPr>
          <p:cNvSpPr txBox="1"/>
          <p:nvPr/>
        </p:nvSpPr>
        <p:spPr>
          <a:xfrm>
            <a:off x="1104764" y="1117652"/>
            <a:ext cx="15011400" cy="684996"/>
          </a:xfrm>
          <a:prstGeom prst="rect">
            <a:avLst/>
          </a:prstGeom>
        </p:spPr>
        <p:txBody>
          <a:bodyPr wrap="square" lIns="0" tIns="0" rIns="0" bIns="0" rtlCol="0" anchor="t">
            <a:spAutoFit/>
          </a:bodyPr>
          <a:lstStyle/>
          <a:p>
            <a:pPr>
              <a:lnSpc>
                <a:spcPts val="5328"/>
              </a:lnSpc>
            </a:pPr>
            <a:r>
              <a:rPr lang="en-US" sz="6000" b="1">
                <a:solidFill>
                  <a:srgbClr val="000000"/>
                </a:solidFill>
                <a:latin typeface=" Avenir Next Arabic Bold"/>
                <a:ea typeface=" Avenir Next Arabic Bold"/>
                <a:cs typeface=" Avenir Next Arabic Bold"/>
                <a:sym typeface=" Avenir Next Arabic Bold"/>
              </a:rPr>
              <a:t>Activity 3: Read &amp; Discuss</a:t>
            </a:r>
            <a:endParaRPr lang="en-US" sz="2800" b="1">
              <a:solidFill>
                <a:srgbClr val="000000"/>
              </a:solidFill>
              <a:latin typeface=" Avenir Next Arabic Medium"/>
              <a:ea typeface=" Avenir Next Arabic Bold"/>
              <a:cs typeface=" Avenir Next Arabic Medium"/>
            </a:endParaRPr>
          </a:p>
        </p:txBody>
      </p:sp>
      <p:grpSp>
        <p:nvGrpSpPr>
          <p:cNvPr id="10" name="Group 4">
            <a:extLst>
              <a:ext uri="{FF2B5EF4-FFF2-40B4-BE49-F238E27FC236}">
                <a16:creationId xmlns:a16="http://schemas.microsoft.com/office/drawing/2014/main" id="{94EE0C3F-D14B-8903-7A51-685011E976F9}"/>
              </a:ext>
            </a:extLst>
          </p:cNvPr>
          <p:cNvGrpSpPr/>
          <p:nvPr/>
        </p:nvGrpSpPr>
        <p:grpSpPr>
          <a:xfrm flipV="1">
            <a:off x="1014412" y="2033780"/>
            <a:ext cx="16000955" cy="4912"/>
            <a:chOff x="0" y="0"/>
            <a:chExt cx="20967700" cy="108469"/>
          </a:xfrm>
        </p:grpSpPr>
        <p:sp>
          <p:nvSpPr>
            <p:cNvPr id="11" name="Freeform 5">
              <a:extLst>
                <a:ext uri="{FF2B5EF4-FFF2-40B4-BE49-F238E27FC236}">
                  <a16:creationId xmlns:a16="http://schemas.microsoft.com/office/drawing/2014/main" id="{C27324A8-DC2A-CA26-2346-64377DE4FE68}"/>
                </a:ext>
              </a:extLst>
            </p:cNvPr>
            <p:cNvSpPr/>
            <p:nvPr/>
          </p:nvSpPr>
          <p:spPr>
            <a:xfrm>
              <a:off x="18923" y="0"/>
              <a:ext cx="20929854"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1F1E1D"/>
            </a:solidFill>
            <a:ln w="12700">
              <a:solidFill>
                <a:srgbClr val="000000"/>
              </a:solidFill>
            </a:ln>
          </p:spPr>
          <p:txBody>
            <a:bodyPr/>
            <a:lstStyle/>
            <a:p>
              <a:endParaRPr lang="en-US"/>
            </a:p>
          </p:txBody>
        </p:sp>
      </p:grpSp>
    </p:spTree>
    <p:extLst>
      <p:ext uri="{BB962C8B-B14F-4D97-AF65-F5344CB8AC3E}">
        <p14:creationId xmlns:p14="http://schemas.microsoft.com/office/powerpoint/2010/main" val="496707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F4CDE-604D-E59F-DF65-E0A1ECA9267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AB7B53-2978-5477-9DE9-C56C784BB758}"/>
              </a:ext>
            </a:extLst>
          </p:cNvPr>
          <p:cNvSpPr>
            <a:spLocks noGrp="1" noRot="1" noMove="1" noResize="1" noEditPoints="1" noAdjustHandles="1" noChangeArrowheads="1" noChangeShapeType="1"/>
          </p:cNvSpPr>
          <p:nvPr/>
        </p:nvSpPr>
        <p:spPr>
          <a:xfrm rot="-5400000">
            <a:off x="3922063" y="-3975848"/>
            <a:ext cx="10515600" cy="18467295"/>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758C958A-8262-CDB2-99F1-81A9F0D89980}"/>
              </a:ext>
            </a:extLst>
          </p:cNvPr>
          <p:cNvSpPr/>
          <p:nvPr/>
        </p:nvSpPr>
        <p:spPr>
          <a:xfrm>
            <a:off x="2101447" y="856588"/>
            <a:ext cx="17148010" cy="738664"/>
          </a:xfrm>
          <a:prstGeom prst="rect">
            <a:avLst/>
          </a:prstGeom>
          <a:noFill/>
          <a:ln/>
        </p:spPr>
        <p:txBody>
          <a:bodyPr wrap="square" lIns="0" tIns="0" rIns="0" bIns="0" rtlCol="0" anchor="ctr">
            <a:spAutoFit/>
          </a:bodyPr>
          <a:lstStyle/>
          <a:p>
            <a:r>
              <a:rPr lang="en-US" sz="4800" b="1">
                <a:solidFill>
                  <a:srgbClr val="000000"/>
                </a:solidFill>
                <a:latin typeface=" Avenir Next Arabic Bold" panose="020B0604020202020204" charset="-78"/>
                <a:ea typeface="Noto Sans" pitchFamily="34" charset="-122"/>
                <a:cs typeface=" Avenir Next Arabic Bold" panose="020B0604020202020204" charset="-78"/>
              </a:rPr>
              <a:t>Questions 5 and 6 Discussion Notes</a:t>
            </a:r>
            <a:endParaRPr lang="en-US" sz="4800">
              <a:latin typeface=" Avenir Next Arabic Bold" panose="020B0604020202020204" charset="-78"/>
              <a:cs typeface=" Avenir Next Arabic Bold" panose="020B0604020202020204" charset="-78"/>
            </a:endParaRPr>
          </a:p>
        </p:txBody>
      </p:sp>
      <p:sp>
        <p:nvSpPr>
          <p:cNvPr id="5" name="Text 2">
            <a:extLst>
              <a:ext uri="{FF2B5EF4-FFF2-40B4-BE49-F238E27FC236}">
                <a16:creationId xmlns:a16="http://schemas.microsoft.com/office/drawing/2014/main" id="{F8148473-1B47-7E2C-02DE-B42947D190F0}"/>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AD311CDD-48D1-3B69-82E9-4DB4BA7B04C7}"/>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6D1A2B6D-26F7-A258-868D-0F44B19D52A7}"/>
              </a:ext>
            </a:extLst>
          </p:cNvPr>
          <p:cNvSpPr/>
          <p:nvPr/>
        </p:nvSpPr>
        <p:spPr>
          <a:xfrm>
            <a:off x="939049" y="2377793"/>
            <a:ext cx="15920201" cy="7386638"/>
          </a:xfrm>
          <a:prstGeom prst="rect">
            <a:avLst/>
          </a:prstGeom>
          <a:noFill/>
          <a:ln/>
        </p:spPr>
        <p:txBody>
          <a:bodyPr wrap="square" lIns="0" tIns="0" rIns="0" bIns="0" rtlCol="0" anchor="ctr">
            <a:spAutoFit/>
          </a:bodyPr>
          <a:lstStyle/>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God commanded His people to </a:t>
            </a:r>
            <a:r>
              <a:rPr lang="en-US" sz="4000" dirty="0" err="1">
                <a:latin typeface=" Avenir Next Arabic Medium" panose="020B0604020202020204" charset="-78"/>
                <a:cs typeface=" Avenir Next Arabic Medium" panose="020B0604020202020204" charset="-78"/>
              </a:rPr>
              <a:t>practise</a:t>
            </a:r>
            <a:r>
              <a:rPr lang="en-US" sz="4000" dirty="0">
                <a:latin typeface=" Avenir Next Arabic Medium" panose="020B0604020202020204" charset="-78"/>
                <a:cs typeface=" Avenir Next Arabic Medium" panose="020B0604020202020204" charset="-78"/>
              </a:rPr>
              <a:t>:</a:t>
            </a:r>
          </a:p>
          <a:p>
            <a:pPr marL="1657350" lvl="1" indent="-742950">
              <a:buAutoNum type="arabicPeriod"/>
            </a:pPr>
            <a:r>
              <a:rPr lang="en-US" sz="4000" b="1" dirty="0">
                <a:latin typeface=" Avenir Next Arabic Medium" panose="020B0604020202020204" charset="-78"/>
                <a:cs typeface=" Avenir Next Arabic Medium"/>
              </a:rPr>
              <a:t>Truthfulness</a:t>
            </a:r>
            <a:r>
              <a:rPr lang="en-US" sz="4000" dirty="0">
                <a:latin typeface=" Avenir Next Arabic Medium" panose="020B0604020202020204" charset="-78"/>
                <a:cs typeface=" Avenir Next Arabic Medium"/>
              </a:rPr>
              <a:t> in interpersonal relationships and in the justice system (Zech 8:16)</a:t>
            </a:r>
          </a:p>
          <a:p>
            <a:pPr marL="1657350" lvl="1" indent="-742950">
              <a:buAutoNum type="arabicPeriod"/>
            </a:pPr>
            <a:r>
              <a:rPr lang="en-US" sz="4000" b="1" dirty="0">
                <a:latin typeface=" Avenir Next Arabic Medium" panose="020B0604020202020204" charset="-78"/>
                <a:cs typeface=" Avenir Next Arabic Medium"/>
              </a:rPr>
              <a:t>Love, mercy and kindness </a:t>
            </a:r>
            <a:r>
              <a:rPr lang="en-US" sz="4000" dirty="0">
                <a:latin typeface=" Avenir Next Arabic Medium" panose="020B0604020202020204" charset="-78"/>
                <a:cs typeface=" Avenir Next Arabic Medium"/>
              </a:rPr>
              <a:t>toward one another, not doing others harm (Zech 8:17a, Zech 7:9). In particular they are to demonstrate </a:t>
            </a:r>
            <a:r>
              <a:rPr lang="en-US" sz="4000" b="1" dirty="0">
                <a:latin typeface=" Avenir Next Arabic Medium" panose="020B0604020202020204" charset="-78"/>
                <a:cs typeface=" Avenir Next Arabic Medium"/>
              </a:rPr>
              <a:t>justice and mercy </a:t>
            </a:r>
            <a:r>
              <a:rPr lang="en-US" sz="4000" dirty="0">
                <a:latin typeface=" Avenir Next Arabic Medium" panose="020B0604020202020204" charset="-78"/>
                <a:cs typeface=" Avenir Next Arabic Medium"/>
              </a:rPr>
              <a:t>to the poor and marginalized in society – the widow, fatherless and the sojourner/foreigner (Zech 7:10). </a:t>
            </a:r>
            <a:endParaRPr lang="en-US" sz="4000" dirty="0">
              <a:latin typeface=" Avenir Next Arabic Medium" panose="020B0604020202020204" charset="-78"/>
              <a:cs typeface=" Avenir Next Arabic Medium" panose="020B0604020202020204" charset="-78"/>
            </a:endParaRPr>
          </a:p>
          <a:p>
            <a:pPr marL="914400" indent="-9144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Read the quote from </a:t>
            </a:r>
            <a:r>
              <a:rPr lang="en-US" sz="4000" b="1" dirty="0">
                <a:latin typeface=" Avenir Next Arabic Medium" panose="020B0604020202020204" charset="-78"/>
                <a:cs typeface=" Avenir Next Arabic Medium" panose="020B0604020202020204" charset="-78"/>
              </a:rPr>
              <a:t>Rev Dr Timothy Keller’s </a:t>
            </a:r>
            <a:r>
              <a:rPr lang="en-US" sz="4000" b="1" i="1" dirty="0">
                <a:latin typeface=" Avenir Next Arabic Medium" panose="020B0604020202020204" charset="-78"/>
                <a:cs typeface=" Avenir Next Arabic Medium" panose="020B0604020202020204" charset="-78"/>
              </a:rPr>
              <a:t>Generous Justice </a:t>
            </a:r>
            <a:r>
              <a:rPr lang="en-US" sz="4000" dirty="0">
                <a:latin typeface=" Avenir Next Arabic Medium" panose="020B0604020202020204" charset="-78"/>
                <a:cs typeface=" Avenir Next Arabic Medium" panose="020B0604020202020204" charset="-78"/>
              </a:rPr>
              <a:t>in the next slide and reflect on how we can live it out.</a:t>
            </a:r>
          </a:p>
          <a:p>
            <a:pPr marL="1828800" lvl="1" indent="-914400">
              <a:buFont typeface="+mj-lt"/>
              <a:buAutoNum type="arabicPeriod"/>
            </a:pPr>
            <a:endParaRPr lang="en-US" sz="4000" dirty="0">
              <a:latin typeface=" Avenir Next Arabic Medium" panose="020B0604020202020204" charset="-78"/>
              <a:cs typeface=" Avenir Next Arabic Medium" panose="020B0604020202020204" charset="-78"/>
            </a:endParaRPr>
          </a:p>
          <a:p>
            <a:endParaRPr lang="en-US" sz="4000" dirty="0">
              <a:latin typeface=" Avenir Next Arabic Medium" panose="020B0604020202020204" charset="-78"/>
              <a:cs typeface=" Avenir Next Arabic Medium" panose="020B0604020202020204" charset="-78"/>
            </a:endParaRPr>
          </a:p>
        </p:txBody>
      </p:sp>
      <p:sp>
        <p:nvSpPr>
          <p:cNvPr id="4" name="Freeform 7" descr="Postit Notes with solid fill">
            <a:extLst>
              <a:ext uri="{FF2B5EF4-FFF2-40B4-BE49-F238E27FC236}">
                <a16:creationId xmlns:a16="http://schemas.microsoft.com/office/drawing/2014/main" id="{12B2522F-C203-36F6-ED04-A89504FEA85D}"/>
              </a:ext>
            </a:extLst>
          </p:cNvPr>
          <p:cNvSpPr/>
          <p:nvPr/>
        </p:nvSpPr>
        <p:spPr>
          <a:xfrm>
            <a:off x="939049" y="76872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2312721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C42AA12-37E5-CA1A-1C90-F17B2F2558BA}"/>
              </a:ext>
            </a:extLst>
          </p:cNvPr>
          <p:cNvSpPr>
            <a:spLocks noGrp="1" noRot="1" noMove="1" noResize="1" noEditPoints="1" noAdjustHandles="1" noChangeArrowheads="1" noChangeShapeType="1"/>
          </p:cNvSpPr>
          <p:nvPr/>
        </p:nvSpPr>
        <p:spPr>
          <a:xfrm rot="-5400000">
            <a:off x="3897403" y="-3897403"/>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2" name="TextBox 1">
            <a:extLst>
              <a:ext uri="{FF2B5EF4-FFF2-40B4-BE49-F238E27FC236}">
                <a16:creationId xmlns:a16="http://schemas.microsoft.com/office/drawing/2014/main" id="{37D62D0D-287F-9AC5-CBA5-4A6D6848023F}"/>
              </a:ext>
            </a:extLst>
          </p:cNvPr>
          <p:cNvSpPr txBox="1"/>
          <p:nvPr/>
        </p:nvSpPr>
        <p:spPr>
          <a:xfrm>
            <a:off x="899090" y="2005724"/>
            <a:ext cx="16560800" cy="7417415"/>
          </a:xfrm>
          <a:prstGeom prst="rect">
            <a:avLst/>
          </a:prstGeom>
          <a:noFill/>
        </p:spPr>
        <p:txBody>
          <a:bodyPr wrap="square" rtlCol="0">
            <a:spAutoFit/>
          </a:bodyPr>
          <a:lstStyle/>
          <a:p>
            <a:pPr algn="just"/>
            <a:r>
              <a:rPr lang="en-US" sz="4000">
                <a:latin typeface=" Avenir Next Arabic Medium" panose="020B0604020202020204" charset="-78"/>
                <a:cs typeface=" Avenir Next Arabic Medium" panose="020B0604020202020204" charset="-78"/>
              </a:rPr>
              <a:t>Many believe that the job of the church is not to do justice at all, but to preach the Word, to evangelize and build up believers. But if it is true that justice and mercy to the poor are the inevitable signs of justifying faith, it is hard to believe that the church is not to reflect this duty corporately in some way. And as soon as you get involved in the lives of people—in evangelism as well as spiritual nurture—you will come upon people with practical needs. </a:t>
            </a:r>
            <a:r>
              <a:rPr lang="en-US" sz="4000" b="1">
                <a:latin typeface=" Avenir Next Arabic Medium" panose="020B0604020202020204" charset="-78"/>
                <a:cs typeface=" Avenir Next Arabic Medium" panose="020B0604020202020204" charset="-78"/>
              </a:rPr>
              <a:t>You can’t love people in word only (cf. 1 John 3:16–17) … without meeting practical and material needs through deeds.</a:t>
            </a:r>
          </a:p>
          <a:p>
            <a:endParaRPr lang="en-US" sz="4000">
              <a:latin typeface=" Avenir Next Arabic Medium" panose="020B0604020202020204" charset="-78"/>
              <a:cs typeface=" Avenir Next Arabic Medium" panose="020B0604020202020204" charset="-78"/>
            </a:endParaRPr>
          </a:p>
          <a:p>
            <a:pPr algn="ctr"/>
            <a:r>
              <a:rPr lang="en-US" sz="4000">
                <a:latin typeface=" Avenir Next Arabic Medium" panose="020B0604020202020204" charset="-78"/>
                <a:cs typeface=" Avenir Next Arabic Medium" panose="020B0604020202020204" charset="-78"/>
              </a:rPr>
              <a:t>- </a:t>
            </a:r>
            <a:r>
              <a:rPr lang="en-US" sz="3600">
                <a:latin typeface=" Avenir Next Arabic Medium" panose="020B0604020202020204" charset="-78"/>
                <a:cs typeface=" Avenir Next Arabic Medium" panose="020B0604020202020204" charset="-78"/>
              </a:rPr>
              <a:t>Keller, Timothy. Generous Justice: How God's Grace Makes Us Just (Law, Justice and Power) (p. 135). John Murray Press. Kindle Edition. </a:t>
            </a:r>
            <a:endParaRPr lang="en-US" sz="4000">
              <a:latin typeface=" Avenir Next Arabic Medium" panose="020B0604020202020204" charset="-78"/>
              <a:cs typeface=" Avenir Next Arabic Medium" panose="020B0604020202020204" charset="-78"/>
            </a:endParaRPr>
          </a:p>
        </p:txBody>
      </p:sp>
      <p:pic>
        <p:nvPicPr>
          <p:cNvPr id="5" name="Graphic 4" descr="Open quotation mark with solid fill">
            <a:extLst>
              <a:ext uri="{FF2B5EF4-FFF2-40B4-BE49-F238E27FC236}">
                <a16:creationId xmlns:a16="http://schemas.microsoft.com/office/drawing/2014/main" id="{9553D900-7006-CDDB-8B8B-BC433E507A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71652" y="394443"/>
            <a:ext cx="1523250" cy="1523250"/>
          </a:xfrm>
          <a:prstGeom prst="rect">
            <a:avLst/>
          </a:prstGeom>
        </p:spPr>
      </p:pic>
    </p:spTree>
    <p:extLst>
      <p:ext uri="{BB962C8B-B14F-4D97-AF65-F5344CB8AC3E}">
        <p14:creationId xmlns:p14="http://schemas.microsoft.com/office/powerpoint/2010/main" val="2300427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30085-375B-280D-2AD8-1AF4EA62938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C1F1AAF-6DB0-621B-83BC-732E756A1240}"/>
              </a:ext>
            </a:extLst>
          </p:cNvPr>
          <p:cNvSpPr>
            <a:spLocks noGrp="1" noRot="1" noMove="1" noResize="1" noEditPoints="1" noAdjustHandles="1" noChangeArrowheads="1" noChangeShapeType="1"/>
          </p:cNvSpPr>
          <p:nvPr/>
        </p:nvSpPr>
        <p:spPr>
          <a:xfrm rot="-5400000">
            <a:off x="3651222" y="-3883609"/>
            <a:ext cx="10793506" cy="18560721"/>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0E06CE78-6805-5B60-2902-F76541B16475}"/>
              </a:ext>
            </a:extLst>
          </p:cNvPr>
          <p:cNvSpPr/>
          <p:nvPr/>
        </p:nvSpPr>
        <p:spPr>
          <a:xfrm>
            <a:off x="1143739" y="2703993"/>
            <a:ext cx="16289254" cy="738664"/>
          </a:xfrm>
          <a:prstGeom prst="rect">
            <a:avLst/>
          </a:prstGeom>
          <a:noFill/>
          <a:ln/>
        </p:spPr>
        <p:txBody>
          <a:bodyPr wrap="square" lIns="0" tIns="0" rIns="0" bIns="0" rtlCol="0" anchor="ctr">
            <a:spAutoFit/>
          </a:bodyPr>
          <a:lstStyle/>
          <a:p>
            <a:r>
              <a:rPr lang="en-US" sz="4800" b="1">
                <a:solidFill>
                  <a:srgbClr val="000000"/>
                </a:solidFill>
                <a:latin typeface="Aptos Display" panose="020B0004020202020204" pitchFamily="34" charset="0"/>
                <a:ea typeface="Noto Sans" pitchFamily="34" charset="-122"/>
                <a:cs typeface="Noto Sans" pitchFamily="34" charset="-120"/>
              </a:rPr>
              <a:t>Read Zechariah 8:20-23 and answer the following question </a:t>
            </a:r>
            <a:endParaRPr lang="en-US" sz="4800">
              <a:latin typeface="Aptos Display" panose="020B0004020202020204" pitchFamily="34" charset="0"/>
            </a:endParaRPr>
          </a:p>
        </p:txBody>
      </p:sp>
      <p:sp>
        <p:nvSpPr>
          <p:cNvPr id="5" name="Text 2">
            <a:extLst>
              <a:ext uri="{FF2B5EF4-FFF2-40B4-BE49-F238E27FC236}">
                <a16:creationId xmlns:a16="http://schemas.microsoft.com/office/drawing/2014/main" id="{142EE3EF-96A5-CFB9-B55C-134189F6F8BE}"/>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D36D2320-7AA5-880C-DFE4-03674A9655F6}"/>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CA3F2F03-99EC-53AE-009C-F4231B835064}"/>
              </a:ext>
            </a:extLst>
          </p:cNvPr>
          <p:cNvSpPr/>
          <p:nvPr/>
        </p:nvSpPr>
        <p:spPr>
          <a:xfrm>
            <a:off x="1162399" y="4085871"/>
            <a:ext cx="17148008" cy="2462213"/>
          </a:xfrm>
          <a:prstGeom prst="rect">
            <a:avLst/>
          </a:prstGeom>
          <a:noFill/>
          <a:ln/>
        </p:spPr>
        <p:txBody>
          <a:bodyPr wrap="square" lIns="0" tIns="0" rIns="0" bIns="0" rtlCol="0" anchor="ctr">
            <a:spAutoFit/>
          </a:bodyPr>
          <a:lstStyle/>
          <a:p>
            <a:pPr marL="914400" indent="-914400">
              <a:buFont typeface="+mj-lt"/>
              <a:buAutoNum type="arabicPeriod" startAt="7"/>
            </a:pPr>
            <a:r>
              <a:rPr lang="en-US" sz="4000">
                <a:latin typeface=" Avenir Next Arabic Medium" panose="020B0604020202020204" charset="-78"/>
                <a:cs typeface=" Avenir Next Arabic Medium" panose="020B0604020202020204" charset="-78"/>
              </a:rPr>
              <a:t>When God’s people obey Him wholeheartedly in loving relationship, we will have a tremendous influence and impact on the nations of the world! What is this influence, according to Zechariah 8:20-23?   </a:t>
            </a:r>
          </a:p>
          <a:p>
            <a:pPr marL="914400" indent="-914400">
              <a:buFont typeface="+mj-lt"/>
              <a:buAutoNum type="arabicPeriod" startAt="7"/>
            </a:pPr>
            <a:endParaRPr lang="en-US" sz="4000">
              <a:latin typeface=" Avenir Next Arabic Medium" panose="020B0604020202020204" charset="-78"/>
              <a:cs typeface=" Avenir Next Arabic Medium" panose="020B0604020202020204" charset="-78"/>
            </a:endParaRPr>
          </a:p>
        </p:txBody>
      </p:sp>
      <p:sp>
        <p:nvSpPr>
          <p:cNvPr id="4" name="TextBox 3">
            <a:extLst>
              <a:ext uri="{FF2B5EF4-FFF2-40B4-BE49-F238E27FC236}">
                <a16:creationId xmlns:a16="http://schemas.microsoft.com/office/drawing/2014/main" id="{0C5850F1-6F72-92C3-47EE-9807191B93D0}"/>
              </a:ext>
            </a:extLst>
          </p:cNvPr>
          <p:cNvSpPr txBox="1"/>
          <p:nvPr/>
        </p:nvSpPr>
        <p:spPr>
          <a:xfrm>
            <a:off x="930058" y="1088170"/>
            <a:ext cx="15011400" cy="684996"/>
          </a:xfrm>
          <a:prstGeom prst="rect">
            <a:avLst/>
          </a:prstGeom>
        </p:spPr>
        <p:txBody>
          <a:bodyPr wrap="square" lIns="0" tIns="0" rIns="0" bIns="0" rtlCol="0" anchor="t">
            <a:spAutoFit/>
          </a:bodyPr>
          <a:lstStyle/>
          <a:p>
            <a:pPr>
              <a:lnSpc>
                <a:spcPts val="5328"/>
              </a:lnSpc>
            </a:pPr>
            <a:r>
              <a:rPr lang="en-US" sz="6000" b="1">
                <a:solidFill>
                  <a:srgbClr val="000000"/>
                </a:solidFill>
                <a:latin typeface=" Avenir Next Arabic Bold"/>
                <a:ea typeface=" Avenir Next Arabic Bold"/>
                <a:cs typeface=" Avenir Next Arabic Bold"/>
                <a:sym typeface=" Avenir Next Arabic Bold"/>
              </a:rPr>
              <a:t>Activity 4: Read &amp; Discuss</a:t>
            </a:r>
            <a:endParaRPr lang="en-US" sz="2800" b="1">
              <a:solidFill>
                <a:srgbClr val="000000"/>
              </a:solidFill>
              <a:latin typeface=" Avenir Next Arabic Medium"/>
              <a:ea typeface=" Avenir Next Arabic Bold"/>
              <a:cs typeface=" Avenir Next Arabic Medium"/>
            </a:endParaRPr>
          </a:p>
        </p:txBody>
      </p:sp>
      <p:grpSp>
        <p:nvGrpSpPr>
          <p:cNvPr id="12" name="Group 4">
            <a:extLst>
              <a:ext uri="{FF2B5EF4-FFF2-40B4-BE49-F238E27FC236}">
                <a16:creationId xmlns:a16="http://schemas.microsoft.com/office/drawing/2014/main" id="{08EBE825-B313-8145-4DE1-87403F82A6F8}"/>
              </a:ext>
            </a:extLst>
          </p:cNvPr>
          <p:cNvGrpSpPr/>
          <p:nvPr/>
        </p:nvGrpSpPr>
        <p:grpSpPr>
          <a:xfrm flipV="1">
            <a:off x="915617" y="2094773"/>
            <a:ext cx="16000955" cy="4912"/>
            <a:chOff x="0" y="0"/>
            <a:chExt cx="20967700" cy="108469"/>
          </a:xfrm>
        </p:grpSpPr>
        <p:sp>
          <p:nvSpPr>
            <p:cNvPr id="13" name="Freeform 5">
              <a:extLst>
                <a:ext uri="{FF2B5EF4-FFF2-40B4-BE49-F238E27FC236}">
                  <a16:creationId xmlns:a16="http://schemas.microsoft.com/office/drawing/2014/main" id="{A5BFA1BA-3692-5F92-6ADC-82EADA289DAC}"/>
                </a:ext>
              </a:extLst>
            </p:cNvPr>
            <p:cNvSpPr/>
            <p:nvPr/>
          </p:nvSpPr>
          <p:spPr>
            <a:xfrm>
              <a:off x="18923" y="0"/>
              <a:ext cx="20929854"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1F1E1D"/>
            </a:solidFill>
            <a:ln w="12700">
              <a:solidFill>
                <a:srgbClr val="000000"/>
              </a:solidFill>
            </a:ln>
          </p:spPr>
          <p:txBody>
            <a:bodyPr/>
            <a:lstStyle/>
            <a:p>
              <a:endParaRPr lang="en-US"/>
            </a:p>
          </p:txBody>
        </p:sp>
      </p:grpSp>
    </p:spTree>
    <p:extLst>
      <p:ext uri="{BB962C8B-B14F-4D97-AF65-F5344CB8AC3E}">
        <p14:creationId xmlns:p14="http://schemas.microsoft.com/office/powerpoint/2010/main" val="2985914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DD878-ABC5-91D6-B535-1255C0C8C6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2A0100-EDE8-9865-F9E8-D32D33426C43}"/>
              </a:ext>
            </a:extLst>
          </p:cNvPr>
          <p:cNvSpPr>
            <a:spLocks noGrp="1" noRot="1" noMove="1" noResize="1" noEditPoints="1" noAdjustHandles="1" noChangeArrowheads="1" noChangeShapeType="1"/>
          </p:cNvSpPr>
          <p:nvPr/>
        </p:nvSpPr>
        <p:spPr>
          <a:xfrm rot="-5400000">
            <a:off x="3874995" y="-3897403"/>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3260671C-3DA9-F1E4-0A86-371AFB4D6E91}"/>
              </a:ext>
            </a:extLst>
          </p:cNvPr>
          <p:cNvSpPr/>
          <p:nvPr/>
        </p:nvSpPr>
        <p:spPr>
          <a:xfrm>
            <a:off x="2193347" y="850953"/>
            <a:ext cx="17148010" cy="738664"/>
          </a:xfrm>
          <a:prstGeom prst="rect">
            <a:avLst/>
          </a:prstGeom>
          <a:noFill/>
          <a:ln/>
        </p:spPr>
        <p:txBody>
          <a:bodyPr wrap="square" lIns="0" tIns="0" rIns="0" bIns="0" rtlCol="0" anchor="ctr">
            <a:spAutoFit/>
          </a:bodyPr>
          <a:lstStyle/>
          <a:p>
            <a:r>
              <a:rPr lang="en-US" sz="4800" b="1">
                <a:solidFill>
                  <a:srgbClr val="000000"/>
                </a:solidFill>
                <a:latin typeface=" Avenir Next Arabic Bold" panose="020B0604020202020204" charset="-78"/>
                <a:ea typeface="Noto Sans" pitchFamily="34" charset="-122"/>
                <a:cs typeface=" Avenir Next Arabic Bold" panose="020B0604020202020204" charset="-78"/>
              </a:rPr>
              <a:t>Question 7 Discussion Notes</a:t>
            </a:r>
            <a:endParaRPr lang="en-US" sz="4800">
              <a:latin typeface=" Avenir Next Arabic Bold" panose="020B0604020202020204" charset="-78"/>
              <a:cs typeface=" Avenir Next Arabic Bold" panose="020B0604020202020204" charset="-78"/>
            </a:endParaRPr>
          </a:p>
        </p:txBody>
      </p:sp>
      <p:sp>
        <p:nvSpPr>
          <p:cNvPr id="5" name="Text 2">
            <a:extLst>
              <a:ext uri="{FF2B5EF4-FFF2-40B4-BE49-F238E27FC236}">
                <a16:creationId xmlns:a16="http://schemas.microsoft.com/office/drawing/2014/main" id="{CCDDD473-73C3-A96B-5CD8-CB0F734B9A71}"/>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7F49920B-C24B-56AB-E957-6C0CC7594C73}"/>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8C640927-6EB0-3704-62FA-8B071620B2C4}"/>
              </a:ext>
            </a:extLst>
          </p:cNvPr>
          <p:cNvSpPr/>
          <p:nvPr/>
        </p:nvSpPr>
        <p:spPr>
          <a:xfrm>
            <a:off x="1028853" y="2095321"/>
            <a:ext cx="16577829" cy="8002191"/>
          </a:xfrm>
          <a:prstGeom prst="rect">
            <a:avLst/>
          </a:prstGeom>
          <a:noFill/>
          <a:ln/>
        </p:spPr>
        <p:txBody>
          <a:bodyPr wrap="square" lIns="0" tIns="0" rIns="0" bIns="0" rtlCol="0" anchor="ctr">
            <a:spAutoFit/>
          </a:bodyPr>
          <a:lstStyle/>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The nations of the world will be drawn to seek God (Zech 7:20)</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a:rPr>
              <a:t>They will have an urgency and joy in seeking GOD - they will say “let us go </a:t>
            </a:r>
            <a:r>
              <a:rPr lang="en-US" sz="4000" i="1" dirty="0">
                <a:latin typeface=" Avenir Next Arabic Medium" panose="020B0604020202020204" charset="-78"/>
                <a:cs typeface=" Avenir Next Arabic Medium"/>
              </a:rPr>
              <a:t>at once</a:t>
            </a:r>
            <a:r>
              <a:rPr lang="en-US" sz="4000" dirty="0">
                <a:latin typeface=" Avenir Next Arabic Medium" panose="020B0604020202020204" charset="-78"/>
                <a:cs typeface=" Avenir Next Arabic Medium"/>
              </a:rPr>
              <a:t>” (Zech 7:21)</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panose="020B0604020202020204" charset="-78"/>
              </a:rPr>
              <a:t>Even the “strong nations” will come – all will humble themselves before the true King (Zech 7:22)</a:t>
            </a:r>
          </a:p>
          <a:p>
            <a:pPr marL="685800" indent="-685800">
              <a:buFont typeface="Arial" panose="020B0604020202020204" pitchFamily="34" charset="0"/>
              <a:buChar char="•"/>
            </a:pPr>
            <a:r>
              <a:rPr lang="en-US" sz="4000" dirty="0">
                <a:latin typeface=" Avenir Next Arabic Medium" panose="020B0604020202020204" charset="-78"/>
                <a:cs typeface=" Avenir Next Arabic Medium"/>
              </a:rPr>
              <a:t>The presence of God with us will be what draws non-believers to Him (“let us go with you, for we have heard that God is with you”, Zech 7:23)</a:t>
            </a:r>
          </a:p>
          <a:p>
            <a:endParaRPr lang="en-US" sz="4000" b="1" dirty="0">
              <a:latin typeface=" Avenir Next Arabic Medium" panose="020B0604020202020204" charset="-78"/>
              <a:cs typeface=" Avenir Next Arabic Medium" panose="020B0604020202020204" charset="-78"/>
            </a:endParaRPr>
          </a:p>
          <a:p>
            <a:r>
              <a:rPr lang="en-US" sz="4000" b="1" i="1" dirty="0">
                <a:solidFill>
                  <a:schemeClr val="accent2">
                    <a:lumMod val="75000"/>
                  </a:schemeClr>
                </a:solidFill>
                <a:latin typeface=" Avenir Next Arabic Medium" panose="020B0604020202020204" charset="-78"/>
                <a:cs typeface=" Avenir Next Arabic Medium"/>
              </a:rPr>
              <a:t>Why this matters</a:t>
            </a:r>
            <a:r>
              <a:rPr lang="en-US" sz="4000" i="1" dirty="0">
                <a:solidFill>
                  <a:schemeClr val="accent2">
                    <a:lumMod val="75000"/>
                  </a:schemeClr>
                </a:solidFill>
                <a:latin typeface=" Avenir Next Arabic Medium" panose="020B0604020202020204" charset="-78"/>
                <a:cs typeface=" Avenir Next Arabic Medium"/>
              </a:rPr>
              <a:t>: </a:t>
            </a:r>
            <a:r>
              <a:rPr lang="en-US" sz="4000" i="1" dirty="0">
                <a:latin typeface=" Avenir Next Arabic Medium" panose="020B0604020202020204" charset="-78"/>
                <a:cs typeface=" Avenir Next Arabic Medium"/>
              </a:rPr>
              <a:t>our obedience to God has a </a:t>
            </a:r>
            <a:r>
              <a:rPr lang="en-US" sz="4000" b="1" i="1" dirty="0">
                <a:latin typeface=" Avenir Next Arabic Medium" panose="020B0604020202020204" charset="-78"/>
                <a:cs typeface=" Avenir Next Arabic Medium"/>
              </a:rPr>
              <a:t>missional </a:t>
            </a:r>
            <a:r>
              <a:rPr lang="en-US" sz="4000" i="1" dirty="0">
                <a:latin typeface=" Avenir Next Arabic Medium" panose="020B0604020202020204" charset="-78"/>
                <a:cs typeface=" Avenir Next Arabic Medium"/>
              </a:rPr>
              <a:t>and</a:t>
            </a:r>
            <a:r>
              <a:rPr lang="en-US" sz="4000" b="1" i="1" dirty="0">
                <a:latin typeface=" Avenir Next Arabic Medium" panose="020B0604020202020204" charset="-78"/>
                <a:cs typeface=" Avenir Next Arabic Medium"/>
              </a:rPr>
              <a:t> eternal </a:t>
            </a:r>
            <a:r>
              <a:rPr lang="en-US" sz="4000" i="1" dirty="0">
                <a:latin typeface=" Avenir Next Arabic Medium" panose="020B0604020202020204" charset="-78"/>
                <a:cs typeface=" Avenir Next Arabic Medium"/>
              </a:rPr>
              <a:t>impact! God will use us to bring about the </a:t>
            </a:r>
            <a:r>
              <a:rPr lang="en-US" sz="4000" b="1" i="1" dirty="0">
                <a:latin typeface=" Avenir Next Arabic Medium" panose="020B0604020202020204" charset="-78"/>
                <a:cs typeface=" Avenir Next Arabic Medium"/>
              </a:rPr>
              <a:t>joyful obedience of the nations</a:t>
            </a:r>
            <a:r>
              <a:rPr lang="en-US" sz="4000" i="1" dirty="0">
                <a:latin typeface=" Avenir Next Arabic Medium" panose="020B0604020202020204" charset="-78"/>
                <a:cs typeface=" Avenir Next Arabic Medium"/>
              </a:rPr>
              <a:t>!  </a:t>
            </a:r>
            <a:endParaRPr lang="en-US" sz="4000" i="1" dirty="0">
              <a:latin typeface=" Avenir Next Arabic Medium" panose="020B0604020202020204" charset="-78"/>
              <a:cs typeface=" Avenir Next Arabic Medium" panose="020B0604020202020204" charset="-78"/>
            </a:endParaRPr>
          </a:p>
          <a:p>
            <a:pPr marL="1828800" lvl="1" indent="-914400">
              <a:buFont typeface="+mj-lt"/>
              <a:buAutoNum type="arabicPeriod"/>
            </a:pPr>
            <a:endParaRPr lang="en-US" sz="4000" dirty="0">
              <a:latin typeface=" Avenir Next Arabic Medium" panose="020B0604020202020204" charset="-78"/>
              <a:cs typeface=" Avenir Next Arabic Medium" panose="020B0604020202020204" charset="-78"/>
            </a:endParaRPr>
          </a:p>
        </p:txBody>
      </p:sp>
      <p:pic>
        <p:nvPicPr>
          <p:cNvPr id="4" name="Graphic 3" descr="Postit Notes with solid fill">
            <a:extLst>
              <a:ext uri="{FF2B5EF4-FFF2-40B4-BE49-F238E27FC236}">
                <a16:creationId xmlns:a16="http://schemas.microsoft.com/office/drawing/2014/main" id="{5EBB06CF-7042-653B-2341-EABEA6A1F5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0949" y="697084"/>
            <a:ext cx="914400" cy="914400"/>
          </a:xfrm>
          <a:prstGeom prst="rect">
            <a:avLst/>
          </a:prstGeom>
        </p:spPr>
      </p:pic>
    </p:spTree>
    <p:extLst>
      <p:ext uri="{BB962C8B-B14F-4D97-AF65-F5344CB8AC3E}">
        <p14:creationId xmlns:p14="http://schemas.microsoft.com/office/powerpoint/2010/main" val="2033411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264D6-8F69-232D-2539-578B389D3E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BB750DF-DB62-177D-79C1-D0FE47EC4ED8}"/>
              </a:ext>
            </a:extLst>
          </p:cNvPr>
          <p:cNvSpPr>
            <a:spLocks noGrp="1" noRot="1" noMove="1" noResize="1" noEditPoints="1" noAdjustHandles="1" noChangeArrowheads="1" noChangeShapeType="1"/>
          </p:cNvSpPr>
          <p:nvPr/>
        </p:nvSpPr>
        <p:spPr>
          <a:xfrm rot="-5400000">
            <a:off x="3874994" y="-3897404"/>
            <a:ext cx="10515600" cy="1831040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8985C6E1-E7CF-1106-6D65-3AAF781DC54D}"/>
              </a:ext>
            </a:extLst>
          </p:cNvPr>
          <p:cNvSpPr/>
          <p:nvPr/>
        </p:nvSpPr>
        <p:spPr>
          <a:xfrm>
            <a:off x="2396363" y="1075958"/>
            <a:ext cx="16289254" cy="923330"/>
          </a:xfrm>
          <a:prstGeom prst="rect">
            <a:avLst/>
          </a:prstGeom>
          <a:noFill/>
          <a:ln/>
        </p:spPr>
        <p:txBody>
          <a:bodyPr wrap="square" lIns="0" tIns="0" rIns="0" bIns="0" rtlCol="0" anchor="ctr">
            <a:spAutoFit/>
          </a:bodyPr>
          <a:lstStyle/>
          <a:p>
            <a:r>
              <a:rPr lang="en-US" sz="6000" b="1">
                <a:solidFill>
                  <a:srgbClr val="000000"/>
                </a:solidFill>
                <a:latin typeface=" Avenir Next Arabic Bold" panose="020B0604020202020204" charset="-78"/>
                <a:ea typeface="Noto Sans" pitchFamily="34" charset="-122"/>
                <a:cs typeface=" Avenir Next Arabic Bold" panose="020B0604020202020204" charset="-78"/>
              </a:rPr>
              <a:t>Reflect and Pray Together</a:t>
            </a:r>
            <a:endParaRPr lang="en-US" sz="6000">
              <a:latin typeface=" Avenir Next Arabic Bold" panose="020B0604020202020204" charset="-78"/>
              <a:cs typeface=" Avenir Next Arabic Bold" panose="020B0604020202020204" charset="-78"/>
            </a:endParaRPr>
          </a:p>
        </p:txBody>
      </p:sp>
      <p:sp>
        <p:nvSpPr>
          <p:cNvPr id="5" name="Text 2">
            <a:extLst>
              <a:ext uri="{FF2B5EF4-FFF2-40B4-BE49-F238E27FC236}">
                <a16:creationId xmlns:a16="http://schemas.microsoft.com/office/drawing/2014/main" id="{DF8FC66E-128E-6995-3153-3CD577E2A742}"/>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911E8BA6-FBC3-8C68-04F3-2C9DA864B07D}"/>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FD83E265-28C3-B21F-EC83-82AD036E6A9E}"/>
              </a:ext>
            </a:extLst>
          </p:cNvPr>
          <p:cNvSpPr/>
          <p:nvPr/>
        </p:nvSpPr>
        <p:spPr>
          <a:xfrm>
            <a:off x="833434" y="2595475"/>
            <a:ext cx="8914691" cy="6155531"/>
          </a:xfrm>
          <a:prstGeom prst="rect">
            <a:avLst/>
          </a:prstGeom>
          <a:noFill/>
          <a:ln/>
        </p:spPr>
        <p:txBody>
          <a:bodyPr wrap="square" lIns="0" tIns="0" rIns="0" bIns="0" rtlCol="0" anchor="ctr">
            <a:spAutoFit/>
          </a:bodyPr>
          <a:lstStyle/>
          <a:p>
            <a:pPr marL="914400" indent="-914400">
              <a:buFont typeface="Arial" panose="020B0604020202020204" pitchFamily="34" charset="0"/>
              <a:buChar char="•"/>
            </a:pPr>
            <a:r>
              <a:rPr lang="en-US" sz="4000" dirty="0">
                <a:latin typeface=" Avenir Next Arabic Medium" panose="020B0604020202020204" charset="-78"/>
                <a:cs typeface=" Avenir Next Arabic Medium"/>
              </a:rPr>
              <a:t>Share with one another the key thing that God spoke to </a:t>
            </a:r>
            <a:r>
              <a:rPr lang="en-US" sz="4000" b="1" dirty="0">
                <a:latin typeface=" Avenir Next Arabic Medium" panose="020B0604020202020204" charset="-78"/>
                <a:cs typeface=" Avenir Next Arabic Medium"/>
              </a:rPr>
              <a:t>you</a:t>
            </a:r>
            <a:r>
              <a:rPr lang="en-US" sz="4000" dirty="0">
                <a:latin typeface=" Avenir Next Arabic Medium" panose="020B0604020202020204" charset="-78"/>
                <a:cs typeface=" Avenir Next Arabic Medium"/>
              </a:rPr>
              <a:t> about in Zechariah 7-8.</a:t>
            </a:r>
          </a:p>
          <a:p>
            <a:endParaRPr lang="en-US" sz="4000" dirty="0">
              <a:latin typeface=" Avenir Next Arabic Medium" panose="020B0604020202020204" charset="-78"/>
              <a:cs typeface=" Avenir Next Arabic Medium"/>
            </a:endParaRPr>
          </a:p>
          <a:p>
            <a:pPr marL="914400" indent="-914400">
              <a:buFont typeface="Arial" panose="020B0604020202020204" pitchFamily="34" charset="0"/>
              <a:buChar char="•"/>
            </a:pPr>
            <a:r>
              <a:rPr lang="en-US" sz="4000" dirty="0">
                <a:latin typeface=" Avenir Next Arabic Medium" panose="020B0604020202020204" charset="-78"/>
                <a:cs typeface=" Avenir Next Arabic Medium"/>
              </a:rPr>
              <a:t>Pray for one another, that we may be </a:t>
            </a:r>
            <a:r>
              <a:rPr lang="en-US" sz="4000" b="1" dirty="0">
                <a:latin typeface=" Avenir Next Arabic Medium" panose="020B0604020202020204" charset="-78"/>
                <a:cs typeface=" Avenir Next Arabic Medium"/>
              </a:rPr>
              <a:t>cleansed</a:t>
            </a:r>
            <a:r>
              <a:rPr lang="en-US" sz="4000" dirty="0">
                <a:latin typeface=" Avenir Next Arabic Medium" panose="020B0604020202020204" charset="-78"/>
                <a:cs typeface=" Avenir Next Arabic Medium"/>
              </a:rPr>
              <a:t> from </a:t>
            </a:r>
            <a:r>
              <a:rPr lang="en-US" sz="4000" b="1" dirty="0">
                <a:latin typeface=" Avenir Next Arabic Medium" panose="020B0604020202020204" charset="-78"/>
                <a:cs typeface=" Avenir Next Arabic Medium"/>
              </a:rPr>
              <a:t>dead religious drudgery</a:t>
            </a:r>
            <a:r>
              <a:rPr lang="en-US" sz="4000" dirty="0">
                <a:latin typeface=" Avenir Next Arabic Medium" panose="020B0604020202020204" charset="-78"/>
                <a:cs typeface=" Avenir Next Arabic Medium"/>
              </a:rPr>
              <a:t> and </a:t>
            </a:r>
            <a:r>
              <a:rPr lang="en-US" sz="4000" b="1" dirty="0">
                <a:latin typeface=" Avenir Next Arabic Medium" panose="020B0604020202020204" charset="-78"/>
                <a:cs typeface=" Avenir Next Arabic Medium"/>
              </a:rPr>
              <a:t>freed</a:t>
            </a:r>
            <a:r>
              <a:rPr lang="en-US" sz="4000" dirty="0">
                <a:latin typeface=" Avenir Next Arabic Medium" panose="020B0604020202020204" charset="-78"/>
                <a:cs typeface=" Avenir Next Arabic Medium"/>
              </a:rPr>
              <a:t> for </a:t>
            </a:r>
            <a:r>
              <a:rPr lang="en-US" sz="4000" b="1" dirty="0">
                <a:latin typeface=" Avenir Next Arabic Medium" panose="020B0604020202020204" charset="-78"/>
                <a:cs typeface=" Avenir Next Arabic Medium"/>
              </a:rPr>
              <a:t>joyful obedience </a:t>
            </a:r>
            <a:r>
              <a:rPr lang="en-US" sz="4000" dirty="0">
                <a:latin typeface=" Avenir Next Arabic Medium" panose="020B0604020202020204" charset="-78"/>
                <a:cs typeface=" Avenir Next Arabic Medium"/>
              </a:rPr>
              <a:t>to the Lord!</a:t>
            </a:r>
          </a:p>
          <a:p>
            <a:endParaRPr lang="en-US" sz="4000" dirty="0">
              <a:latin typeface=" Avenir Next Arabic Medium" panose="020B0604020202020204" charset="-78"/>
              <a:cs typeface=" Avenir Next Arabic Medium"/>
            </a:endParaRPr>
          </a:p>
          <a:p>
            <a:endParaRPr lang="en-US" sz="4000" dirty="0">
              <a:latin typeface=" Avenir Next Arabic Medium" panose="020B0604020202020204" charset="-78"/>
              <a:cs typeface=" Avenir Next Arabic Medium" panose="020B0604020202020204" charset="-78"/>
            </a:endParaRPr>
          </a:p>
        </p:txBody>
      </p:sp>
      <p:sp>
        <p:nvSpPr>
          <p:cNvPr id="9" name="Oval 8">
            <a:extLst>
              <a:ext uri="{FF2B5EF4-FFF2-40B4-BE49-F238E27FC236}">
                <a16:creationId xmlns:a16="http://schemas.microsoft.com/office/drawing/2014/main" id="{6166B611-619B-DABC-E5BE-8DE9989D3ED4}"/>
              </a:ext>
            </a:extLst>
          </p:cNvPr>
          <p:cNvSpPr/>
          <p:nvPr/>
        </p:nvSpPr>
        <p:spPr>
          <a:xfrm>
            <a:off x="833434" y="928859"/>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10">
            <a:extLst>
              <a:ext uri="{FF2B5EF4-FFF2-40B4-BE49-F238E27FC236}">
                <a16:creationId xmlns:a16="http://schemas.microsoft.com/office/drawing/2014/main" id="{8EDDA99A-BAB6-965C-D875-01CA2687F103}"/>
              </a:ext>
            </a:extLst>
          </p:cNvPr>
          <p:cNvSpPr/>
          <p:nvPr/>
        </p:nvSpPr>
        <p:spPr>
          <a:xfrm>
            <a:off x="1154750" y="1167314"/>
            <a:ext cx="807211" cy="848193"/>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4" name="Picture 3" descr="A person with their arms up in the air&#10;&#10;AI-generated content may be incorrect.">
            <a:extLst>
              <a:ext uri="{FF2B5EF4-FFF2-40B4-BE49-F238E27FC236}">
                <a16:creationId xmlns:a16="http://schemas.microsoft.com/office/drawing/2014/main" id="{B0194D69-295C-7AF7-6C5E-9DBFD429F5F3}"/>
              </a:ext>
            </a:extLst>
          </p:cNvPr>
          <p:cNvPicPr>
            <a:picLocks noChangeAspect="1"/>
          </p:cNvPicPr>
          <p:nvPr/>
        </p:nvPicPr>
        <p:blipFill>
          <a:blip r:embed="rId4"/>
          <a:stretch>
            <a:fillRect/>
          </a:stretch>
        </p:blipFill>
        <p:spPr>
          <a:xfrm>
            <a:off x="10401484" y="2773183"/>
            <a:ext cx="6860424" cy="6858000"/>
          </a:xfrm>
          <a:prstGeom prst="rect">
            <a:avLst/>
          </a:prstGeom>
        </p:spPr>
      </p:pic>
    </p:spTree>
    <p:extLst>
      <p:ext uri="{BB962C8B-B14F-4D97-AF65-F5344CB8AC3E}">
        <p14:creationId xmlns:p14="http://schemas.microsoft.com/office/powerpoint/2010/main" val="3414550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4BBE-B671-8F5F-13BF-579E4F0722C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F85669F-1B11-7295-2EF6-B1F01F1A42D7}"/>
              </a:ext>
            </a:extLst>
          </p:cNvPr>
          <p:cNvSpPr>
            <a:spLocks noGrp="1" noRot="1" noMove="1" noResize="1" noEditPoints="1" noAdjustHandles="1" noChangeArrowheads="1" noChangeShapeType="1"/>
          </p:cNvSpPr>
          <p:nvPr/>
        </p:nvSpPr>
        <p:spPr>
          <a:xfrm rot="16200000">
            <a:off x="3927571" y="-3957749"/>
            <a:ext cx="10545778" cy="18461276"/>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6075"/>
          </a:p>
        </p:txBody>
      </p:sp>
      <p:sp>
        <p:nvSpPr>
          <p:cNvPr id="3" name="Text 0">
            <a:extLst>
              <a:ext uri="{FF2B5EF4-FFF2-40B4-BE49-F238E27FC236}">
                <a16:creationId xmlns:a16="http://schemas.microsoft.com/office/drawing/2014/main" id="{D97A0C35-6C70-97CB-6F2F-6ECC419525C7}"/>
              </a:ext>
            </a:extLst>
          </p:cNvPr>
          <p:cNvSpPr/>
          <p:nvPr/>
        </p:nvSpPr>
        <p:spPr>
          <a:xfrm>
            <a:off x="2396363" y="1075958"/>
            <a:ext cx="16289254" cy="923330"/>
          </a:xfrm>
          <a:prstGeom prst="rect">
            <a:avLst/>
          </a:prstGeom>
          <a:noFill/>
          <a:ln/>
        </p:spPr>
        <p:txBody>
          <a:bodyPr wrap="square" lIns="0" tIns="0" rIns="0" bIns="0" rtlCol="0" anchor="ctr">
            <a:spAutoFit/>
          </a:bodyPr>
          <a:lstStyle/>
          <a:p>
            <a:r>
              <a:rPr lang="en-US" sz="6000" b="1">
                <a:solidFill>
                  <a:srgbClr val="000000"/>
                </a:solidFill>
                <a:latin typeface=" Avenir Next Arabic Bold" panose="020B0604020202020204" charset="-78"/>
                <a:ea typeface="Noto Sans"/>
                <a:cs typeface=" Avenir Next Arabic Bold"/>
              </a:rPr>
              <a:t>Next Steps</a:t>
            </a:r>
            <a:endParaRPr lang="en-US" sz="6000">
              <a:latin typeface=" Avenir Next Arabic Bold" panose="020B0604020202020204" charset="-78"/>
              <a:cs typeface=" Avenir Next Arabic Bold" panose="020B0604020202020204" charset="-78"/>
            </a:endParaRPr>
          </a:p>
        </p:txBody>
      </p:sp>
      <p:sp>
        <p:nvSpPr>
          <p:cNvPr id="5" name="Text 2">
            <a:extLst>
              <a:ext uri="{FF2B5EF4-FFF2-40B4-BE49-F238E27FC236}">
                <a16:creationId xmlns:a16="http://schemas.microsoft.com/office/drawing/2014/main" id="{584BE854-C6DB-56BF-586C-6B9125287343}"/>
              </a:ext>
            </a:extLst>
          </p:cNvPr>
          <p:cNvSpPr/>
          <p:nvPr/>
        </p:nvSpPr>
        <p:spPr>
          <a:xfrm>
            <a:off x="2571751" y="4964974"/>
            <a:ext cx="65" cy="484748"/>
          </a:xfrm>
          <a:prstGeom prst="rect">
            <a:avLst/>
          </a:prstGeom>
          <a:noFill/>
          <a:ln/>
        </p:spPr>
        <p:txBody>
          <a:bodyPr wrap="none" lIns="0" tIns="0" rIns="0" bIns="0" rtlCol="0" anchor="ctr">
            <a:spAutoFit/>
          </a:bodyPr>
          <a:lstStyle/>
          <a:p>
            <a:endParaRPr lang="en-US" sz="3150"/>
          </a:p>
        </p:txBody>
      </p:sp>
      <p:sp>
        <p:nvSpPr>
          <p:cNvPr id="6" name="Text 3">
            <a:extLst>
              <a:ext uri="{FF2B5EF4-FFF2-40B4-BE49-F238E27FC236}">
                <a16:creationId xmlns:a16="http://schemas.microsoft.com/office/drawing/2014/main" id="{1A4778A6-F9E7-E8C4-8033-1824E46CE315}"/>
              </a:ext>
            </a:extLst>
          </p:cNvPr>
          <p:cNvSpPr/>
          <p:nvPr/>
        </p:nvSpPr>
        <p:spPr>
          <a:xfrm>
            <a:off x="2571750" y="6282212"/>
            <a:ext cx="14287500" cy="484748"/>
          </a:xfrm>
          <a:prstGeom prst="rect">
            <a:avLst/>
          </a:prstGeom>
          <a:noFill/>
          <a:ln/>
        </p:spPr>
        <p:txBody>
          <a:bodyPr wrap="square" lIns="0" tIns="0" rIns="0" bIns="0" rtlCol="0" anchor="ctr">
            <a:spAutoFit/>
          </a:bodyPr>
          <a:lstStyle/>
          <a:p>
            <a:endParaRPr lang="en-US" sz="3150"/>
          </a:p>
        </p:txBody>
      </p:sp>
      <p:sp>
        <p:nvSpPr>
          <p:cNvPr id="7" name="Text 1">
            <a:extLst>
              <a:ext uri="{FF2B5EF4-FFF2-40B4-BE49-F238E27FC236}">
                <a16:creationId xmlns:a16="http://schemas.microsoft.com/office/drawing/2014/main" id="{2F99295E-0A07-8D4A-2CA8-2D4B5122BEA8}"/>
              </a:ext>
            </a:extLst>
          </p:cNvPr>
          <p:cNvSpPr/>
          <p:nvPr/>
        </p:nvSpPr>
        <p:spPr>
          <a:xfrm>
            <a:off x="833434" y="2628428"/>
            <a:ext cx="9267813" cy="6155531"/>
          </a:xfrm>
          <a:prstGeom prst="rect">
            <a:avLst/>
          </a:prstGeom>
          <a:noFill/>
          <a:ln/>
        </p:spPr>
        <p:txBody>
          <a:bodyPr wrap="square" lIns="0" tIns="0" rIns="0" bIns="0" rtlCol="0" anchor="ctr">
            <a:spAutoFit/>
          </a:bodyPr>
          <a:lstStyle/>
          <a:p>
            <a:pPr marL="914400" indent="-914400">
              <a:buFont typeface="Arial" panose="020B0604020202020204" pitchFamily="34" charset="0"/>
              <a:buChar char="•"/>
            </a:pPr>
            <a:r>
              <a:rPr lang="en-US" sz="4000">
                <a:ea typeface="+mn-lt"/>
                <a:cs typeface="+mn-lt"/>
              </a:rPr>
              <a:t>Pray for non-Christians you know to be drawn to seek the Lord of Hosts (Zech 8:22), and that you might be a </a:t>
            </a:r>
            <a:r>
              <a:rPr lang="en-US" sz="4000" b="1">
                <a:ea typeface="+mn-lt"/>
                <a:cs typeface="+mn-lt"/>
              </a:rPr>
              <a:t>witness</a:t>
            </a:r>
            <a:r>
              <a:rPr lang="en-US" sz="4000">
                <a:ea typeface="+mn-lt"/>
                <a:cs typeface="+mn-lt"/>
              </a:rPr>
              <a:t> to them!</a:t>
            </a:r>
          </a:p>
          <a:p>
            <a:pPr marL="914400" indent="-914400">
              <a:buFont typeface="Arial" panose="020B0604020202020204" pitchFamily="34" charset="0"/>
              <a:buChar char="•"/>
            </a:pPr>
            <a:endParaRPr lang="en-US" sz="4000">
              <a:cs typeface=" Avenir Next Arabic Medium"/>
            </a:endParaRPr>
          </a:p>
          <a:p>
            <a:pPr marL="914400" indent="-914400">
              <a:buFont typeface="Arial" panose="020B0604020202020204" pitchFamily="34" charset="0"/>
              <a:buChar char="•"/>
            </a:pPr>
            <a:r>
              <a:rPr lang="en-US" sz="4000">
                <a:cs typeface=" Avenir Next Arabic Medium"/>
              </a:rPr>
              <a:t>Pray for a nation on the world that God is laying upon your heart. Pray that God's Spirit would sweep through that nation and draw many to Himself.</a:t>
            </a:r>
            <a:endParaRPr lang="en-US" sz="4000">
              <a:cs typeface=" Avenir Next Arabic Medium" panose="020B0604020202020204" charset="-78"/>
            </a:endParaRPr>
          </a:p>
        </p:txBody>
      </p:sp>
      <p:sp>
        <p:nvSpPr>
          <p:cNvPr id="9" name="Oval 8">
            <a:extLst>
              <a:ext uri="{FF2B5EF4-FFF2-40B4-BE49-F238E27FC236}">
                <a16:creationId xmlns:a16="http://schemas.microsoft.com/office/drawing/2014/main" id="{63A67635-7E92-6D00-81FE-004DD643EE3B}"/>
              </a:ext>
            </a:extLst>
          </p:cNvPr>
          <p:cNvSpPr/>
          <p:nvPr/>
        </p:nvSpPr>
        <p:spPr>
          <a:xfrm>
            <a:off x="833434" y="928859"/>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raphic 10">
            <a:extLst>
              <a:ext uri="{FF2B5EF4-FFF2-40B4-BE49-F238E27FC236}">
                <a16:creationId xmlns:a16="http://schemas.microsoft.com/office/drawing/2014/main" id="{338C39C5-1149-B394-ABBA-8F99F1877406}"/>
              </a:ext>
            </a:extLst>
          </p:cNvPr>
          <p:cNvSpPr/>
          <p:nvPr/>
        </p:nvSpPr>
        <p:spPr>
          <a:xfrm>
            <a:off x="1154750" y="1167314"/>
            <a:ext cx="807211" cy="848193"/>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11" name="Picture 10" descr="A pair of hands in front of a blurry background&#10;&#10;AI-generated content may be incorrect.">
            <a:extLst>
              <a:ext uri="{FF2B5EF4-FFF2-40B4-BE49-F238E27FC236}">
                <a16:creationId xmlns:a16="http://schemas.microsoft.com/office/drawing/2014/main" id="{B346115A-EC04-68FD-5FE4-D6623DC694B2}"/>
              </a:ext>
            </a:extLst>
          </p:cNvPr>
          <p:cNvPicPr>
            <a:picLocks noChangeAspect="1"/>
          </p:cNvPicPr>
          <p:nvPr/>
        </p:nvPicPr>
        <p:blipFill>
          <a:blip r:embed="rId4"/>
          <a:stretch>
            <a:fillRect/>
          </a:stretch>
        </p:blipFill>
        <p:spPr>
          <a:xfrm>
            <a:off x="10829802" y="2627971"/>
            <a:ext cx="6860424" cy="6858000"/>
          </a:xfrm>
          <a:prstGeom prst="rect">
            <a:avLst/>
          </a:prstGeom>
        </p:spPr>
      </p:pic>
    </p:spTree>
    <p:extLst>
      <p:ext uri="{BB962C8B-B14F-4D97-AF65-F5344CB8AC3E}">
        <p14:creationId xmlns:p14="http://schemas.microsoft.com/office/powerpoint/2010/main" val="1372608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5D1B-542A-8A56-BA28-003BF949F65A}"/>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8542C379-F04C-33D8-6BC0-B1EA4EB98C76}"/>
              </a:ext>
            </a:extLst>
          </p:cNvPr>
          <p:cNvGrpSpPr>
            <a:grpSpLocks noGrp="1" noUngrp="1" noRot="1" noMove="1" noResize="1"/>
          </p:cNvGrpSpPr>
          <p:nvPr/>
        </p:nvGrpSpPr>
        <p:grpSpPr>
          <a:xfrm rot="-5400000">
            <a:off x="3928108" y="-4053841"/>
            <a:ext cx="10553700" cy="18623281"/>
            <a:chOff x="0" y="0"/>
            <a:chExt cx="13716000" cy="24384000"/>
          </a:xfrm>
        </p:grpSpPr>
        <p:sp>
          <p:nvSpPr>
            <p:cNvPr id="5" name="Freeform 3">
              <a:extLst>
                <a:ext uri="{FF2B5EF4-FFF2-40B4-BE49-F238E27FC236}">
                  <a16:creationId xmlns:a16="http://schemas.microsoft.com/office/drawing/2014/main" id="{C3922467-8524-E906-DCE9-A6746973119F}"/>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9E299972-0B38-B6A5-F6F9-53320C7D6E08}"/>
              </a:ext>
            </a:extLst>
          </p:cNvPr>
          <p:cNvSpPr>
            <a:spLocks noGrp="1"/>
          </p:cNvSpPr>
          <p:nvPr>
            <p:ph type="title"/>
          </p:nvPr>
        </p:nvSpPr>
        <p:spPr>
          <a:xfrm>
            <a:off x="2514600" y="383380"/>
            <a:ext cx="15773400" cy="2032530"/>
          </a:xfrm>
        </p:spPr>
        <p:txBody>
          <a:bodyPr>
            <a:normAutofit/>
          </a:bodyPr>
          <a:lstStyle/>
          <a:p>
            <a:r>
              <a:rPr lang="en-SG" sz="6000" b="1">
                <a:solidFill>
                  <a:schemeClr val="bg1"/>
                </a:solidFill>
              </a:rPr>
              <a:t>Additional Resources for Further Study</a:t>
            </a:r>
          </a:p>
        </p:txBody>
      </p:sp>
      <p:sp>
        <p:nvSpPr>
          <p:cNvPr id="3" name="Content Placeholder 2">
            <a:extLst>
              <a:ext uri="{FF2B5EF4-FFF2-40B4-BE49-F238E27FC236}">
                <a16:creationId xmlns:a16="http://schemas.microsoft.com/office/drawing/2014/main" id="{D439DBE7-52A3-867A-C15D-7A3DDC309CB2}"/>
              </a:ext>
            </a:extLst>
          </p:cNvPr>
          <p:cNvSpPr>
            <a:spLocks noGrp="1"/>
          </p:cNvSpPr>
          <p:nvPr>
            <p:ph idx="1"/>
          </p:nvPr>
        </p:nvSpPr>
        <p:spPr/>
        <p:txBody>
          <a:bodyPr>
            <a:normAutofit fontScale="92500" lnSpcReduction="20000"/>
          </a:bodyPr>
          <a:lstStyle/>
          <a:p>
            <a:r>
              <a:rPr lang="en-US" sz="4300">
                <a:solidFill>
                  <a:schemeClr val="bg1"/>
                </a:solidFill>
                <a:latin typeface=" Avenir Next Arabic Medium" panose="020B0604020202020204" charset="-78"/>
                <a:cs typeface=" Avenir Next Arabic Medium" panose="020B0604020202020204" charset="-78"/>
              </a:rPr>
              <a:t>Gregory, Bryan R. </a:t>
            </a:r>
            <a:r>
              <a:rPr lang="en-US" sz="4300" i="1">
                <a:solidFill>
                  <a:schemeClr val="bg1"/>
                </a:solidFill>
                <a:latin typeface=" Avenir Next Arabic Medium" panose="020B0604020202020204" charset="-78"/>
                <a:cs typeface=" Avenir Next Arabic Medium" panose="020B0604020202020204" charset="-78"/>
              </a:rPr>
              <a:t>Longing for God in an age of discouragement: the Gospel according to Zechariah</a:t>
            </a:r>
            <a:r>
              <a:rPr lang="en-US" sz="4300">
                <a:solidFill>
                  <a:schemeClr val="bg1"/>
                </a:solidFill>
                <a:latin typeface=" Avenir Next Arabic Medium" panose="020B0604020202020204" charset="-78"/>
                <a:cs typeface=" Avenir Next Arabic Medium" panose="020B0604020202020204" charset="-78"/>
              </a:rPr>
              <a:t>. P &amp; R Publ., 2010.</a:t>
            </a:r>
          </a:p>
          <a:p>
            <a:endParaRPr lang="en-SG" sz="4300">
              <a:solidFill>
                <a:schemeClr val="bg1"/>
              </a:solidFill>
              <a:latin typeface=" Avenir Next Arabic Medium" panose="020B0604020202020204" charset="-78"/>
              <a:cs typeface=" Avenir Next Arabic Medium" panose="020B0604020202020204" charset="-78"/>
            </a:endParaRPr>
          </a:p>
          <a:p>
            <a:r>
              <a:rPr lang="en-SG" sz="4300">
                <a:solidFill>
                  <a:schemeClr val="bg1"/>
                </a:solidFill>
                <a:latin typeface=" Avenir Next Arabic Medium" panose="020B0604020202020204" charset="-78"/>
                <a:cs typeface=" Avenir Next Arabic Medium" panose="020B0604020202020204" charset="-78"/>
              </a:rPr>
              <a:t>Anthony R. Petterson, ed. David W. Baker and Gordon J. Wenham, vol. 25, Apollos Old Testament Commentary (Nottingham, England; Downers Grove, IL: Apollos; InterVarsity Press, 2015)</a:t>
            </a:r>
          </a:p>
          <a:p>
            <a:endParaRPr lang="en-SG" sz="4300">
              <a:solidFill>
                <a:schemeClr val="bg1"/>
              </a:solidFill>
              <a:latin typeface=" Avenir Next Arabic Medium" panose="020B0604020202020204" charset="-78"/>
              <a:cs typeface=" Avenir Next Arabic Medium" panose="020B0604020202020204" charset="-78"/>
            </a:endParaRPr>
          </a:p>
          <a:p>
            <a:r>
              <a:rPr lang="en-US" sz="4300">
                <a:solidFill>
                  <a:schemeClr val="bg1"/>
                </a:solidFill>
                <a:latin typeface=" Avenir Next Arabic Medium" panose="020B0604020202020204" charset="-78"/>
                <a:cs typeface=" Avenir Next Arabic Medium" panose="020B0604020202020204" charset="-78"/>
              </a:rPr>
              <a:t>Andrew E. Hill, ed. David G. Firth, vol. 28, Tyndale Old Testament Commentaries (Nottingham, England: Inter-Varsity Press, 2012)</a:t>
            </a:r>
          </a:p>
          <a:p>
            <a:endParaRPr lang="en-US" sz="4300">
              <a:solidFill>
                <a:schemeClr val="bg1"/>
              </a:solidFill>
              <a:latin typeface=" Avenir Next Arabic Medium" panose="020B0604020202020204" charset="-78"/>
              <a:cs typeface=" Avenir Next Arabic Medium" panose="020B0604020202020204" charset="-78"/>
            </a:endParaRPr>
          </a:p>
          <a:p>
            <a:r>
              <a:rPr lang="en-US" sz="4300">
                <a:solidFill>
                  <a:schemeClr val="bg1"/>
                </a:solidFill>
                <a:latin typeface=" Avenir Next Arabic Medium" panose="020B0604020202020204" charset="-78"/>
                <a:cs typeface=" Avenir Next Arabic Medium" panose="020B0604020202020204" charset="-78"/>
              </a:rPr>
              <a:t>Mark J. Boda, The NIV Application Commentary (Grand Rapids, MI: Zondervan Publishing House, 2004)</a:t>
            </a:r>
            <a:endParaRPr lang="en-SG" sz="4300">
              <a:solidFill>
                <a:schemeClr val="bg1"/>
              </a:solidFill>
              <a:latin typeface=" Avenir Next Arabic Medium" panose="020B0604020202020204" charset="-78"/>
              <a:cs typeface=" Avenir Next Arabic Medium" panose="020B0604020202020204" charset="-78"/>
            </a:endParaRPr>
          </a:p>
          <a:p>
            <a:endParaRPr lang="en-SG" sz="4000">
              <a:solidFill>
                <a:schemeClr val="bg1"/>
              </a:solidFill>
            </a:endParaRPr>
          </a:p>
          <a:p>
            <a:endParaRPr lang="en-SG">
              <a:solidFill>
                <a:schemeClr val="bg1"/>
              </a:solidFill>
            </a:endParaRPr>
          </a:p>
          <a:p>
            <a:pPr marL="0" indent="0">
              <a:buNone/>
            </a:pPr>
            <a:endParaRPr lang="en-SG">
              <a:solidFill>
                <a:schemeClr val="bg1"/>
              </a:solidFill>
            </a:endParaRPr>
          </a:p>
        </p:txBody>
      </p:sp>
      <p:sp>
        <p:nvSpPr>
          <p:cNvPr id="6" name="Freeform 8" descr="Books outline">
            <a:extLst>
              <a:ext uri="{FF2B5EF4-FFF2-40B4-BE49-F238E27FC236}">
                <a16:creationId xmlns:a16="http://schemas.microsoft.com/office/drawing/2014/main" id="{CE779A68-249E-CE86-5920-87D28AA7BB2E}"/>
              </a:ext>
            </a:extLst>
          </p:cNvPr>
          <p:cNvSpPr/>
          <p:nvPr/>
        </p:nvSpPr>
        <p:spPr>
          <a:xfrm>
            <a:off x="1371600" y="942445"/>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5">
            <a:extLst>
              <a:ext uri="{FF2B5EF4-FFF2-40B4-BE49-F238E27FC236}">
                <a16:creationId xmlns:a16="http://schemas.microsoft.com/office/drawing/2014/main" id="{2ECB9E2F-413C-EB7E-7EB9-550DE1A505EB}"/>
              </a:ext>
            </a:extLst>
          </p:cNvPr>
          <p:cNvSpPr/>
          <p:nvPr/>
        </p:nvSpPr>
        <p:spPr>
          <a:xfrm>
            <a:off x="933450" y="2180902"/>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3115586978"/>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
      <a:majorFont>
        <a:latin typeface=" Avenir Next Arabic Bold"/>
        <a:ea typeface=""/>
        <a:cs typeface=""/>
      </a:majorFont>
      <a:minorFont>
        <a:latin typeface=" Avenir Next Arabic Medium"/>
        <a:ea typeface=""/>
        <a:cs typeface=""/>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9227AD-7E2B-4F51-A4C1-D13286E770B0}">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78C0BB6-1AFA-48B5-BAEB-CDD855C847A6}">
  <ds:schemaRefs>
    <ds:schemaRef ds:uri="http://schemas.microsoft.com/office/2006/documentManagement/types"/>
    <ds:schemaRef ds:uri="http://purl.org/dc/terms/"/>
    <ds:schemaRef ds:uri="eea9b92b-d4a4-4073-8933-a23700a8b8bc"/>
    <ds:schemaRef ds:uri="http://schemas.microsoft.com/office/2006/metadata/properties"/>
    <ds:schemaRef ds:uri="http://purl.org/dc/elements/1.1/"/>
    <ds:schemaRef ds:uri="http://purl.org/dc/dcmitype/"/>
    <ds:schemaRef ds:uri="http://schemas.openxmlformats.org/package/2006/metadata/core-properties"/>
    <ds:schemaRef ds:uri="http://schemas.microsoft.com/office/infopath/2007/PartnerControls"/>
    <ds:schemaRef ds:uri="c38deafa-2afa-4821-9b46-ebe1d0511af9"/>
    <ds:schemaRef ds:uri="http://www.w3.org/XML/1998/namespace"/>
  </ds:schemaRefs>
</ds:datastoreItem>
</file>

<file path=customXml/itemProps3.xml><?xml version="1.0" encoding="utf-8"?>
<ds:datastoreItem xmlns:ds="http://schemas.openxmlformats.org/officeDocument/2006/customXml" ds:itemID="{C5594970-D2FD-42CF-9A2B-CAE7B0BEAF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TotalTime>
  <Words>2398</Words>
  <Application>Microsoft Office PowerPoint</Application>
  <PresentationFormat>Custom</PresentationFormat>
  <Paragraphs>213</Paragraphs>
  <Slides>21</Slides>
  <Notes>20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21</vt:i4>
      </vt:variant>
    </vt:vector>
  </HeadingPairs>
  <TitlesOfParts>
    <vt:vector size="33" baseType="lpstr">
      <vt:lpstr> Avenir Next Arabic Bold</vt:lpstr>
      <vt:lpstr> Avenir Next Arabic Medium</vt:lpstr>
      <vt:lpstr>Aptos</vt:lpstr>
      <vt:lpstr>Aptos Display</vt:lpstr>
      <vt:lpstr>Arial</vt:lpstr>
      <vt:lpstr>Arial,Sans-Serif</vt:lpstr>
      <vt:lpstr>Avenir Next Arabic Bold</vt:lpstr>
      <vt:lpstr>Avenir Next Arabic Medium</vt:lpstr>
      <vt:lpstr>Noto Sans</vt:lpstr>
      <vt:lpstr>Segoe UI</vt:lpstr>
      <vt:lpstr>Office 2013 - 2022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Additional Resources for Further Study</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Joo Lian Tan</cp:lastModifiedBy>
  <cp:revision>2</cp:revision>
  <dcterms:created xsi:type="dcterms:W3CDTF">2025-10-16T02:42:53Z</dcterms:created>
  <dcterms:modified xsi:type="dcterms:W3CDTF">2026-03-25T02:27:15Z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